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3" r:id="rId4"/>
    <p:sldId id="265" r:id="rId5"/>
    <p:sldId id="257" r:id="rId6"/>
    <p:sldId id="262" r:id="rId7"/>
    <p:sldId id="258" r:id="rId8"/>
    <p:sldId id="259" r:id="rId9"/>
    <p:sldId id="260" r:id="rId10"/>
    <p:sldId id="261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1600" y="1202724"/>
            <a:ext cx="9448800" cy="2425777"/>
          </a:xfrm>
        </p:spPr>
        <p:txBody>
          <a:bodyPr>
            <a:normAutofit/>
          </a:bodyPr>
          <a:lstStyle/>
          <a:p>
            <a:r>
              <a:rPr lang="it-IT" dirty="0" smtClean="0"/>
              <a:t>VIOLENZA </a:t>
            </a:r>
            <a:r>
              <a:rPr lang="it-IT" dirty="0" smtClean="0"/>
              <a:t>DI </a:t>
            </a:r>
            <a:r>
              <a:rPr lang="it-IT" dirty="0" smtClean="0"/>
              <a:t>GENERE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F.J.L.K.A.M. - M.G.A. DONNA</a:t>
            </a:r>
          </a:p>
          <a:p>
            <a:r>
              <a:rPr lang="it-IT" dirty="0" smtClean="0"/>
              <a:t>A cura di E. Laganà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484" y="615612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9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312" y="597158"/>
            <a:ext cx="7696200" cy="608355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47869" y="3079101"/>
            <a:ext cx="3172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NOSTRO </a:t>
            </a:r>
            <a:r>
              <a:rPr lang="it-IT" dirty="0" smtClean="0"/>
              <a:t>OBIETTIVO:  </a:t>
            </a:r>
            <a:r>
              <a:rPr lang="it-IT" dirty="0" smtClean="0"/>
              <a:t>LA PREVENZIONE </a:t>
            </a:r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2261895" y="3542225"/>
            <a:ext cx="3760237" cy="1294437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2626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525347" y="1250301"/>
            <a:ext cx="62421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COSA POSSIAMO FARE NOI ? </a:t>
            </a:r>
            <a:endParaRPr lang="it-IT" sz="22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20145" y="2397966"/>
            <a:ext cx="101423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smtClean="0"/>
              <a:t>Garantire una formazione  adeguata a prevenire </a:t>
            </a:r>
            <a:r>
              <a:rPr lang="it-IT" dirty="0"/>
              <a:t>e respingere i vari tipi di violenza di </a:t>
            </a:r>
            <a:r>
              <a:rPr lang="it-IT" dirty="0" smtClean="0"/>
              <a:t>genere, supportandole non solo sotto un punto di vista pratico ma anche (e soprattutto) fornendo alle donne che si affacciano ai nostri corsi la consapevolezza </a:t>
            </a:r>
            <a:r>
              <a:rPr lang="it-IT" dirty="0"/>
              <a:t>delle proprie capacità, </a:t>
            </a:r>
            <a:r>
              <a:rPr lang="it-IT" dirty="0" smtClean="0"/>
              <a:t>aiutandole a migliorare </a:t>
            </a:r>
            <a:r>
              <a:rPr lang="it-IT" dirty="0"/>
              <a:t>l’autostima e la conoscenza di se stesse.</a:t>
            </a:r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29381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12030" y="2940285"/>
            <a:ext cx="105653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>
                <a:solidFill>
                  <a:srgbClr val="FFFFFF"/>
                </a:solidFill>
                <a:latin typeface="CIDFont+F2"/>
              </a:rPr>
              <a:t>“La forza non deriva dalle capacità fisiche, ma da una </a:t>
            </a:r>
            <a:r>
              <a:rPr lang="it-IT" i="1" dirty="0" smtClean="0">
                <a:solidFill>
                  <a:srgbClr val="FFFFFF"/>
                </a:solidFill>
                <a:latin typeface="CIDFont+F2"/>
              </a:rPr>
              <a:t>volontà indomita</a:t>
            </a:r>
            <a:r>
              <a:rPr lang="it-IT" i="1" dirty="0">
                <a:solidFill>
                  <a:srgbClr val="FFFFFF"/>
                </a:solidFill>
                <a:latin typeface="CIDFont+F2"/>
              </a:rPr>
              <a:t>". (Mahatma Gandhi)</a:t>
            </a:r>
            <a:endParaRPr lang="it-IT" i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010" y="4618445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607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57095" y="2323323"/>
            <a:ext cx="94472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 smtClean="0"/>
              <a:t>10 </a:t>
            </a:r>
            <a:r>
              <a:rPr lang="it-IT" b="1" dirty="0"/>
              <a:t>anni </a:t>
            </a:r>
            <a:r>
              <a:rPr lang="it-IT" b="1" dirty="0" smtClean="0"/>
              <a:t>fa </a:t>
            </a:r>
            <a:r>
              <a:rPr lang="it-IT" dirty="0"/>
              <a:t>(11.05.2011</a:t>
            </a:r>
            <a:r>
              <a:rPr lang="it-IT" dirty="0" smtClean="0"/>
              <a:t>) la </a:t>
            </a:r>
            <a:r>
              <a:rPr lang="it-IT" dirty="0"/>
              <a:t>firma della Convenzione del Consiglio d'Europa sulla prevenzione e la lotta alla violenza contro le donne e la violenza </a:t>
            </a:r>
            <a:r>
              <a:rPr lang="it-IT" dirty="0" smtClean="0"/>
              <a:t>domestica (Convenzione di Istanbul), primo strumento </a:t>
            </a:r>
            <a:r>
              <a:rPr lang="it-IT" dirty="0"/>
              <a:t>internazionale giuridicamente </a:t>
            </a:r>
            <a:r>
              <a:rPr lang="it-IT" dirty="0" smtClean="0"/>
              <a:t>vincolante, volto a creare </a:t>
            </a:r>
            <a:r>
              <a:rPr lang="it-IT" dirty="0"/>
              <a:t>un quadro normativo completo a tutela delle donne contro qualsiasi forma di </a:t>
            </a:r>
            <a:r>
              <a:rPr lang="it-IT" dirty="0" smtClean="0"/>
              <a:t>violenza.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.......... eppure la strada da fare sembra ancora lunghissima……..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453951" y="1343608"/>
            <a:ext cx="7072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VIOLENZA SULLE </a:t>
            </a:r>
            <a:r>
              <a:rPr lang="it-IT" sz="2400" b="1" dirty="0" smtClean="0"/>
              <a:t>DONNE: STATO DELL’ARTE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407204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852057" y="207569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Legge </a:t>
            </a:r>
            <a:r>
              <a:rPr lang="it-IT" dirty="0"/>
              <a:t>n.69 del 19 luglio </a:t>
            </a:r>
            <a:r>
              <a:rPr lang="it-IT" dirty="0" smtClean="0"/>
              <a:t>2019 c.d. </a:t>
            </a:r>
            <a:r>
              <a:rPr lang="it-IT" dirty="0"/>
              <a:t>«Codice Rosso</a:t>
            </a:r>
            <a:r>
              <a:rPr lang="it-IT" dirty="0" smtClean="0"/>
              <a:t>», </a:t>
            </a:r>
            <a:r>
              <a:rPr lang="it-IT" dirty="0" smtClean="0"/>
              <a:t>che ha </a:t>
            </a:r>
            <a:r>
              <a:rPr lang="it-IT" dirty="0" smtClean="0"/>
              <a:t>previsto </a:t>
            </a:r>
            <a:r>
              <a:rPr lang="it-IT" dirty="0"/>
              <a:t>l’inasprimento delle pene e l’istituzione di nuove fattispecie di reato per tutelare le vittime di violenza domestica e di </a:t>
            </a:r>
            <a:r>
              <a:rPr lang="it-IT" dirty="0" smtClean="0"/>
              <a:t>genere.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69167" y="4562669"/>
            <a:ext cx="10944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 </a:t>
            </a:r>
            <a:r>
              <a:rPr lang="it-IT" dirty="0" smtClean="0"/>
              <a:t>costrizione </a:t>
            </a:r>
            <a:r>
              <a:rPr lang="it-IT" dirty="0"/>
              <a:t>o induzione al </a:t>
            </a:r>
            <a:r>
              <a:rPr lang="it-IT" dirty="0" smtClean="0"/>
              <a:t>matrimonio;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 </a:t>
            </a:r>
            <a:r>
              <a:rPr lang="it-IT" dirty="0" smtClean="0"/>
              <a:t>diffusione </a:t>
            </a:r>
            <a:r>
              <a:rPr lang="it-IT" dirty="0"/>
              <a:t>illecita di immagini o video sessualmente espliciti </a:t>
            </a:r>
            <a:r>
              <a:rPr lang="it-IT" dirty="0" err="1" smtClean="0"/>
              <a:t>c.d.revenge</a:t>
            </a:r>
            <a:r>
              <a:rPr lang="it-IT" dirty="0" smtClean="0"/>
              <a:t> </a:t>
            </a:r>
            <a:r>
              <a:rPr lang="it-IT" dirty="0" err="1" smtClean="0"/>
              <a:t>porn</a:t>
            </a:r>
            <a:r>
              <a:rPr lang="it-IT" dirty="0" smtClean="0"/>
              <a:t>;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 deformazione </a:t>
            </a:r>
            <a:r>
              <a:rPr lang="it-IT" dirty="0"/>
              <a:t>dell'aspetto della persona mediante lesioni permanenti al </a:t>
            </a:r>
            <a:r>
              <a:rPr lang="it-IT" dirty="0" smtClean="0"/>
              <a:t>viso;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 </a:t>
            </a:r>
            <a:r>
              <a:rPr lang="it-IT" dirty="0"/>
              <a:t>violazione dei provvedimenti di allontanamento dalla casa familiare e del divieto </a:t>
            </a:r>
            <a:r>
              <a:rPr lang="it-IT" dirty="0" smtClean="0"/>
              <a:t>di avvicinamento </a:t>
            </a:r>
            <a:r>
              <a:rPr lang="it-IT" dirty="0"/>
              <a:t>ai luoghi frequentati dalla persona </a:t>
            </a:r>
            <a:r>
              <a:rPr lang="it-IT" dirty="0" smtClean="0"/>
              <a:t>offesa.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79580" y="4347225"/>
            <a:ext cx="43667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I NUOVI REATI </a:t>
            </a:r>
            <a:endParaRPr lang="it-IT" sz="22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852058" y="1247710"/>
            <a:ext cx="609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LEGGE ITALIANA A TUTELA DELLE DONNE </a:t>
            </a:r>
            <a:endParaRPr lang="it-IT" sz="2200" b="1" dirty="0"/>
          </a:p>
        </p:txBody>
      </p:sp>
      <p:cxnSp>
        <p:nvCxnSpPr>
          <p:cNvPr id="8" name="Connettore 2 7"/>
          <p:cNvCxnSpPr/>
          <p:nvPr/>
        </p:nvCxnSpPr>
        <p:spPr>
          <a:xfrm flipH="1">
            <a:off x="2444620" y="3228392"/>
            <a:ext cx="2712099" cy="1118833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950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360645" y="2286001"/>
            <a:ext cx="73245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smtClean="0"/>
              <a:t>Nonostante i passi in avanti fatti sotto un punto di </a:t>
            </a:r>
            <a:r>
              <a:rPr lang="it-IT" smtClean="0"/>
              <a:t>vista normativo, </a:t>
            </a:r>
            <a:r>
              <a:rPr lang="it-IT" dirty="0" smtClean="0"/>
              <a:t>i dati relativi alla violenza di genere forniti dai Dicasteri competenti sono a tutt’oggi impressionanti. I reati violenti contro le donne non solo non sono proiettati verso una cessazione ma sono quantitativamente rilevanti e preoccupanti…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758612" y="1539551"/>
            <a:ext cx="2295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EPPURE…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51677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99" y="1552704"/>
            <a:ext cx="11782425" cy="210502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204519" y="4168345"/>
            <a:ext cx="509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Ministero dell’Interno - </a:t>
            </a:r>
            <a:r>
              <a:rPr lang="it-IT" dirty="0" smtClean="0"/>
              <a:t>DIP</a:t>
            </a:r>
            <a:r>
              <a:rPr lang="it-IT" dirty="0" smtClean="0"/>
              <a:t>. P.S. Dir Centrale della Polizia Criminale – Servizio di Analisi Criminale (20.09.2021)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139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010" y="1144653"/>
            <a:ext cx="9214467" cy="5400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96563" y="3096252"/>
            <a:ext cx="24136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Ministero dell’Interno - DIP</a:t>
            </a:r>
            <a:r>
              <a:rPr lang="it-IT" dirty="0"/>
              <a:t>. P.S. Dir Centrale della Polizia Criminale – Servizio di Analisi Criminale (20.09.2021)</a:t>
            </a:r>
          </a:p>
        </p:txBody>
      </p:sp>
    </p:spTree>
    <p:extLst>
      <p:ext uri="{BB962C8B-B14F-4D97-AF65-F5344CB8AC3E}">
        <p14:creationId xmlns:p14="http://schemas.microsoft.com/office/powerpoint/2010/main" val="4129146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L’impatto del </a:t>
            </a:r>
            <a:r>
              <a:rPr lang="it-IT" dirty="0" err="1" smtClean="0"/>
              <a:t>covid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8664" y="1957538"/>
            <a:ext cx="6896100" cy="298132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489622" y="5208698"/>
            <a:ext cx="5206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Ministero </a:t>
            </a:r>
            <a:r>
              <a:rPr lang="it-IT" dirty="0"/>
              <a:t>della </a:t>
            </a:r>
            <a:r>
              <a:rPr lang="it-IT" dirty="0" smtClean="0"/>
              <a:t>Salute:  </a:t>
            </a:r>
            <a:r>
              <a:rPr lang="it-IT" dirty="0"/>
              <a:t>Home / Argomenti - Salute della donna e società / Violenza sulle donne</a:t>
            </a:r>
          </a:p>
        </p:txBody>
      </p:sp>
    </p:spTree>
    <p:extLst>
      <p:ext uri="{BB962C8B-B14F-4D97-AF65-F5344CB8AC3E}">
        <p14:creationId xmlns:p14="http://schemas.microsoft.com/office/powerpoint/2010/main" val="60658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487" y="419878"/>
            <a:ext cx="4912009" cy="6120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65110" y="2705878"/>
            <a:ext cx="5458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PIANO STRATEGICO NAZIONALE SULLA VIOLENZA MASCHILE CONTRO LE DONNE 2021/2023 – Presidenza del Consiglio dei Ministri (17.11.2021)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5914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2416" y="764373"/>
            <a:ext cx="8610600" cy="546847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2000" dirty="0" smtClean="0"/>
              <a:t>Il PIANO </a:t>
            </a:r>
            <a:r>
              <a:rPr lang="it-IT" sz="2000" dirty="0"/>
              <a:t>STRATEGICO NAZIONALE SULLA VIOLENZA MASCHILE CONTRO LE DONNE </a:t>
            </a:r>
            <a:r>
              <a:rPr lang="it-IT" sz="2000" dirty="0" smtClean="0"/>
              <a:t>2021/2023 </a:t>
            </a:r>
            <a:r>
              <a:rPr lang="it-IT" sz="2000" dirty="0" smtClean="0"/>
              <a:t>Al pari del suo «predecessore» (triennio 2017/2020), è </a:t>
            </a:r>
            <a:r>
              <a:rPr lang="it-IT" sz="2000" dirty="0"/>
              <a:t>articolato secondo tre assi principali </a:t>
            </a:r>
            <a:r>
              <a:rPr lang="it-IT" sz="2000" dirty="0" smtClean="0"/>
              <a:t>e </a:t>
            </a:r>
            <a:r>
              <a:rPr lang="it-IT" sz="2000" dirty="0"/>
              <a:t>un asse di </a:t>
            </a:r>
            <a:r>
              <a:rPr lang="it-IT" sz="2000" dirty="0" smtClean="0"/>
              <a:t>servizio.</a:t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>Di fatto questi piani si configurano come attuazione del </a:t>
            </a:r>
            <a:r>
              <a:rPr lang="it-IT" sz="2000" dirty="0"/>
              <a:t>Piano di azione straordinario contro la violenza sessuale e di genere che è stato adottato </a:t>
            </a:r>
            <a:r>
              <a:rPr lang="it-IT" sz="2000" dirty="0" smtClean="0"/>
              <a:t>nel 2015</a:t>
            </a:r>
            <a:r>
              <a:rPr lang="it-IT" sz="2000" dirty="0"/>
              <a:t>, dal Ministro delegato per le pari opportunità, come previsto dall'articolo 5 del DL. 93/2013 (L. </a:t>
            </a:r>
            <a:r>
              <a:rPr lang="it-IT" sz="2000" dirty="0" smtClean="0"/>
              <a:t>119/2013)</a:t>
            </a:r>
            <a:r>
              <a:rPr lang="it-IT" sz="2000" dirty="0"/>
              <a:t/>
            </a:r>
            <a:br>
              <a:rPr lang="it-IT" sz="2000" dirty="0"/>
            </a:b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611449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a di vapo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Scia di vapore</Template>
  <TotalTime>139</TotalTime>
  <Words>434</Words>
  <Application>Microsoft Office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CIDFont+F2</vt:lpstr>
      <vt:lpstr>Scia di vapore</vt:lpstr>
      <vt:lpstr>VIOLENZA DI GENERE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L’impatto del covid </vt:lpstr>
      <vt:lpstr>Presentazione standard di PowerPoint</vt:lpstr>
      <vt:lpstr>Il PIANO STRATEGICO NAZIONALE SULLA VIOLENZA MASCHILE CONTRO LE DONNE 2021/2023 Al pari del suo «predecessore» (triennio 2017/2020), è articolato secondo tre assi principali e un asse di servizio.  Di fatto questi piani si configurano come attuazione del Piano di azione straordinario contro la violenza sessuale e di genere che è stato adottato nel 2015, dal Ministro delegato per le pari opportunità, come previsto dall'articolo 5 del DL. 93/2013 (L. 119/2013) 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M.G.A. FIJLKAM</dc:title>
  <dc:creator>Erika</dc:creator>
  <cp:lastModifiedBy>Erika</cp:lastModifiedBy>
  <cp:revision>47</cp:revision>
  <dcterms:created xsi:type="dcterms:W3CDTF">2021-11-22T13:43:35Z</dcterms:created>
  <dcterms:modified xsi:type="dcterms:W3CDTF">2021-11-23T07:24:29Z</dcterms:modified>
</cp:coreProperties>
</file>