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Lst>
  <p:notesMasterIdLst>
    <p:notesMasterId r:id="rId51"/>
  </p:notesMasterIdLst>
  <p:sldIdLst>
    <p:sldId id="272" r:id="rId2"/>
    <p:sldId id="278" r:id="rId3"/>
    <p:sldId id="284" r:id="rId4"/>
    <p:sldId id="318" r:id="rId5"/>
    <p:sldId id="316" r:id="rId6"/>
    <p:sldId id="315" r:id="rId7"/>
    <p:sldId id="296" r:id="rId8"/>
    <p:sldId id="276" r:id="rId9"/>
    <p:sldId id="271" r:id="rId10"/>
    <p:sldId id="257" r:id="rId11"/>
    <p:sldId id="306" r:id="rId12"/>
    <p:sldId id="279" r:id="rId13"/>
    <p:sldId id="280" r:id="rId14"/>
    <p:sldId id="310" r:id="rId15"/>
    <p:sldId id="309" r:id="rId16"/>
    <p:sldId id="311" r:id="rId17"/>
    <p:sldId id="307" r:id="rId18"/>
    <p:sldId id="312" r:id="rId19"/>
    <p:sldId id="281" r:id="rId20"/>
    <p:sldId id="282" r:id="rId21"/>
    <p:sldId id="283" r:id="rId22"/>
    <p:sldId id="314" r:id="rId23"/>
    <p:sldId id="300" r:id="rId24"/>
    <p:sldId id="302" r:id="rId25"/>
    <p:sldId id="301" r:id="rId26"/>
    <p:sldId id="303" r:id="rId27"/>
    <p:sldId id="564" r:id="rId28"/>
    <p:sldId id="565" r:id="rId29"/>
    <p:sldId id="260" r:id="rId30"/>
    <p:sldId id="261" r:id="rId31"/>
    <p:sldId id="263" r:id="rId32"/>
    <p:sldId id="264" r:id="rId33"/>
    <p:sldId id="266" r:id="rId34"/>
    <p:sldId id="267" r:id="rId35"/>
    <p:sldId id="319" r:id="rId36"/>
    <p:sldId id="268" r:id="rId37"/>
    <p:sldId id="297" r:id="rId38"/>
    <p:sldId id="298" r:id="rId39"/>
    <p:sldId id="323" r:id="rId40"/>
    <p:sldId id="322" r:id="rId41"/>
    <p:sldId id="259" r:id="rId42"/>
    <p:sldId id="305" r:id="rId43"/>
    <p:sldId id="285" r:id="rId44"/>
    <p:sldId id="286" r:id="rId45"/>
    <p:sldId id="287" r:id="rId46"/>
    <p:sldId id="289" r:id="rId47"/>
    <p:sldId id="299" r:id="rId48"/>
    <p:sldId id="291" r:id="rId49"/>
    <p:sldId id="295"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88330" autoAdjust="0"/>
  </p:normalViewPr>
  <p:slideViewPr>
    <p:cSldViewPr>
      <p:cViewPr varScale="1">
        <p:scale>
          <a:sx n="52" d="100"/>
          <a:sy n="52" d="100"/>
        </p:scale>
        <p:origin x="1044" y="72"/>
      </p:cViewPr>
      <p:guideLst>
        <p:guide orient="horz" pos="2160"/>
        <p:guide pos="2880"/>
      </p:guideLst>
    </p:cSldViewPr>
  </p:slideViewPr>
  <p:outlineViewPr>
    <p:cViewPr>
      <p:scale>
        <a:sx n="33" d="100"/>
        <a:sy n="33" d="100"/>
      </p:scale>
      <p:origin x="0" y="144"/>
    </p:cViewPr>
  </p:outlineViewPr>
  <p:notesTextViewPr>
    <p:cViewPr>
      <p:scale>
        <a:sx n="1" d="1"/>
        <a:sy n="1" d="1"/>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44A62-EF5A-45F6-BE11-766E36871E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D073E4-33B4-4861-849F-3E0F18CF0925}">
      <dgm:prSet custT="1"/>
      <dgm:spPr/>
      <dgm:t>
        <a:bodyPr/>
        <a:lstStyle/>
        <a:p>
          <a:pPr>
            <a:lnSpc>
              <a:spcPct val="100000"/>
            </a:lnSpc>
          </a:pPr>
          <a:r>
            <a:rPr lang="it-IT" sz="2400" b="1" dirty="0"/>
            <a:t>Obiettivi dell’allenamento:</a:t>
          </a:r>
          <a:r>
            <a:rPr lang="it-IT" sz="1900" b="1" dirty="0"/>
            <a:t> </a:t>
          </a:r>
          <a:endParaRPr lang="en-US" sz="1900" dirty="0"/>
        </a:p>
      </dgm:t>
    </dgm:pt>
    <dgm:pt modelId="{34E086CE-961C-477E-B028-30502481DDDA}" type="parTrans" cxnId="{BA162061-5B66-4C74-9E89-6B3B04C0E6CB}">
      <dgm:prSet/>
      <dgm:spPr/>
      <dgm:t>
        <a:bodyPr/>
        <a:lstStyle/>
        <a:p>
          <a:endParaRPr lang="en-US"/>
        </a:p>
      </dgm:t>
    </dgm:pt>
    <dgm:pt modelId="{5DF57D10-4318-47BE-84BD-3EBBC2623625}" type="sibTrans" cxnId="{BA162061-5B66-4C74-9E89-6B3B04C0E6CB}">
      <dgm:prSet/>
      <dgm:spPr/>
      <dgm:t>
        <a:bodyPr/>
        <a:lstStyle/>
        <a:p>
          <a:endParaRPr lang="en-US"/>
        </a:p>
      </dgm:t>
    </dgm:pt>
    <dgm:pt modelId="{85A65E74-5DEA-4EB4-8F43-7D3AC421585F}">
      <dgm:prSet/>
      <dgm:spPr/>
      <dgm:t>
        <a:bodyPr/>
        <a:lstStyle/>
        <a:p>
          <a:pPr>
            <a:lnSpc>
              <a:spcPct val="100000"/>
            </a:lnSpc>
          </a:pPr>
          <a:r>
            <a:rPr lang="it-IT" u="sng"/>
            <a:t>Sviluppo di capacità motorie</a:t>
          </a:r>
          <a:r>
            <a:rPr lang="it-IT"/>
            <a:t> </a:t>
          </a:r>
          <a:endParaRPr lang="en-US"/>
        </a:p>
      </dgm:t>
    </dgm:pt>
    <dgm:pt modelId="{D52AA71F-9860-4468-BF6D-55F9362CF8E2}" type="parTrans" cxnId="{ACE17064-EF9C-4F2A-8CA7-FEE833BB3596}">
      <dgm:prSet/>
      <dgm:spPr/>
      <dgm:t>
        <a:bodyPr/>
        <a:lstStyle/>
        <a:p>
          <a:endParaRPr lang="en-US"/>
        </a:p>
      </dgm:t>
    </dgm:pt>
    <dgm:pt modelId="{911B2E94-D241-40FE-BE64-8A26EE3063CA}" type="sibTrans" cxnId="{ACE17064-EF9C-4F2A-8CA7-FEE833BB3596}">
      <dgm:prSet/>
      <dgm:spPr/>
      <dgm:t>
        <a:bodyPr/>
        <a:lstStyle/>
        <a:p>
          <a:endParaRPr lang="en-US"/>
        </a:p>
      </dgm:t>
    </dgm:pt>
    <dgm:pt modelId="{A156D6B4-912D-4FF6-839F-5F40C26ADEEB}">
      <dgm:prSet/>
      <dgm:spPr/>
      <dgm:t>
        <a:bodyPr/>
        <a:lstStyle/>
        <a:p>
          <a:pPr>
            <a:lnSpc>
              <a:spcPct val="100000"/>
            </a:lnSpc>
          </a:pPr>
          <a:r>
            <a:rPr lang="it-IT" u="sng"/>
            <a:t>Acquisizione di abilità motorie</a:t>
          </a:r>
          <a:r>
            <a:rPr lang="it-IT"/>
            <a:t> </a:t>
          </a:r>
          <a:endParaRPr lang="en-US"/>
        </a:p>
      </dgm:t>
    </dgm:pt>
    <dgm:pt modelId="{D6394511-5A6B-4C3B-9D83-D2A0BB5E29F7}" type="parTrans" cxnId="{51D83D43-B52F-4E23-B35B-D21ED5C55190}">
      <dgm:prSet/>
      <dgm:spPr/>
      <dgm:t>
        <a:bodyPr/>
        <a:lstStyle/>
        <a:p>
          <a:endParaRPr lang="en-US"/>
        </a:p>
      </dgm:t>
    </dgm:pt>
    <dgm:pt modelId="{2C8448F8-9B7C-4939-993E-A223D7EBCBE9}" type="sibTrans" cxnId="{51D83D43-B52F-4E23-B35B-D21ED5C55190}">
      <dgm:prSet/>
      <dgm:spPr/>
      <dgm:t>
        <a:bodyPr/>
        <a:lstStyle/>
        <a:p>
          <a:endParaRPr lang="en-US"/>
        </a:p>
      </dgm:t>
    </dgm:pt>
    <dgm:pt modelId="{EB7A9541-EAB2-436E-BA15-A2725594D404}">
      <dgm:prSet/>
      <dgm:spPr/>
      <dgm:t>
        <a:bodyPr/>
        <a:lstStyle/>
        <a:p>
          <a:pPr>
            <a:lnSpc>
              <a:spcPct val="100000"/>
            </a:lnSpc>
          </a:pPr>
          <a:r>
            <a:rPr lang="it-IT" u="sng"/>
            <a:t>Controllo ottimale della tecnica</a:t>
          </a:r>
          <a:r>
            <a:rPr lang="it-IT"/>
            <a:t> </a:t>
          </a:r>
          <a:endParaRPr lang="en-US"/>
        </a:p>
      </dgm:t>
    </dgm:pt>
    <dgm:pt modelId="{09B848D8-16EB-4429-9C57-6C3D6D9ABC83}" type="parTrans" cxnId="{31E82458-0199-4F87-BDA9-2A8BAB723BD1}">
      <dgm:prSet/>
      <dgm:spPr/>
      <dgm:t>
        <a:bodyPr/>
        <a:lstStyle/>
        <a:p>
          <a:endParaRPr lang="en-US"/>
        </a:p>
      </dgm:t>
    </dgm:pt>
    <dgm:pt modelId="{19C52674-D70B-45D7-84C6-6D612F0C9EB0}" type="sibTrans" cxnId="{31E82458-0199-4F87-BDA9-2A8BAB723BD1}">
      <dgm:prSet/>
      <dgm:spPr/>
      <dgm:t>
        <a:bodyPr/>
        <a:lstStyle/>
        <a:p>
          <a:endParaRPr lang="en-US"/>
        </a:p>
      </dgm:t>
    </dgm:pt>
    <dgm:pt modelId="{781E2D56-3F6B-4909-90C4-C931C0478FC7}">
      <dgm:prSet/>
      <dgm:spPr/>
      <dgm:t>
        <a:bodyPr/>
        <a:lstStyle/>
        <a:p>
          <a:pPr>
            <a:lnSpc>
              <a:spcPct val="100000"/>
            </a:lnSpc>
          </a:pPr>
          <a:r>
            <a:rPr lang="it-IT" u="sng"/>
            <a:t>Sviluppo di capacità ed abilità tattiche</a:t>
          </a:r>
          <a:r>
            <a:rPr lang="it-IT"/>
            <a:t> </a:t>
          </a:r>
          <a:endParaRPr lang="en-US"/>
        </a:p>
      </dgm:t>
    </dgm:pt>
    <dgm:pt modelId="{44869028-8574-4F6B-BB48-47ADDF7F295D}" type="parTrans" cxnId="{C4FAA785-9845-413E-9FEF-AA823AE9FE6D}">
      <dgm:prSet/>
      <dgm:spPr/>
      <dgm:t>
        <a:bodyPr/>
        <a:lstStyle/>
        <a:p>
          <a:endParaRPr lang="en-US"/>
        </a:p>
      </dgm:t>
    </dgm:pt>
    <dgm:pt modelId="{6322E302-707F-43C6-BE53-6100904D9500}" type="sibTrans" cxnId="{C4FAA785-9845-413E-9FEF-AA823AE9FE6D}">
      <dgm:prSet/>
      <dgm:spPr/>
      <dgm:t>
        <a:bodyPr/>
        <a:lstStyle/>
        <a:p>
          <a:endParaRPr lang="en-US"/>
        </a:p>
      </dgm:t>
    </dgm:pt>
    <dgm:pt modelId="{225FD030-7A02-4215-9BCF-BBD54A9DAD27}" type="pres">
      <dgm:prSet presAssocID="{EE644A62-EF5A-45F6-BE11-766E36871E4A}" presName="root" presStyleCnt="0">
        <dgm:presLayoutVars>
          <dgm:dir/>
          <dgm:resizeHandles val="exact"/>
        </dgm:presLayoutVars>
      </dgm:prSet>
      <dgm:spPr/>
    </dgm:pt>
    <dgm:pt modelId="{D33FE8A7-781E-4B93-8EDB-9D27F72F80AA}" type="pres">
      <dgm:prSet presAssocID="{43D073E4-33B4-4861-849F-3E0F18CF0925}" presName="compNode" presStyleCnt="0"/>
      <dgm:spPr/>
    </dgm:pt>
    <dgm:pt modelId="{C88E0F9B-0D46-48CE-8760-7E0394485D3C}" type="pres">
      <dgm:prSet presAssocID="{43D073E4-33B4-4861-849F-3E0F18CF0925}" presName="bgRect" presStyleLbl="bgShp" presStyleIdx="0" presStyleCnt="5"/>
      <dgm:spPr/>
    </dgm:pt>
    <dgm:pt modelId="{4E63E95C-4317-4B6D-B795-DEB48C8AD4D5}" type="pres">
      <dgm:prSet presAssocID="{43D073E4-33B4-4861-849F-3E0F18CF092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ro a segno"/>
        </a:ext>
      </dgm:extLst>
    </dgm:pt>
    <dgm:pt modelId="{7A0ADF81-4243-4CE1-B19F-E2553EA37128}" type="pres">
      <dgm:prSet presAssocID="{43D073E4-33B4-4861-849F-3E0F18CF0925}" presName="spaceRect" presStyleCnt="0"/>
      <dgm:spPr/>
    </dgm:pt>
    <dgm:pt modelId="{1B8EBF46-278E-4E46-B56E-E6DBEE0E4080}" type="pres">
      <dgm:prSet presAssocID="{43D073E4-33B4-4861-849F-3E0F18CF0925}" presName="parTx" presStyleLbl="revTx" presStyleIdx="0" presStyleCnt="5">
        <dgm:presLayoutVars>
          <dgm:chMax val="0"/>
          <dgm:chPref val="0"/>
        </dgm:presLayoutVars>
      </dgm:prSet>
      <dgm:spPr/>
    </dgm:pt>
    <dgm:pt modelId="{E846C627-7C68-4A15-97C2-97D875AAB221}" type="pres">
      <dgm:prSet presAssocID="{5DF57D10-4318-47BE-84BD-3EBBC2623625}" presName="sibTrans" presStyleCnt="0"/>
      <dgm:spPr/>
    </dgm:pt>
    <dgm:pt modelId="{F91F07B6-4FB7-4488-89A1-C6EF45B06C1B}" type="pres">
      <dgm:prSet presAssocID="{85A65E74-5DEA-4EB4-8F43-7D3AC421585F}" presName="compNode" presStyleCnt="0"/>
      <dgm:spPr/>
    </dgm:pt>
    <dgm:pt modelId="{1EC7E38E-0A62-47E5-8BE5-D60057E66874}" type="pres">
      <dgm:prSet presAssocID="{85A65E74-5DEA-4EB4-8F43-7D3AC421585F}" presName="bgRect" presStyleLbl="bgShp" presStyleIdx="1" presStyleCnt="5"/>
      <dgm:spPr/>
    </dgm:pt>
    <dgm:pt modelId="{A77B9F66-C4BC-42A6-B490-69962444CF9C}" type="pres">
      <dgm:prSet presAssocID="{85A65E74-5DEA-4EB4-8F43-7D3AC42158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422BE9A-80A9-4DA0-AF62-7717E9862B4B}" type="pres">
      <dgm:prSet presAssocID="{85A65E74-5DEA-4EB4-8F43-7D3AC421585F}" presName="spaceRect" presStyleCnt="0"/>
      <dgm:spPr/>
    </dgm:pt>
    <dgm:pt modelId="{C2C94E69-A6C8-47E3-9DB3-EE231B2D8364}" type="pres">
      <dgm:prSet presAssocID="{85A65E74-5DEA-4EB4-8F43-7D3AC421585F}" presName="parTx" presStyleLbl="revTx" presStyleIdx="1" presStyleCnt="5">
        <dgm:presLayoutVars>
          <dgm:chMax val="0"/>
          <dgm:chPref val="0"/>
        </dgm:presLayoutVars>
      </dgm:prSet>
      <dgm:spPr/>
    </dgm:pt>
    <dgm:pt modelId="{B4F72AD0-2148-4FC2-A63D-60DBB7A3D5C3}" type="pres">
      <dgm:prSet presAssocID="{911B2E94-D241-40FE-BE64-8A26EE3063CA}" presName="sibTrans" presStyleCnt="0"/>
      <dgm:spPr/>
    </dgm:pt>
    <dgm:pt modelId="{CA001504-FC6E-42C4-B822-08F4A996C36E}" type="pres">
      <dgm:prSet presAssocID="{A156D6B4-912D-4FF6-839F-5F40C26ADEEB}" presName="compNode" presStyleCnt="0"/>
      <dgm:spPr/>
    </dgm:pt>
    <dgm:pt modelId="{9BEFF155-121B-4BDF-A2A9-74DEEC05B342}" type="pres">
      <dgm:prSet presAssocID="{A156D6B4-912D-4FF6-839F-5F40C26ADEEB}" presName="bgRect" presStyleLbl="bgShp" presStyleIdx="2" presStyleCnt="5"/>
      <dgm:spPr/>
    </dgm:pt>
    <dgm:pt modelId="{197471FE-4973-4F3E-A5BC-854A1075A1AD}" type="pres">
      <dgm:prSet presAssocID="{A156D6B4-912D-4FF6-839F-5F40C26ADE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9F11F6C-A4C7-4334-B5BB-1399C4EEDEB7}" type="pres">
      <dgm:prSet presAssocID="{A156D6B4-912D-4FF6-839F-5F40C26ADEEB}" presName="spaceRect" presStyleCnt="0"/>
      <dgm:spPr/>
    </dgm:pt>
    <dgm:pt modelId="{27F5325A-CE98-49E5-8294-F6AEEAA019F1}" type="pres">
      <dgm:prSet presAssocID="{A156D6B4-912D-4FF6-839F-5F40C26ADEEB}" presName="parTx" presStyleLbl="revTx" presStyleIdx="2" presStyleCnt="5">
        <dgm:presLayoutVars>
          <dgm:chMax val="0"/>
          <dgm:chPref val="0"/>
        </dgm:presLayoutVars>
      </dgm:prSet>
      <dgm:spPr/>
    </dgm:pt>
    <dgm:pt modelId="{77C983A7-ADFE-4DC0-AB08-598E6E0649D8}" type="pres">
      <dgm:prSet presAssocID="{2C8448F8-9B7C-4939-993E-A223D7EBCBE9}" presName="sibTrans" presStyleCnt="0"/>
      <dgm:spPr/>
    </dgm:pt>
    <dgm:pt modelId="{B9B6E23B-0EA3-4C82-A70E-0EB4F1DCEBC3}" type="pres">
      <dgm:prSet presAssocID="{EB7A9541-EAB2-436E-BA15-A2725594D404}" presName="compNode" presStyleCnt="0"/>
      <dgm:spPr/>
    </dgm:pt>
    <dgm:pt modelId="{2287CFB7-F6B6-486A-A91F-81184C719415}" type="pres">
      <dgm:prSet presAssocID="{EB7A9541-EAB2-436E-BA15-A2725594D404}" presName="bgRect" presStyleLbl="bgShp" presStyleIdx="3" presStyleCnt="5"/>
      <dgm:spPr/>
    </dgm:pt>
    <dgm:pt modelId="{6661D340-DD7F-4579-A70E-8DDDC084EBB6}" type="pres">
      <dgm:prSet presAssocID="{EB7A9541-EAB2-436E-BA15-A2725594D4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granaggi"/>
        </a:ext>
      </dgm:extLst>
    </dgm:pt>
    <dgm:pt modelId="{77916E34-9E98-4931-B9EC-16D78822A89F}" type="pres">
      <dgm:prSet presAssocID="{EB7A9541-EAB2-436E-BA15-A2725594D404}" presName="spaceRect" presStyleCnt="0"/>
      <dgm:spPr/>
    </dgm:pt>
    <dgm:pt modelId="{E1A8F156-D10A-47C5-8A33-5469C03FB557}" type="pres">
      <dgm:prSet presAssocID="{EB7A9541-EAB2-436E-BA15-A2725594D404}" presName="parTx" presStyleLbl="revTx" presStyleIdx="3" presStyleCnt="5">
        <dgm:presLayoutVars>
          <dgm:chMax val="0"/>
          <dgm:chPref val="0"/>
        </dgm:presLayoutVars>
      </dgm:prSet>
      <dgm:spPr/>
    </dgm:pt>
    <dgm:pt modelId="{91F9A688-33AE-4E9C-AEEA-1258209DF149}" type="pres">
      <dgm:prSet presAssocID="{19C52674-D70B-45D7-84C6-6D612F0C9EB0}" presName="sibTrans" presStyleCnt="0"/>
      <dgm:spPr/>
    </dgm:pt>
    <dgm:pt modelId="{AD2939C4-C385-4A26-8A7F-D21595227859}" type="pres">
      <dgm:prSet presAssocID="{781E2D56-3F6B-4909-90C4-C931C0478FC7}" presName="compNode" presStyleCnt="0"/>
      <dgm:spPr/>
    </dgm:pt>
    <dgm:pt modelId="{C5FE8177-DFAC-4B91-9EB9-89B8321198A5}" type="pres">
      <dgm:prSet presAssocID="{781E2D56-3F6B-4909-90C4-C931C0478FC7}" presName="bgRect" presStyleLbl="bgShp" presStyleIdx="4" presStyleCnt="5"/>
      <dgm:spPr/>
    </dgm:pt>
    <dgm:pt modelId="{EB521811-AE42-447D-9F51-3DD477F6B788}" type="pres">
      <dgm:prSet presAssocID="{781E2D56-3F6B-4909-90C4-C931C0478F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gno di spunta"/>
        </a:ext>
      </dgm:extLst>
    </dgm:pt>
    <dgm:pt modelId="{2390271F-B540-413E-88FE-CB3E9B388BED}" type="pres">
      <dgm:prSet presAssocID="{781E2D56-3F6B-4909-90C4-C931C0478FC7}" presName="spaceRect" presStyleCnt="0"/>
      <dgm:spPr/>
    </dgm:pt>
    <dgm:pt modelId="{464D1C4C-E972-41E9-85C7-0A930C36A642}" type="pres">
      <dgm:prSet presAssocID="{781E2D56-3F6B-4909-90C4-C931C0478FC7}" presName="parTx" presStyleLbl="revTx" presStyleIdx="4" presStyleCnt="5">
        <dgm:presLayoutVars>
          <dgm:chMax val="0"/>
          <dgm:chPref val="0"/>
        </dgm:presLayoutVars>
      </dgm:prSet>
      <dgm:spPr/>
    </dgm:pt>
  </dgm:ptLst>
  <dgm:cxnLst>
    <dgm:cxn modelId="{E8A71B10-D1EB-41FF-A03C-2EF077042DE8}" type="presOf" srcId="{EE644A62-EF5A-45F6-BE11-766E36871E4A}" destId="{225FD030-7A02-4215-9BCF-BBD54A9DAD27}" srcOrd="0" destOrd="0" presId="urn:microsoft.com/office/officeart/2018/2/layout/IconVerticalSolidList"/>
    <dgm:cxn modelId="{A3EA4E28-5B16-4A14-B1DF-5032F52DBD39}" type="presOf" srcId="{781E2D56-3F6B-4909-90C4-C931C0478FC7}" destId="{464D1C4C-E972-41E9-85C7-0A930C36A642}" srcOrd="0" destOrd="0" presId="urn:microsoft.com/office/officeart/2018/2/layout/IconVerticalSolidList"/>
    <dgm:cxn modelId="{486CE13C-AD37-4DC1-962D-F50CB7BA2B35}" type="presOf" srcId="{EB7A9541-EAB2-436E-BA15-A2725594D404}" destId="{E1A8F156-D10A-47C5-8A33-5469C03FB557}" srcOrd="0" destOrd="0" presId="urn:microsoft.com/office/officeart/2018/2/layout/IconVerticalSolidList"/>
    <dgm:cxn modelId="{BA162061-5B66-4C74-9E89-6B3B04C0E6CB}" srcId="{EE644A62-EF5A-45F6-BE11-766E36871E4A}" destId="{43D073E4-33B4-4861-849F-3E0F18CF0925}" srcOrd="0" destOrd="0" parTransId="{34E086CE-961C-477E-B028-30502481DDDA}" sibTransId="{5DF57D10-4318-47BE-84BD-3EBBC2623625}"/>
    <dgm:cxn modelId="{F4D5C662-FECD-46B3-BC12-6069004FD454}" type="presOf" srcId="{85A65E74-5DEA-4EB4-8F43-7D3AC421585F}" destId="{C2C94E69-A6C8-47E3-9DB3-EE231B2D8364}" srcOrd="0" destOrd="0" presId="urn:microsoft.com/office/officeart/2018/2/layout/IconVerticalSolidList"/>
    <dgm:cxn modelId="{51D83D43-B52F-4E23-B35B-D21ED5C55190}" srcId="{EE644A62-EF5A-45F6-BE11-766E36871E4A}" destId="{A156D6B4-912D-4FF6-839F-5F40C26ADEEB}" srcOrd="2" destOrd="0" parTransId="{D6394511-5A6B-4C3B-9D83-D2A0BB5E29F7}" sibTransId="{2C8448F8-9B7C-4939-993E-A223D7EBCBE9}"/>
    <dgm:cxn modelId="{ACE17064-EF9C-4F2A-8CA7-FEE833BB3596}" srcId="{EE644A62-EF5A-45F6-BE11-766E36871E4A}" destId="{85A65E74-5DEA-4EB4-8F43-7D3AC421585F}" srcOrd="1" destOrd="0" parTransId="{D52AA71F-9860-4468-BF6D-55F9362CF8E2}" sibTransId="{911B2E94-D241-40FE-BE64-8A26EE3063CA}"/>
    <dgm:cxn modelId="{A7B6DF52-8202-4605-9B59-528447465469}" type="presOf" srcId="{43D073E4-33B4-4861-849F-3E0F18CF0925}" destId="{1B8EBF46-278E-4E46-B56E-E6DBEE0E4080}" srcOrd="0" destOrd="0" presId="urn:microsoft.com/office/officeart/2018/2/layout/IconVerticalSolidList"/>
    <dgm:cxn modelId="{31E82458-0199-4F87-BDA9-2A8BAB723BD1}" srcId="{EE644A62-EF5A-45F6-BE11-766E36871E4A}" destId="{EB7A9541-EAB2-436E-BA15-A2725594D404}" srcOrd="3" destOrd="0" parTransId="{09B848D8-16EB-4429-9C57-6C3D6D9ABC83}" sibTransId="{19C52674-D70B-45D7-84C6-6D612F0C9EB0}"/>
    <dgm:cxn modelId="{C4FAA785-9845-413E-9FEF-AA823AE9FE6D}" srcId="{EE644A62-EF5A-45F6-BE11-766E36871E4A}" destId="{781E2D56-3F6B-4909-90C4-C931C0478FC7}" srcOrd="4" destOrd="0" parTransId="{44869028-8574-4F6B-BB48-47ADDF7F295D}" sibTransId="{6322E302-707F-43C6-BE53-6100904D9500}"/>
    <dgm:cxn modelId="{149C25CB-6864-4FA6-93A9-AB38636E8059}" type="presOf" srcId="{A156D6B4-912D-4FF6-839F-5F40C26ADEEB}" destId="{27F5325A-CE98-49E5-8294-F6AEEAA019F1}" srcOrd="0" destOrd="0" presId="urn:microsoft.com/office/officeart/2018/2/layout/IconVerticalSolidList"/>
    <dgm:cxn modelId="{0BBDF338-C60C-4850-B384-1B07BE7343B6}" type="presParOf" srcId="{225FD030-7A02-4215-9BCF-BBD54A9DAD27}" destId="{D33FE8A7-781E-4B93-8EDB-9D27F72F80AA}" srcOrd="0" destOrd="0" presId="urn:microsoft.com/office/officeart/2018/2/layout/IconVerticalSolidList"/>
    <dgm:cxn modelId="{8A165077-19DE-49BD-9F46-5C95DDDF6725}" type="presParOf" srcId="{D33FE8A7-781E-4B93-8EDB-9D27F72F80AA}" destId="{C88E0F9B-0D46-48CE-8760-7E0394485D3C}" srcOrd="0" destOrd="0" presId="urn:microsoft.com/office/officeart/2018/2/layout/IconVerticalSolidList"/>
    <dgm:cxn modelId="{FBDC002E-EF9D-4055-BBCB-8B6FD5FDEADD}" type="presParOf" srcId="{D33FE8A7-781E-4B93-8EDB-9D27F72F80AA}" destId="{4E63E95C-4317-4B6D-B795-DEB48C8AD4D5}" srcOrd="1" destOrd="0" presId="urn:microsoft.com/office/officeart/2018/2/layout/IconVerticalSolidList"/>
    <dgm:cxn modelId="{950BB277-641C-4CEF-8271-F5C5C6418CFC}" type="presParOf" srcId="{D33FE8A7-781E-4B93-8EDB-9D27F72F80AA}" destId="{7A0ADF81-4243-4CE1-B19F-E2553EA37128}" srcOrd="2" destOrd="0" presId="urn:microsoft.com/office/officeart/2018/2/layout/IconVerticalSolidList"/>
    <dgm:cxn modelId="{7677B46F-4F41-4345-8E39-B3983FB7D41C}" type="presParOf" srcId="{D33FE8A7-781E-4B93-8EDB-9D27F72F80AA}" destId="{1B8EBF46-278E-4E46-B56E-E6DBEE0E4080}" srcOrd="3" destOrd="0" presId="urn:microsoft.com/office/officeart/2018/2/layout/IconVerticalSolidList"/>
    <dgm:cxn modelId="{F463FDB3-2C99-4EB6-A480-32F7F2AC5E80}" type="presParOf" srcId="{225FD030-7A02-4215-9BCF-BBD54A9DAD27}" destId="{E846C627-7C68-4A15-97C2-97D875AAB221}" srcOrd="1" destOrd="0" presId="urn:microsoft.com/office/officeart/2018/2/layout/IconVerticalSolidList"/>
    <dgm:cxn modelId="{D383A41E-B44C-47C6-B88F-4489EC825226}" type="presParOf" srcId="{225FD030-7A02-4215-9BCF-BBD54A9DAD27}" destId="{F91F07B6-4FB7-4488-89A1-C6EF45B06C1B}" srcOrd="2" destOrd="0" presId="urn:microsoft.com/office/officeart/2018/2/layout/IconVerticalSolidList"/>
    <dgm:cxn modelId="{A3165069-BBEC-400C-823D-BA455BDA3AB3}" type="presParOf" srcId="{F91F07B6-4FB7-4488-89A1-C6EF45B06C1B}" destId="{1EC7E38E-0A62-47E5-8BE5-D60057E66874}" srcOrd="0" destOrd="0" presId="urn:microsoft.com/office/officeart/2018/2/layout/IconVerticalSolidList"/>
    <dgm:cxn modelId="{DDE5A428-0A62-46D5-9CBC-02B137BF2F28}" type="presParOf" srcId="{F91F07B6-4FB7-4488-89A1-C6EF45B06C1B}" destId="{A77B9F66-C4BC-42A6-B490-69962444CF9C}" srcOrd="1" destOrd="0" presId="urn:microsoft.com/office/officeart/2018/2/layout/IconVerticalSolidList"/>
    <dgm:cxn modelId="{B3FBE107-A928-44B3-8E91-A27FABEE13ED}" type="presParOf" srcId="{F91F07B6-4FB7-4488-89A1-C6EF45B06C1B}" destId="{6422BE9A-80A9-4DA0-AF62-7717E9862B4B}" srcOrd="2" destOrd="0" presId="urn:microsoft.com/office/officeart/2018/2/layout/IconVerticalSolidList"/>
    <dgm:cxn modelId="{31233F77-873B-471F-A232-677D29F23B2C}" type="presParOf" srcId="{F91F07B6-4FB7-4488-89A1-C6EF45B06C1B}" destId="{C2C94E69-A6C8-47E3-9DB3-EE231B2D8364}" srcOrd="3" destOrd="0" presId="urn:microsoft.com/office/officeart/2018/2/layout/IconVerticalSolidList"/>
    <dgm:cxn modelId="{283A25C7-4006-4A22-B6FC-D007249A132E}" type="presParOf" srcId="{225FD030-7A02-4215-9BCF-BBD54A9DAD27}" destId="{B4F72AD0-2148-4FC2-A63D-60DBB7A3D5C3}" srcOrd="3" destOrd="0" presId="urn:microsoft.com/office/officeart/2018/2/layout/IconVerticalSolidList"/>
    <dgm:cxn modelId="{EFB35A1E-0325-4610-87DF-D9F6A7186936}" type="presParOf" srcId="{225FD030-7A02-4215-9BCF-BBD54A9DAD27}" destId="{CA001504-FC6E-42C4-B822-08F4A996C36E}" srcOrd="4" destOrd="0" presId="urn:microsoft.com/office/officeart/2018/2/layout/IconVerticalSolidList"/>
    <dgm:cxn modelId="{931FFA9A-FEFC-4689-BE43-8738A0DB4E02}" type="presParOf" srcId="{CA001504-FC6E-42C4-B822-08F4A996C36E}" destId="{9BEFF155-121B-4BDF-A2A9-74DEEC05B342}" srcOrd="0" destOrd="0" presId="urn:microsoft.com/office/officeart/2018/2/layout/IconVerticalSolidList"/>
    <dgm:cxn modelId="{0EE7F973-263E-442C-9290-CF5130A35643}" type="presParOf" srcId="{CA001504-FC6E-42C4-B822-08F4A996C36E}" destId="{197471FE-4973-4F3E-A5BC-854A1075A1AD}" srcOrd="1" destOrd="0" presId="urn:microsoft.com/office/officeart/2018/2/layout/IconVerticalSolidList"/>
    <dgm:cxn modelId="{3AED1692-F07F-4FB2-8796-5A7C676369A9}" type="presParOf" srcId="{CA001504-FC6E-42C4-B822-08F4A996C36E}" destId="{69F11F6C-A4C7-4334-B5BB-1399C4EEDEB7}" srcOrd="2" destOrd="0" presId="urn:microsoft.com/office/officeart/2018/2/layout/IconVerticalSolidList"/>
    <dgm:cxn modelId="{3403D934-88B2-4B79-BAD7-84CDAA589BF3}" type="presParOf" srcId="{CA001504-FC6E-42C4-B822-08F4A996C36E}" destId="{27F5325A-CE98-49E5-8294-F6AEEAA019F1}" srcOrd="3" destOrd="0" presId="urn:microsoft.com/office/officeart/2018/2/layout/IconVerticalSolidList"/>
    <dgm:cxn modelId="{621EC06D-DCC7-450A-B7A6-2819BB79ECF9}" type="presParOf" srcId="{225FD030-7A02-4215-9BCF-BBD54A9DAD27}" destId="{77C983A7-ADFE-4DC0-AB08-598E6E0649D8}" srcOrd="5" destOrd="0" presId="urn:microsoft.com/office/officeart/2018/2/layout/IconVerticalSolidList"/>
    <dgm:cxn modelId="{F4E5D28C-F190-496F-9283-5D0367C099D4}" type="presParOf" srcId="{225FD030-7A02-4215-9BCF-BBD54A9DAD27}" destId="{B9B6E23B-0EA3-4C82-A70E-0EB4F1DCEBC3}" srcOrd="6" destOrd="0" presId="urn:microsoft.com/office/officeart/2018/2/layout/IconVerticalSolidList"/>
    <dgm:cxn modelId="{BC6B9AEA-0D61-47D4-87B5-994E49C9BFCC}" type="presParOf" srcId="{B9B6E23B-0EA3-4C82-A70E-0EB4F1DCEBC3}" destId="{2287CFB7-F6B6-486A-A91F-81184C719415}" srcOrd="0" destOrd="0" presId="urn:microsoft.com/office/officeart/2018/2/layout/IconVerticalSolidList"/>
    <dgm:cxn modelId="{9F5D0AF8-3C6D-428C-A918-9349C17B1230}" type="presParOf" srcId="{B9B6E23B-0EA3-4C82-A70E-0EB4F1DCEBC3}" destId="{6661D340-DD7F-4579-A70E-8DDDC084EBB6}" srcOrd="1" destOrd="0" presId="urn:microsoft.com/office/officeart/2018/2/layout/IconVerticalSolidList"/>
    <dgm:cxn modelId="{BAE832D7-F082-4DDE-B103-7CE6D188DB3F}" type="presParOf" srcId="{B9B6E23B-0EA3-4C82-A70E-0EB4F1DCEBC3}" destId="{77916E34-9E98-4931-B9EC-16D78822A89F}" srcOrd="2" destOrd="0" presId="urn:microsoft.com/office/officeart/2018/2/layout/IconVerticalSolidList"/>
    <dgm:cxn modelId="{B238401D-5AE9-42FD-B8AF-FDA881A898B1}" type="presParOf" srcId="{B9B6E23B-0EA3-4C82-A70E-0EB4F1DCEBC3}" destId="{E1A8F156-D10A-47C5-8A33-5469C03FB557}" srcOrd="3" destOrd="0" presId="urn:microsoft.com/office/officeart/2018/2/layout/IconVerticalSolidList"/>
    <dgm:cxn modelId="{6ACF2688-6A9A-4891-B2D6-480C6CC671E1}" type="presParOf" srcId="{225FD030-7A02-4215-9BCF-BBD54A9DAD27}" destId="{91F9A688-33AE-4E9C-AEEA-1258209DF149}" srcOrd="7" destOrd="0" presId="urn:microsoft.com/office/officeart/2018/2/layout/IconVerticalSolidList"/>
    <dgm:cxn modelId="{AF61D2C7-A41B-47C0-9148-C09CF65E19B4}" type="presParOf" srcId="{225FD030-7A02-4215-9BCF-BBD54A9DAD27}" destId="{AD2939C4-C385-4A26-8A7F-D21595227859}" srcOrd="8" destOrd="0" presId="urn:microsoft.com/office/officeart/2018/2/layout/IconVerticalSolidList"/>
    <dgm:cxn modelId="{6B8EA80D-2233-4BDC-B22F-B11766511878}" type="presParOf" srcId="{AD2939C4-C385-4A26-8A7F-D21595227859}" destId="{C5FE8177-DFAC-4B91-9EB9-89B8321198A5}" srcOrd="0" destOrd="0" presId="urn:microsoft.com/office/officeart/2018/2/layout/IconVerticalSolidList"/>
    <dgm:cxn modelId="{C2F8CB82-0FF9-480D-9909-054817BF18FA}" type="presParOf" srcId="{AD2939C4-C385-4A26-8A7F-D21595227859}" destId="{EB521811-AE42-447D-9F51-3DD477F6B788}" srcOrd="1" destOrd="0" presId="urn:microsoft.com/office/officeart/2018/2/layout/IconVerticalSolidList"/>
    <dgm:cxn modelId="{242B5AB3-88D9-48B4-A966-C5A42FF7480F}" type="presParOf" srcId="{AD2939C4-C385-4A26-8A7F-D21595227859}" destId="{2390271F-B540-413E-88FE-CB3E9B388BED}" srcOrd="2" destOrd="0" presId="urn:microsoft.com/office/officeart/2018/2/layout/IconVerticalSolidList"/>
    <dgm:cxn modelId="{ADD3E398-03AB-4303-9A37-38B800D7C157}" type="presParOf" srcId="{AD2939C4-C385-4A26-8A7F-D21595227859}" destId="{464D1C4C-E972-41E9-85C7-0A930C36A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BECAB-2AF8-4E10-938B-5A1CF28748B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F5C40C53-1B47-492B-8F29-B53D976E08B3}">
      <dgm:prSet phldrT="[Testo]" custT="1"/>
      <dgm:spPr>
        <a:solidFill>
          <a:srgbClr val="FFC000"/>
        </a:solidFill>
      </dgm:spPr>
      <dgm:t>
        <a:bodyPr/>
        <a:lstStyle/>
        <a:p>
          <a:r>
            <a:rPr lang="it-IT" sz="4000" b="1" dirty="0">
              <a:solidFill>
                <a:srgbClr val="C00000"/>
              </a:solidFill>
            </a:rPr>
            <a:t>Capacità motorie</a:t>
          </a:r>
        </a:p>
      </dgm:t>
    </dgm:pt>
    <dgm:pt modelId="{0D601C2A-33EB-4C68-AEF6-C3FA4A0246D7}" type="parTrans" cxnId="{4740C1E8-5B3B-4DCB-8EC0-F5B75C03613B}">
      <dgm:prSet/>
      <dgm:spPr/>
      <dgm:t>
        <a:bodyPr/>
        <a:lstStyle/>
        <a:p>
          <a:endParaRPr lang="it-IT"/>
        </a:p>
      </dgm:t>
    </dgm:pt>
    <dgm:pt modelId="{D2C2C76D-813A-42E3-998F-1177763788A3}" type="sibTrans" cxnId="{4740C1E8-5B3B-4DCB-8EC0-F5B75C03613B}">
      <dgm:prSet/>
      <dgm:spPr/>
      <dgm:t>
        <a:bodyPr/>
        <a:lstStyle/>
        <a:p>
          <a:endParaRPr lang="it-IT"/>
        </a:p>
      </dgm:t>
    </dgm:pt>
    <dgm:pt modelId="{42D2B152-EED3-4A26-B72C-2E23E0697013}" type="asst">
      <dgm:prSet phldrT="[Testo]" custT="1"/>
      <dgm:spPr>
        <a:solidFill>
          <a:schemeClr val="accent6">
            <a:lumMod val="40000"/>
            <a:lumOff val="60000"/>
          </a:schemeClr>
        </a:solidFill>
      </dgm:spPr>
      <dgm:t>
        <a:bodyPr/>
        <a:lstStyle/>
        <a:p>
          <a:r>
            <a:rPr lang="it-IT" sz="3500" dirty="0">
              <a:solidFill>
                <a:schemeClr val="bg1"/>
              </a:solidFill>
              <a:latin typeface="+mj-lt"/>
              <a:cs typeface="Calibri" panose="020F0502020204030204" pitchFamily="34" charset="0"/>
            </a:rPr>
            <a:t>Mobilità articolare</a:t>
          </a:r>
        </a:p>
      </dgm:t>
    </dgm:pt>
    <dgm:pt modelId="{3F284D85-028A-4AC8-8ACF-C7BEFF2C85D9}" type="parTrans" cxnId="{F51AF968-8D0C-42ED-8A88-63AF051FADB8}">
      <dgm:prSet/>
      <dgm:spPr/>
      <dgm:t>
        <a:bodyPr/>
        <a:lstStyle/>
        <a:p>
          <a:endParaRPr lang="it-IT"/>
        </a:p>
      </dgm:t>
    </dgm:pt>
    <dgm:pt modelId="{A005B1A9-C60E-44F9-98C2-2F35C0865A42}" type="sibTrans" cxnId="{F51AF968-8D0C-42ED-8A88-63AF051FADB8}">
      <dgm:prSet/>
      <dgm:spPr/>
      <dgm:t>
        <a:bodyPr/>
        <a:lstStyle/>
        <a:p>
          <a:endParaRPr lang="it-IT"/>
        </a:p>
      </dgm:t>
    </dgm:pt>
    <dgm:pt modelId="{2F23753F-31CD-42A5-B2F0-86FBA70FB495}">
      <dgm:prSet phldrT="[Testo]" custT="1"/>
      <dgm:spPr>
        <a:solidFill>
          <a:schemeClr val="tx2">
            <a:lumMod val="60000"/>
            <a:lumOff val="40000"/>
          </a:schemeClr>
        </a:solidFill>
      </dgm:spPr>
      <dgm:t>
        <a:bodyPr/>
        <a:lstStyle/>
        <a:p>
          <a:r>
            <a:rPr lang="it-IT" sz="3200" dirty="0">
              <a:solidFill>
                <a:schemeClr val="bg1"/>
              </a:solidFill>
              <a:latin typeface="+mj-lt"/>
              <a:cs typeface="Calibri" panose="020F0502020204030204" pitchFamily="34" charset="0"/>
            </a:rPr>
            <a:t>Capacità</a:t>
          </a:r>
        </a:p>
        <a:p>
          <a:r>
            <a:rPr lang="it-IT" sz="3200" dirty="0">
              <a:solidFill>
                <a:schemeClr val="bg1"/>
              </a:solidFill>
              <a:latin typeface="+mj-lt"/>
              <a:cs typeface="Calibri" panose="020F0502020204030204" pitchFamily="34" charset="0"/>
            </a:rPr>
            <a:t>condizionali</a:t>
          </a:r>
          <a:endParaRPr lang="it-IT" sz="3200" dirty="0">
            <a:solidFill>
              <a:schemeClr val="bg1"/>
            </a:solidFill>
            <a:latin typeface="+mj-lt"/>
          </a:endParaRPr>
        </a:p>
      </dgm:t>
    </dgm:pt>
    <dgm:pt modelId="{1D6601C3-74BB-43A5-BA77-57E3E5CB5F69}" type="parTrans" cxnId="{58DF47E8-0AEF-453D-A324-ECC1F00038FC}">
      <dgm:prSet/>
      <dgm:spPr/>
      <dgm:t>
        <a:bodyPr/>
        <a:lstStyle/>
        <a:p>
          <a:endParaRPr lang="it-IT"/>
        </a:p>
      </dgm:t>
    </dgm:pt>
    <dgm:pt modelId="{5C9FF78E-D7B1-476B-BCE9-C33C6887DD30}" type="sibTrans" cxnId="{58DF47E8-0AEF-453D-A324-ECC1F00038FC}">
      <dgm:prSet/>
      <dgm:spPr/>
      <dgm:t>
        <a:bodyPr/>
        <a:lstStyle/>
        <a:p>
          <a:endParaRPr lang="it-IT"/>
        </a:p>
      </dgm:t>
    </dgm:pt>
    <dgm:pt modelId="{14290E4B-4BC9-46BE-B202-D81C52708C1B}">
      <dgm:prSet phldrT="[Testo]"/>
      <dgm:spPr>
        <a:solidFill>
          <a:srgbClr val="FFC000"/>
        </a:solidFill>
      </dgm:spPr>
      <dgm:t>
        <a:bodyPr/>
        <a:lstStyle/>
        <a:p>
          <a:r>
            <a:rPr lang="it-IT" dirty="0"/>
            <a:t>Capacità psichiche</a:t>
          </a:r>
        </a:p>
      </dgm:t>
    </dgm:pt>
    <dgm:pt modelId="{B048B44C-BD1F-4E3C-90CA-1B307C5E980B}" type="parTrans" cxnId="{024D2D61-75E5-4E5A-B7B9-BF15972E08C9}">
      <dgm:prSet/>
      <dgm:spPr/>
      <dgm:t>
        <a:bodyPr/>
        <a:lstStyle/>
        <a:p>
          <a:endParaRPr lang="it-IT"/>
        </a:p>
      </dgm:t>
    </dgm:pt>
    <dgm:pt modelId="{37C2BF7E-DA04-45E4-933D-1DE719A8786E}" type="sibTrans" cxnId="{024D2D61-75E5-4E5A-B7B9-BF15972E08C9}">
      <dgm:prSet/>
      <dgm:spPr/>
      <dgm:t>
        <a:bodyPr/>
        <a:lstStyle/>
        <a:p>
          <a:endParaRPr lang="it-IT"/>
        </a:p>
      </dgm:t>
    </dgm:pt>
    <dgm:pt modelId="{89B23316-D947-480F-BB32-0602EACB1E61}">
      <dgm:prSet phldrT="[Testo]"/>
      <dgm:spPr>
        <a:solidFill>
          <a:srgbClr val="00B050"/>
        </a:solidFill>
      </dgm:spPr>
      <dgm:t>
        <a:bodyPr/>
        <a:lstStyle/>
        <a:p>
          <a:r>
            <a:rPr lang="it-IT" dirty="0"/>
            <a:t>Capacità coordinative </a:t>
          </a:r>
        </a:p>
      </dgm:t>
    </dgm:pt>
    <dgm:pt modelId="{14F227A7-B449-4DFC-918A-3BF087184B4B}" type="sibTrans" cxnId="{1377DB60-CBC7-4622-A5A0-F1876C5B9100}">
      <dgm:prSet/>
      <dgm:spPr/>
      <dgm:t>
        <a:bodyPr/>
        <a:lstStyle/>
        <a:p>
          <a:endParaRPr lang="it-IT"/>
        </a:p>
      </dgm:t>
    </dgm:pt>
    <dgm:pt modelId="{B9BD679B-4222-4937-81DF-70C2D096CF22}" type="parTrans" cxnId="{1377DB60-CBC7-4622-A5A0-F1876C5B9100}">
      <dgm:prSet/>
      <dgm:spPr/>
      <dgm:t>
        <a:bodyPr/>
        <a:lstStyle/>
        <a:p>
          <a:endParaRPr lang="it-IT"/>
        </a:p>
      </dgm:t>
    </dgm:pt>
    <dgm:pt modelId="{F538A7C9-E682-4BFE-AB41-7E82BC4F1D0B}" type="pres">
      <dgm:prSet presAssocID="{5F6BECAB-2AF8-4E10-938B-5A1CF28748B5}" presName="hierChild1" presStyleCnt="0">
        <dgm:presLayoutVars>
          <dgm:orgChart val="1"/>
          <dgm:chPref val="1"/>
          <dgm:dir/>
          <dgm:animOne val="branch"/>
          <dgm:animLvl val="lvl"/>
          <dgm:resizeHandles/>
        </dgm:presLayoutVars>
      </dgm:prSet>
      <dgm:spPr/>
    </dgm:pt>
    <dgm:pt modelId="{726ECBBD-27C5-4229-9214-7160C43EB592}" type="pres">
      <dgm:prSet presAssocID="{F5C40C53-1B47-492B-8F29-B53D976E08B3}" presName="hierRoot1" presStyleCnt="0">
        <dgm:presLayoutVars>
          <dgm:hierBranch val="init"/>
        </dgm:presLayoutVars>
      </dgm:prSet>
      <dgm:spPr/>
    </dgm:pt>
    <dgm:pt modelId="{A4304FB1-5E97-4D4D-9CCB-AD435BCDC472}" type="pres">
      <dgm:prSet presAssocID="{F5C40C53-1B47-492B-8F29-B53D976E08B3}" presName="rootComposite1" presStyleCnt="0"/>
      <dgm:spPr/>
    </dgm:pt>
    <dgm:pt modelId="{F8DD0CEF-719E-49FD-8BBE-965995A950E2}" type="pres">
      <dgm:prSet presAssocID="{F5C40C53-1B47-492B-8F29-B53D976E08B3}" presName="rootText1" presStyleLbl="node0" presStyleIdx="0" presStyleCnt="1" custScaleX="214843">
        <dgm:presLayoutVars>
          <dgm:chPref val="3"/>
        </dgm:presLayoutVars>
      </dgm:prSet>
      <dgm:spPr/>
    </dgm:pt>
    <dgm:pt modelId="{DED19805-9D68-4D72-9935-7B478765F5AE}" type="pres">
      <dgm:prSet presAssocID="{F5C40C53-1B47-492B-8F29-B53D976E08B3}" presName="rootConnector1" presStyleLbl="node1" presStyleIdx="0" presStyleCnt="0"/>
      <dgm:spPr/>
    </dgm:pt>
    <dgm:pt modelId="{E4139A2E-412C-413D-BCFF-3954DAD5A9E0}" type="pres">
      <dgm:prSet presAssocID="{F5C40C53-1B47-492B-8F29-B53D976E08B3}" presName="hierChild2" presStyleCnt="0"/>
      <dgm:spPr/>
    </dgm:pt>
    <dgm:pt modelId="{1B9EA2ED-7285-40AB-A9BD-B8183D55EE8A}" type="pres">
      <dgm:prSet presAssocID="{1D6601C3-74BB-43A5-BA77-57E3E5CB5F69}" presName="Name37" presStyleLbl="parChTrans1D2" presStyleIdx="0" presStyleCnt="4"/>
      <dgm:spPr/>
    </dgm:pt>
    <dgm:pt modelId="{B8A4DEEE-9A59-42E6-9B53-162E86DD5EA6}" type="pres">
      <dgm:prSet presAssocID="{2F23753F-31CD-42A5-B2F0-86FBA70FB495}" presName="hierRoot2" presStyleCnt="0">
        <dgm:presLayoutVars>
          <dgm:hierBranch val="init"/>
        </dgm:presLayoutVars>
      </dgm:prSet>
      <dgm:spPr/>
    </dgm:pt>
    <dgm:pt modelId="{E249B386-AB36-4540-B2C7-7BF28F60D8F3}" type="pres">
      <dgm:prSet presAssocID="{2F23753F-31CD-42A5-B2F0-86FBA70FB495}" presName="rootComposite" presStyleCnt="0"/>
      <dgm:spPr/>
    </dgm:pt>
    <dgm:pt modelId="{AC3F6ED6-2695-4A3E-8774-54F59BD119FB}" type="pres">
      <dgm:prSet presAssocID="{2F23753F-31CD-42A5-B2F0-86FBA70FB495}" presName="rootText" presStyleLbl="node2" presStyleIdx="0" presStyleCnt="3" custScaleX="106280" custScaleY="94179" custLinFactNeighborY="2911">
        <dgm:presLayoutVars>
          <dgm:chPref val="3"/>
        </dgm:presLayoutVars>
      </dgm:prSet>
      <dgm:spPr/>
    </dgm:pt>
    <dgm:pt modelId="{8D9F4B95-3258-4CF6-89F9-74B8A301245B}" type="pres">
      <dgm:prSet presAssocID="{2F23753F-31CD-42A5-B2F0-86FBA70FB495}" presName="rootConnector" presStyleLbl="node2" presStyleIdx="0" presStyleCnt="3"/>
      <dgm:spPr/>
    </dgm:pt>
    <dgm:pt modelId="{DF18A01D-3383-4CB9-B482-2D997858604D}" type="pres">
      <dgm:prSet presAssocID="{2F23753F-31CD-42A5-B2F0-86FBA70FB495}" presName="hierChild4" presStyleCnt="0"/>
      <dgm:spPr/>
    </dgm:pt>
    <dgm:pt modelId="{F0AD0BD5-DBD0-4B44-88D2-A2B895B3C56A}" type="pres">
      <dgm:prSet presAssocID="{2F23753F-31CD-42A5-B2F0-86FBA70FB495}" presName="hierChild5" presStyleCnt="0"/>
      <dgm:spPr/>
    </dgm:pt>
    <dgm:pt modelId="{607DE638-D1F8-4C0C-9EE0-98ACF5034CC0}" type="pres">
      <dgm:prSet presAssocID="{B9BD679B-4222-4937-81DF-70C2D096CF22}" presName="Name37" presStyleLbl="parChTrans1D2" presStyleIdx="1" presStyleCnt="4"/>
      <dgm:spPr/>
    </dgm:pt>
    <dgm:pt modelId="{6904525B-DD3B-4EEE-A1B3-4738C5D2B4AA}" type="pres">
      <dgm:prSet presAssocID="{89B23316-D947-480F-BB32-0602EACB1E61}" presName="hierRoot2" presStyleCnt="0">
        <dgm:presLayoutVars>
          <dgm:hierBranch val="init"/>
        </dgm:presLayoutVars>
      </dgm:prSet>
      <dgm:spPr/>
    </dgm:pt>
    <dgm:pt modelId="{02C41C53-878A-432D-A52D-0802B1F9A3D9}" type="pres">
      <dgm:prSet presAssocID="{89B23316-D947-480F-BB32-0602EACB1E61}" presName="rootComposite" presStyleCnt="0"/>
      <dgm:spPr/>
    </dgm:pt>
    <dgm:pt modelId="{81B3F2A9-33D3-45A3-925F-28FB64C2CB62}" type="pres">
      <dgm:prSet presAssocID="{89B23316-D947-480F-BB32-0602EACB1E61}" presName="rootText" presStyleLbl="node2" presStyleIdx="1" presStyleCnt="3">
        <dgm:presLayoutVars>
          <dgm:chPref val="3"/>
        </dgm:presLayoutVars>
      </dgm:prSet>
      <dgm:spPr/>
    </dgm:pt>
    <dgm:pt modelId="{3479E8B8-E4F0-4927-A24D-B3BCE2C750ED}" type="pres">
      <dgm:prSet presAssocID="{89B23316-D947-480F-BB32-0602EACB1E61}" presName="rootConnector" presStyleLbl="node2" presStyleIdx="1" presStyleCnt="3"/>
      <dgm:spPr/>
    </dgm:pt>
    <dgm:pt modelId="{99FAC136-4F90-40E6-94BD-7AE7F2142322}" type="pres">
      <dgm:prSet presAssocID="{89B23316-D947-480F-BB32-0602EACB1E61}" presName="hierChild4" presStyleCnt="0"/>
      <dgm:spPr/>
    </dgm:pt>
    <dgm:pt modelId="{2CE780D3-0D96-452A-B7AF-926E5CAA0A59}" type="pres">
      <dgm:prSet presAssocID="{89B23316-D947-480F-BB32-0602EACB1E61}" presName="hierChild5" presStyleCnt="0"/>
      <dgm:spPr/>
    </dgm:pt>
    <dgm:pt modelId="{097D13B5-503A-4E8C-B8E4-889C5170CC8E}" type="pres">
      <dgm:prSet presAssocID="{B048B44C-BD1F-4E3C-90CA-1B307C5E980B}" presName="Name37" presStyleLbl="parChTrans1D2" presStyleIdx="2" presStyleCnt="4"/>
      <dgm:spPr/>
    </dgm:pt>
    <dgm:pt modelId="{C9AB69DA-D3B3-4387-9FDD-3BB091BB2511}" type="pres">
      <dgm:prSet presAssocID="{14290E4B-4BC9-46BE-B202-D81C52708C1B}" presName="hierRoot2" presStyleCnt="0">
        <dgm:presLayoutVars>
          <dgm:hierBranch val="init"/>
        </dgm:presLayoutVars>
      </dgm:prSet>
      <dgm:spPr/>
    </dgm:pt>
    <dgm:pt modelId="{3E8A11E4-FBD3-46F9-A43C-03DB7B1B37AB}" type="pres">
      <dgm:prSet presAssocID="{14290E4B-4BC9-46BE-B202-D81C52708C1B}" presName="rootComposite" presStyleCnt="0"/>
      <dgm:spPr/>
    </dgm:pt>
    <dgm:pt modelId="{610A9111-FC7F-40C3-8635-10201AE3A937}" type="pres">
      <dgm:prSet presAssocID="{14290E4B-4BC9-46BE-B202-D81C52708C1B}" presName="rootText" presStyleLbl="node2" presStyleIdx="2" presStyleCnt="3">
        <dgm:presLayoutVars>
          <dgm:chPref val="3"/>
        </dgm:presLayoutVars>
      </dgm:prSet>
      <dgm:spPr/>
    </dgm:pt>
    <dgm:pt modelId="{2484CE6F-4BA7-4F3F-A4BA-871287E2F03A}" type="pres">
      <dgm:prSet presAssocID="{14290E4B-4BC9-46BE-B202-D81C52708C1B}" presName="rootConnector" presStyleLbl="node2" presStyleIdx="2" presStyleCnt="3"/>
      <dgm:spPr/>
    </dgm:pt>
    <dgm:pt modelId="{52A64D86-91AB-4C02-87AB-C9813494F772}" type="pres">
      <dgm:prSet presAssocID="{14290E4B-4BC9-46BE-B202-D81C52708C1B}" presName="hierChild4" presStyleCnt="0"/>
      <dgm:spPr/>
    </dgm:pt>
    <dgm:pt modelId="{AB8259E9-E328-46D6-A7DD-30017742B50E}" type="pres">
      <dgm:prSet presAssocID="{14290E4B-4BC9-46BE-B202-D81C52708C1B}" presName="hierChild5" presStyleCnt="0"/>
      <dgm:spPr/>
    </dgm:pt>
    <dgm:pt modelId="{D17B1A77-998F-4F4F-BA13-DA166DBFA685}" type="pres">
      <dgm:prSet presAssocID="{F5C40C53-1B47-492B-8F29-B53D976E08B3}" presName="hierChild3" presStyleCnt="0"/>
      <dgm:spPr/>
    </dgm:pt>
    <dgm:pt modelId="{3719278C-0E7D-4662-99E3-29863DF0D488}" type="pres">
      <dgm:prSet presAssocID="{3F284D85-028A-4AC8-8ACF-C7BEFF2C85D9}" presName="Name111" presStyleLbl="parChTrans1D2" presStyleIdx="3" presStyleCnt="4"/>
      <dgm:spPr/>
    </dgm:pt>
    <dgm:pt modelId="{76F5ED29-51C8-4EC1-ADCC-87F97FF97DD1}" type="pres">
      <dgm:prSet presAssocID="{42D2B152-EED3-4A26-B72C-2E23E0697013}" presName="hierRoot3" presStyleCnt="0">
        <dgm:presLayoutVars>
          <dgm:hierBranch val="init"/>
        </dgm:presLayoutVars>
      </dgm:prSet>
      <dgm:spPr/>
    </dgm:pt>
    <dgm:pt modelId="{1B981749-CA09-4661-9CBF-3588D34D5A73}" type="pres">
      <dgm:prSet presAssocID="{42D2B152-EED3-4A26-B72C-2E23E0697013}" presName="rootComposite3" presStyleCnt="0"/>
      <dgm:spPr/>
    </dgm:pt>
    <dgm:pt modelId="{D5801601-1F69-4802-B65D-8E0EF6BFB457}" type="pres">
      <dgm:prSet presAssocID="{42D2B152-EED3-4A26-B72C-2E23E0697013}" presName="rootText3" presStyleLbl="asst1" presStyleIdx="0" presStyleCnt="1" custLinFactNeighborY="1002">
        <dgm:presLayoutVars>
          <dgm:chPref val="3"/>
        </dgm:presLayoutVars>
      </dgm:prSet>
      <dgm:spPr/>
    </dgm:pt>
    <dgm:pt modelId="{B12C9DCE-F7DF-411D-AFAA-C226221269D3}" type="pres">
      <dgm:prSet presAssocID="{42D2B152-EED3-4A26-B72C-2E23E0697013}" presName="rootConnector3" presStyleLbl="asst1" presStyleIdx="0" presStyleCnt="1"/>
      <dgm:spPr/>
    </dgm:pt>
    <dgm:pt modelId="{6DD1D306-D2CE-44BA-9B43-3B1D012FAC2C}" type="pres">
      <dgm:prSet presAssocID="{42D2B152-EED3-4A26-B72C-2E23E0697013}" presName="hierChild6" presStyleCnt="0"/>
      <dgm:spPr/>
    </dgm:pt>
    <dgm:pt modelId="{975C0669-9C95-4529-BBD7-6DD63A8A4947}" type="pres">
      <dgm:prSet presAssocID="{42D2B152-EED3-4A26-B72C-2E23E0697013}" presName="hierChild7" presStyleCnt="0"/>
      <dgm:spPr/>
    </dgm:pt>
  </dgm:ptLst>
  <dgm:cxnLst>
    <dgm:cxn modelId="{2709DA04-D093-4F6E-8BAA-46FC68546FA3}" type="presOf" srcId="{89B23316-D947-480F-BB32-0602EACB1E61}" destId="{81B3F2A9-33D3-45A3-925F-28FB64C2CB62}" srcOrd="0" destOrd="0" presId="urn:microsoft.com/office/officeart/2005/8/layout/orgChart1"/>
    <dgm:cxn modelId="{FFF1A805-C44C-4816-87F5-4839831A7F51}" type="presOf" srcId="{42D2B152-EED3-4A26-B72C-2E23E0697013}" destId="{D5801601-1F69-4802-B65D-8E0EF6BFB457}" srcOrd="0" destOrd="0" presId="urn:microsoft.com/office/officeart/2005/8/layout/orgChart1"/>
    <dgm:cxn modelId="{0587C02E-9E13-4844-B5F1-D30DF3E9F7E6}" type="presOf" srcId="{2F23753F-31CD-42A5-B2F0-86FBA70FB495}" destId="{AC3F6ED6-2695-4A3E-8774-54F59BD119FB}" srcOrd="0" destOrd="0" presId="urn:microsoft.com/office/officeart/2005/8/layout/orgChart1"/>
    <dgm:cxn modelId="{E3E34F39-5ADF-47DC-A72D-9C20380A026E}" type="presOf" srcId="{B048B44C-BD1F-4E3C-90CA-1B307C5E980B}" destId="{097D13B5-503A-4E8C-B8E4-889C5170CC8E}" srcOrd="0" destOrd="0" presId="urn:microsoft.com/office/officeart/2005/8/layout/orgChart1"/>
    <dgm:cxn modelId="{1377DB60-CBC7-4622-A5A0-F1876C5B9100}" srcId="{F5C40C53-1B47-492B-8F29-B53D976E08B3}" destId="{89B23316-D947-480F-BB32-0602EACB1E61}" srcOrd="2" destOrd="0" parTransId="{B9BD679B-4222-4937-81DF-70C2D096CF22}" sibTransId="{14F227A7-B449-4DFC-918A-3BF087184B4B}"/>
    <dgm:cxn modelId="{024D2D61-75E5-4E5A-B7B9-BF15972E08C9}" srcId="{F5C40C53-1B47-492B-8F29-B53D976E08B3}" destId="{14290E4B-4BC9-46BE-B202-D81C52708C1B}" srcOrd="3" destOrd="0" parTransId="{B048B44C-BD1F-4E3C-90CA-1B307C5E980B}" sibTransId="{37C2BF7E-DA04-45E4-933D-1DE719A8786E}"/>
    <dgm:cxn modelId="{F51AF968-8D0C-42ED-8A88-63AF051FADB8}" srcId="{F5C40C53-1B47-492B-8F29-B53D976E08B3}" destId="{42D2B152-EED3-4A26-B72C-2E23E0697013}" srcOrd="0" destOrd="0" parTransId="{3F284D85-028A-4AC8-8ACF-C7BEFF2C85D9}" sibTransId="{A005B1A9-C60E-44F9-98C2-2F35C0865A42}"/>
    <dgm:cxn modelId="{BF30DF7A-F855-4EB3-990E-B14BBB269F7A}" type="presOf" srcId="{1D6601C3-74BB-43A5-BA77-57E3E5CB5F69}" destId="{1B9EA2ED-7285-40AB-A9BD-B8183D55EE8A}" srcOrd="0" destOrd="0" presId="urn:microsoft.com/office/officeart/2005/8/layout/orgChart1"/>
    <dgm:cxn modelId="{0B752A7E-A9DB-4997-BD46-23970BB33799}" type="presOf" srcId="{5F6BECAB-2AF8-4E10-938B-5A1CF28748B5}" destId="{F538A7C9-E682-4BFE-AB41-7E82BC4F1D0B}" srcOrd="0" destOrd="0" presId="urn:microsoft.com/office/officeart/2005/8/layout/orgChart1"/>
    <dgm:cxn modelId="{6FECD58C-12D2-4D52-8B53-F0588D5064D8}" type="presOf" srcId="{14290E4B-4BC9-46BE-B202-D81C52708C1B}" destId="{610A9111-FC7F-40C3-8635-10201AE3A937}" srcOrd="0" destOrd="0" presId="urn:microsoft.com/office/officeart/2005/8/layout/orgChart1"/>
    <dgm:cxn modelId="{EEB71791-8DC9-45FC-8598-B1B5570882F8}" type="presOf" srcId="{B9BD679B-4222-4937-81DF-70C2D096CF22}" destId="{607DE638-D1F8-4C0C-9EE0-98ACF5034CC0}" srcOrd="0" destOrd="0" presId="urn:microsoft.com/office/officeart/2005/8/layout/orgChart1"/>
    <dgm:cxn modelId="{ED6A299E-FF10-4F7A-8856-91C121FC66DF}" type="presOf" srcId="{2F23753F-31CD-42A5-B2F0-86FBA70FB495}" destId="{8D9F4B95-3258-4CF6-89F9-74B8A301245B}" srcOrd="1" destOrd="0" presId="urn:microsoft.com/office/officeart/2005/8/layout/orgChart1"/>
    <dgm:cxn modelId="{C02DB6AC-D35E-4E3B-B031-EFC604061346}" type="presOf" srcId="{14290E4B-4BC9-46BE-B202-D81C52708C1B}" destId="{2484CE6F-4BA7-4F3F-A4BA-871287E2F03A}" srcOrd="1" destOrd="0" presId="urn:microsoft.com/office/officeart/2005/8/layout/orgChart1"/>
    <dgm:cxn modelId="{9CC072BB-9F7F-44C1-90DA-49C15A45749B}" type="presOf" srcId="{42D2B152-EED3-4A26-B72C-2E23E0697013}" destId="{B12C9DCE-F7DF-411D-AFAA-C226221269D3}" srcOrd="1" destOrd="0" presId="urn:microsoft.com/office/officeart/2005/8/layout/orgChart1"/>
    <dgm:cxn modelId="{4C247FCE-BADB-4665-B499-81DA437A4693}" type="presOf" srcId="{3F284D85-028A-4AC8-8ACF-C7BEFF2C85D9}" destId="{3719278C-0E7D-4662-99E3-29863DF0D488}" srcOrd="0" destOrd="0" presId="urn:microsoft.com/office/officeart/2005/8/layout/orgChart1"/>
    <dgm:cxn modelId="{9D39E3E6-2701-4979-8ABE-46B563138A7F}" type="presOf" srcId="{89B23316-D947-480F-BB32-0602EACB1E61}" destId="{3479E8B8-E4F0-4927-A24D-B3BCE2C750ED}" srcOrd="1" destOrd="0" presId="urn:microsoft.com/office/officeart/2005/8/layout/orgChart1"/>
    <dgm:cxn modelId="{58DF47E8-0AEF-453D-A324-ECC1F00038FC}" srcId="{F5C40C53-1B47-492B-8F29-B53D976E08B3}" destId="{2F23753F-31CD-42A5-B2F0-86FBA70FB495}" srcOrd="1" destOrd="0" parTransId="{1D6601C3-74BB-43A5-BA77-57E3E5CB5F69}" sibTransId="{5C9FF78E-D7B1-476B-BCE9-C33C6887DD30}"/>
    <dgm:cxn modelId="{4740C1E8-5B3B-4DCB-8EC0-F5B75C03613B}" srcId="{5F6BECAB-2AF8-4E10-938B-5A1CF28748B5}" destId="{F5C40C53-1B47-492B-8F29-B53D976E08B3}" srcOrd="0" destOrd="0" parTransId="{0D601C2A-33EB-4C68-AEF6-C3FA4A0246D7}" sibTransId="{D2C2C76D-813A-42E3-998F-1177763788A3}"/>
    <dgm:cxn modelId="{B09DFEE9-2996-4C57-8764-22236AD27495}" type="presOf" srcId="{F5C40C53-1B47-492B-8F29-B53D976E08B3}" destId="{F8DD0CEF-719E-49FD-8BBE-965995A950E2}" srcOrd="0" destOrd="0" presId="urn:microsoft.com/office/officeart/2005/8/layout/orgChart1"/>
    <dgm:cxn modelId="{A7AB1FF7-1E65-410A-B1FE-C1C2EF35C94C}" type="presOf" srcId="{F5C40C53-1B47-492B-8F29-B53D976E08B3}" destId="{DED19805-9D68-4D72-9935-7B478765F5AE}" srcOrd="1" destOrd="0" presId="urn:microsoft.com/office/officeart/2005/8/layout/orgChart1"/>
    <dgm:cxn modelId="{A642C104-18EA-4AAD-8BE4-19A0188596B6}" type="presParOf" srcId="{F538A7C9-E682-4BFE-AB41-7E82BC4F1D0B}" destId="{726ECBBD-27C5-4229-9214-7160C43EB592}" srcOrd="0" destOrd="0" presId="urn:microsoft.com/office/officeart/2005/8/layout/orgChart1"/>
    <dgm:cxn modelId="{14B21D4A-673D-4353-A6B2-D48E00C088D8}" type="presParOf" srcId="{726ECBBD-27C5-4229-9214-7160C43EB592}" destId="{A4304FB1-5E97-4D4D-9CCB-AD435BCDC472}" srcOrd="0" destOrd="0" presId="urn:microsoft.com/office/officeart/2005/8/layout/orgChart1"/>
    <dgm:cxn modelId="{6E92B18F-8CFD-45E4-B0CB-9DAB1AEFBF6E}" type="presParOf" srcId="{A4304FB1-5E97-4D4D-9CCB-AD435BCDC472}" destId="{F8DD0CEF-719E-49FD-8BBE-965995A950E2}" srcOrd="0" destOrd="0" presId="urn:microsoft.com/office/officeart/2005/8/layout/orgChart1"/>
    <dgm:cxn modelId="{3D051B1A-AD2E-4135-9DE9-1705841C54F7}" type="presParOf" srcId="{A4304FB1-5E97-4D4D-9CCB-AD435BCDC472}" destId="{DED19805-9D68-4D72-9935-7B478765F5AE}" srcOrd="1" destOrd="0" presId="urn:microsoft.com/office/officeart/2005/8/layout/orgChart1"/>
    <dgm:cxn modelId="{736765B7-6AFC-4E90-A2CC-C8C8F1A7DB57}" type="presParOf" srcId="{726ECBBD-27C5-4229-9214-7160C43EB592}" destId="{E4139A2E-412C-413D-BCFF-3954DAD5A9E0}" srcOrd="1" destOrd="0" presId="urn:microsoft.com/office/officeart/2005/8/layout/orgChart1"/>
    <dgm:cxn modelId="{EC5EDBC6-45E7-4EC2-AFA0-CADEBAB81109}" type="presParOf" srcId="{E4139A2E-412C-413D-BCFF-3954DAD5A9E0}" destId="{1B9EA2ED-7285-40AB-A9BD-B8183D55EE8A}" srcOrd="0" destOrd="0" presId="urn:microsoft.com/office/officeart/2005/8/layout/orgChart1"/>
    <dgm:cxn modelId="{8DC3894F-2555-4E59-AAD4-304FA2B76E22}" type="presParOf" srcId="{E4139A2E-412C-413D-BCFF-3954DAD5A9E0}" destId="{B8A4DEEE-9A59-42E6-9B53-162E86DD5EA6}" srcOrd="1" destOrd="0" presId="urn:microsoft.com/office/officeart/2005/8/layout/orgChart1"/>
    <dgm:cxn modelId="{E68D1905-30B2-4DD3-A4F9-B9855E2440A3}" type="presParOf" srcId="{B8A4DEEE-9A59-42E6-9B53-162E86DD5EA6}" destId="{E249B386-AB36-4540-B2C7-7BF28F60D8F3}" srcOrd="0" destOrd="0" presId="urn:microsoft.com/office/officeart/2005/8/layout/orgChart1"/>
    <dgm:cxn modelId="{67139AF9-3685-4C21-81D5-A15345F30FE3}" type="presParOf" srcId="{E249B386-AB36-4540-B2C7-7BF28F60D8F3}" destId="{AC3F6ED6-2695-4A3E-8774-54F59BD119FB}" srcOrd="0" destOrd="0" presId="urn:microsoft.com/office/officeart/2005/8/layout/orgChart1"/>
    <dgm:cxn modelId="{B53AAABA-8682-4A04-A3BE-A91A4F94510C}" type="presParOf" srcId="{E249B386-AB36-4540-B2C7-7BF28F60D8F3}" destId="{8D9F4B95-3258-4CF6-89F9-74B8A301245B}" srcOrd="1" destOrd="0" presId="urn:microsoft.com/office/officeart/2005/8/layout/orgChart1"/>
    <dgm:cxn modelId="{5AB9113C-099E-465F-8818-57577084080E}" type="presParOf" srcId="{B8A4DEEE-9A59-42E6-9B53-162E86DD5EA6}" destId="{DF18A01D-3383-4CB9-B482-2D997858604D}" srcOrd="1" destOrd="0" presId="urn:microsoft.com/office/officeart/2005/8/layout/orgChart1"/>
    <dgm:cxn modelId="{A16C123C-A474-49A8-A85E-A41E107C29A7}" type="presParOf" srcId="{B8A4DEEE-9A59-42E6-9B53-162E86DD5EA6}" destId="{F0AD0BD5-DBD0-4B44-88D2-A2B895B3C56A}" srcOrd="2" destOrd="0" presId="urn:microsoft.com/office/officeart/2005/8/layout/orgChart1"/>
    <dgm:cxn modelId="{8359E976-A5D0-473D-9ED0-11F6583617CA}" type="presParOf" srcId="{E4139A2E-412C-413D-BCFF-3954DAD5A9E0}" destId="{607DE638-D1F8-4C0C-9EE0-98ACF5034CC0}" srcOrd="2" destOrd="0" presId="urn:microsoft.com/office/officeart/2005/8/layout/orgChart1"/>
    <dgm:cxn modelId="{1DA101FA-0956-4073-BF76-E9DD726EBB5C}" type="presParOf" srcId="{E4139A2E-412C-413D-BCFF-3954DAD5A9E0}" destId="{6904525B-DD3B-4EEE-A1B3-4738C5D2B4AA}" srcOrd="3" destOrd="0" presId="urn:microsoft.com/office/officeart/2005/8/layout/orgChart1"/>
    <dgm:cxn modelId="{564384DC-C722-486B-A7D9-8F6E5DD804E4}" type="presParOf" srcId="{6904525B-DD3B-4EEE-A1B3-4738C5D2B4AA}" destId="{02C41C53-878A-432D-A52D-0802B1F9A3D9}" srcOrd="0" destOrd="0" presId="urn:microsoft.com/office/officeart/2005/8/layout/orgChart1"/>
    <dgm:cxn modelId="{92D56BB3-3150-4C2C-9F91-BC1D4F617CE4}" type="presParOf" srcId="{02C41C53-878A-432D-A52D-0802B1F9A3D9}" destId="{81B3F2A9-33D3-45A3-925F-28FB64C2CB62}" srcOrd="0" destOrd="0" presId="urn:microsoft.com/office/officeart/2005/8/layout/orgChart1"/>
    <dgm:cxn modelId="{21C7EDF9-049F-48D2-B1B8-D179A1612E06}" type="presParOf" srcId="{02C41C53-878A-432D-A52D-0802B1F9A3D9}" destId="{3479E8B8-E4F0-4927-A24D-B3BCE2C750ED}" srcOrd="1" destOrd="0" presId="urn:microsoft.com/office/officeart/2005/8/layout/orgChart1"/>
    <dgm:cxn modelId="{C51470A1-8FF3-49F4-B319-16E7F50EEC3B}" type="presParOf" srcId="{6904525B-DD3B-4EEE-A1B3-4738C5D2B4AA}" destId="{99FAC136-4F90-40E6-94BD-7AE7F2142322}" srcOrd="1" destOrd="0" presId="urn:microsoft.com/office/officeart/2005/8/layout/orgChart1"/>
    <dgm:cxn modelId="{EE329682-E5A0-477F-8256-5543949CA3AF}" type="presParOf" srcId="{6904525B-DD3B-4EEE-A1B3-4738C5D2B4AA}" destId="{2CE780D3-0D96-452A-B7AF-926E5CAA0A59}" srcOrd="2" destOrd="0" presId="urn:microsoft.com/office/officeart/2005/8/layout/orgChart1"/>
    <dgm:cxn modelId="{CE3890EA-5B95-4848-9CCC-F6E063721ECD}" type="presParOf" srcId="{E4139A2E-412C-413D-BCFF-3954DAD5A9E0}" destId="{097D13B5-503A-4E8C-B8E4-889C5170CC8E}" srcOrd="4" destOrd="0" presId="urn:microsoft.com/office/officeart/2005/8/layout/orgChart1"/>
    <dgm:cxn modelId="{244BC4DA-8C7B-4BA4-9DEA-2BD9A2241C8A}" type="presParOf" srcId="{E4139A2E-412C-413D-BCFF-3954DAD5A9E0}" destId="{C9AB69DA-D3B3-4387-9FDD-3BB091BB2511}" srcOrd="5" destOrd="0" presId="urn:microsoft.com/office/officeart/2005/8/layout/orgChart1"/>
    <dgm:cxn modelId="{3FC42564-2167-490B-BC3D-8A2EA178D93A}" type="presParOf" srcId="{C9AB69DA-D3B3-4387-9FDD-3BB091BB2511}" destId="{3E8A11E4-FBD3-46F9-A43C-03DB7B1B37AB}" srcOrd="0" destOrd="0" presId="urn:microsoft.com/office/officeart/2005/8/layout/orgChart1"/>
    <dgm:cxn modelId="{968A3658-8C88-4F62-86A0-5F6DDA4C27B5}" type="presParOf" srcId="{3E8A11E4-FBD3-46F9-A43C-03DB7B1B37AB}" destId="{610A9111-FC7F-40C3-8635-10201AE3A937}" srcOrd="0" destOrd="0" presId="urn:microsoft.com/office/officeart/2005/8/layout/orgChart1"/>
    <dgm:cxn modelId="{317DC754-1403-4761-9A51-A54935AF1FE9}" type="presParOf" srcId="{3E8A11E4-FBD3-46F9-A43C-03DB7B1B37AB}" destId="{2484CE6F-4BA7-4F3F-A4BA-871287E2F03A}" srcOrd="1" destOrd="0" presId="urn:microsoft.com/office/officeart/2005/8/layout/orgChart1"/>
    <dgm:cxn modelId="{299962BA-9866-4FED-AE60-B1DC1165438D}" type="presParOf" srcId="{C9AB69DA-D3B3-4387-9FDD-3BB091BB2511}" destId="{52A64D86-91AB-4C02-87AB-C9813494F772}" srcOrd="1" destOrd="0" presId="urn:microsoft.com/office/officeart/2005/8/layout/orgChart1"/>
    <dgm:cxn modelId="{3AED2CEE-C9CF-48AA-A673-A7B6EE9DBF5B}" type="presParOf" srcId="{C9AB69DA-D3B3-4387-9FDD-3BB091BB2511}" destId="{AB8259E9-E328-46D6-A7DD-30017742B50E}" srcOrd="2" destOrd="0" presId="urn:microsoft.com/office/officeart/2005/8/layout/orgChart1"/>
    <dgm:cxn modelId="{BBE169C5-1AC8-4A2C-9A21-27A160B11874}" type="presParOf" srcId="{726ECBBD-27C5-4229-9214-7160C43EB592}" destId="{D17B1A77-998F-4F4F-BA13-DA166DBFA685}" srcOrd="2" destOrd="0" presId="urn:microsoft.com/office/officeart/2005/8/layout/orgChart1"/>
    <dgm:cxn modelId="{408A8E14-EC9E-4FD2-8A86-0885DD078CB1}" type="presParOf" srcId="{D17B1A77-998F-4F4F-BA13-DA166DBFA685}" destId="{3719278C-0E7D-4662-99E3-29863DF0D488}" srcOrd="0" destOrd="0" presId="urn:microsoft.com/office/officeart/2005/8/layout/orgChart1"/>
    <dgm:cxn modelId="{4853027F-A95B-4800-AD7A-B25668DBA613}" type="presParOf" srcId="{D17B1A77-998F-4F4F-BA13-DA166DBFA685}" destId="{76F5ED29-51C8-4EC1-ADCC-87F97FF97DD1}" srcOrd="1" destOrd="0" presId="urn:microsoft.com/office/officeart/2005/8/layout/orgChart1"/>
    <dgm:cxn modelId="{F8AC0603-CFCF-48CE-9C7A-1933EA57134A}" type="presParOf" srcId="{76F5ED29-51C8-4EC1-ADCC-87F97FF97DD1}" destId="{1B981749-CA09-4661-9CBF-3588D34D5A73}" srcOrd="0" destOrd="0" presId="urn:microsoft.com/office/officeart/2005/8/layout/orgChart1"/>
    <dgm:cxn modelId="{47736777-D3AB-49EA-83BB-B3A9FD274FFD}" type="presParOf" srcId="{1B981749-CA09-4661-9CBF-3588D34D5A73}" destId="{D5801601-1F69-4802-B65D-8E0EF6BFB457}" srcOrd="0" destOrd="0" presId="urn:microsoft.com/office/officeart/2005/8/layout/orgChart1"/>
    <dgm:cxn modelId="{8F87FDD8-32BE-419C-ADC1-DCB24091F26D}" type="presParOf" srcId="{1B981749-CA09-4661-9CBF-3588D34D5A73}" destId="{B12C9DCE-F7DF-411D-AFAA-C226221269D3}" srcOrd="1" destOrd="0" presId="urn:microsoft.com/office/officeart/2005/8/layout/orgChart1"/>
    <dgm:cxn modelId="{7BD0657C-2FAC-4594-A506-B75CD445CA33}" type="presParOf" srcId="{76F5ED29-51C8-4EC1-ADCC-87F97FF97DD1}" destId="{6DD1D306-D2CE-44BA-9B43-3B1D012FAC2C}" srcOrd="1" destOrd="0" presId="urn:microsoft.com/office/officeart/2005/8/layout/orgChart1"/>
    <dgm:cxn modelId="{696692F8-2846-4394-A30D-462879918D26}" type="presParOf" srcId="{76F5ED29-51C8-4EC1-ADCC-87F97FF97DD1}" destId="{975C0669-9C95-4529-BBD7-6DD63A8A49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B415E-B1E9-47B2-9A6A-CFE2D816025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C292FEE-7393-4B58-97A8-4C256EBE783E}">
      <dgm:prSet/>
      <dgm:spPr/>
      <dgm:t>
        <a:bodyPr/>
        <a:lstStyle/>
        <a:p>
          <a:pPr>
            <a:lnSpc>
              <a:spcPct val="100000"/>
            </a:lnSpc>
            <a:defRPr cap="all"/>
          </a:pPr>
          <a:r>
            <a:rPr lang="it-IT"/>
            <a:t>Abilità chiuse (closed skill)</a:t>
          </a:r>
          <a:endParaRPr lang="en-US"/>
        </a:p>
      </dgm:t>
    </dgm:pt>
    <dgm:pt modelId="{A07FBA54-700D-4670-B1EE-3673C5357458}" type="parTrans" cxnId="{2D42260A-B5B8-438F-8DF3-2640E3DBA6E9}">
      <dgm:prSet/>
      <dgm:spPr/>
      <dgm:t>
        <a:bodyPr/>
        <a:lstStyle/>
        <a:p>
          <a:endParaRPr lang="en-US"/>
        </a:p>
      </dgm:t>
    </dgm:pt>
    <dgm:pt modelId="{4E844201-9A19-4F5C-895E-63B040A44DF2}" type="sibTrans" cxnId="{2D42260A-B5B8-438F-8DF3-2640E3DBA6E9}">
      <dgm:prSet/>
      <dgm:spPr/>
      <dgm:t>
        <a:bodyPr/>
        <a:lstStyle/>
        <a:p>
          <a:endParaRPr lang="en-US"/>
        </a:p>
      </dgm:t>
    </dgm:pt>
    <dgm:pt modelId="{0B268285-9A50-46D0-8237-47BCD7B73DF6}">
      <dgm:prSet/>
      <dgm:spPr/>
      <dgm:t>
        <a:bodyPr/>
        <a:lstStyle/>
        <a:p>
          <a:pPr>
            <a:lnSpc>
              <a:spcPct val="100000"/>
            </a:lnSpc>
            <a:defRPr cap="all"/>
          </a:pPr>
          <a:r>
            <a:rPr lang="it-IT"/>
            <a:t>Abilità aperte (open skill)</a:t>
          </a:r>
          <a:endParaRPr lang="en-US"/>
        </a:p>
      </dgm:t>
    </dgm:pt>
    <dgm:pt modelId="{146A8D34-E11D-499D-83C5-6E07CDCE75FA}" type="parTrans" cxnId="{A9B18B0E-FF8E-4442-9337-691DDBB01EA6}">
      <dgm:prSet/>
      <dgm:spPr/>
      <dgm:t>
        <a:bodyPr/>
        <a:lstStyle/>
        <a:p>
          <a:endParaRPr lang="en-US"/>
        </a:p>
      </dgm:t>
    </dgm:pt>
    <dgm:pt modelId="{DF89DBD6-FD83-45E6-A44D-4AAFB9844B6A}" type="sibTrans" cxnId="{A9B18B0E-FF8E-4442-9337-691DDBB01EA6}">
      <dgm:prSet/>
      <dgm:spPr/>
      <dgm:t>
        <a:bodyPr/>
        <a:lstStyle/>
        <a:p>
          <a:endParaRPr lang="en-US"/>
        </a:p>
      </dgm:t>
    </dgm:pt>
    <dgm:pt modelId="{B968569D-9883-4346-9AC0-FDCBD63E4E21}">
      <dgm:prSet/>
      <dgm:spPr/>
      <dgm:t>
        <a:bodyPr/>
        <a:lstStyle/>
        <a:p>
          <a:pPr>
            <a:lnSpc>
              <a:spcPct val="100000"/>
            </a:lnSpc>
            <a:defRPr cap="all"/>
          </a:pPr>
          <a:r>
            <a:rPr lang="it-IT"/>
            <a:t>Sport di situazione</a:t>
          </a:r>
          <a:endParaRPr lang="en-US"/>
        </a:p>
      </dgm:t>
    </dgm:pt>
    <dgm:pt modelId="{A17E16D4-3ABB-4334-8167-CE49B3BABA9C}" type="parTrans" cxnId="{91104863-E522-48EE-A3C3-77E3B6A448BE}">
      <dgm:prSet/>
      <dgm:spPr/>
      <dgm:t>
        <a:bodyPr/>
        <a:lstStyle/>
        <a:p>
          <a:endParaRPr lang="en-US"/>
        </a:p>
      </dgm:t>
    </dgm:pt>
    <dgm:pt modelId="{24CEB224-33F0-43FB-8280-DE82D082C7C4}" type="sibTrans" cxnId="{91104863-E522-48EE-A3C3-77E3B6A448BE}">
      <dgm:prSet/>
      <dgm:spPr/>
      <dgm:t>
        <a:bodyPr/>
        <a:lstStyle/>
        <a:p>
          <a:endParaRPr lang="en-US"/>
        </a:p>
      </dgm:t>
    </dgm:pt>
    <dgm:pt modelId="{82FB0A31-68C9-472C-9D86-7BF1E17A60B7}" type="pres">
      <dgm:prSet presAssocID="{B57B415E-B1E9-47B2-9A6A-CFE2D816025C}" presName="root" presStyleCnt="0">
        <dgm:presLayoutVars>
          <dgm:dir/>
          <dgm:resizeHandles val="exact"/>
        </dgm:presLayoutVars>
      </dgm:prSet>
      <dgm:spPr/>
    </dgm:pt>
    <dgm:pt modelId="{71CB5464-2836-49C7-B2E8-5A3FF9824836}" type="pres">
      <dgm:prSet presAssocID="{DC292FEE-7393-4B58-97A8-4C256EBE783E}" presName="compNode" presStyleCnt="0"/>
      <dgm:spPr/>
    </dgm:pt>
    <dgm:pt modelId="{9A5BDD02-B795-4D2C-AC90-035BDB6F09E2}" type="pres">
      <dgm:prSet presAssocID="{DC292FEE-7393-4B58-97A8-4C256EBE783E}" presName="iconBgRect" presStyleLbl="bgShp" presStyleIdx="0" presStyleCnt="3"/>
      <dgm:spPr/>
    </dgm:pt>
    <dgm:pt modelId="{56D574D9-7D3B-4C21-B5C9-7ACADBE53F74}" type="pres">
      <dgm:prSet presAssocID="{DC292FEE-7393-4B58-97A8-4C256EBE78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o di cavallo"/>
        </a:ext>
      </dgm:extLst>
    </dgm:pt>
    <dgm:pt modelId="{24B6DC63-B2BB-4869-99E2-938234BE1FED}" type="pres">
      <dgm:prSet presAssocID="{DC292FEE-7393-4B58-97A8-4C256EBE783E}" presName="spaceRect" presStyleCnt="0"/>
      <dgm:spPr/>
    </dgm:pt>
    <dgm:pt modelId="{104B611E-2C21-45AB-99EE-C220AF88B7AF}" type="pres">
      <dgm:prSet presAssocID="{DC292FEE-7393-4B58-97A8-4C256EBE783E}" presName="textRect" presStyleLbl="revTx" presStyleIdx="0" presStyleCnt="3">
        <dgm:presLayoutVars>
          <dgm:chMax val="1"/>
          <dgm:chPref val="1"/>
        </dgm:presLayoutVars>
      </dgm:prSet>
      <dgm:spPr/>
    </dgm:pt>
    <dgm:pt modelId="{FCBFCE59-C626-4D70-A095-8127FC7C5E69}" type="pres">
      <dgm:prSet presAssocID="{4E844201-9A19-4F5C-895E-63B040A44DF2}" presName="sibTrans" presStyleCnt="0"/>
      <dgm:spPr/>
    </dgm:pt>
    <dgm:pt modelId="{D91DF1BC-FE83-4D44-B611-012F7A65E7B6}" type="pres">
      <dgm:prSet presAssocID="{0B268285-9A50-46D0-8237-47BCD7B73DF6}" presName="compNode" presStyleCnt="0"/>
      <dgm:spPr/>
    </dgm:pt>
    <dgm:pt modelId="{E41A2E7C-5CF7-4F1D-898F-706A9EBD2E99}" type="pres">
      <dgm:prSet presAssocID="{0B268285-9A50-46D0-8237-47BCD7B73DF6}" presName="iconBgRect" presStyleLbl="bgShp" presStyleIdx="1" presStyleCnt="3"/>
      <dgm:spPr/>
    </dgm:pt>
    <dgm:pt modelId="{B590336C-87CE-46F7-BD61-E95D0897A43E}" type="pres">
      <dgm:prSet presAssocID="{0B268285-9A50-46D0-8237-47BCD7B73D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BA0473E-270D-4F3F-A9C0-848F5575A61C}" type="pres">
      <dgm:prSet presAssocID="{0B268285-9A50-46D0-8237-47BCD7B73DF6}" presName="spaceRect" presStyleCnt="0"/>
      <dgm:spPr/>
    </dgm:pt>
    <dgm:pt modelId="{67A6C2FD-8DF0-4027-9634-A5D324BA6A81}" type="pres">
      <dgm:prSet presAssocID="{0B268285-9A50-46D0-8237-47BCD7B73DF6}" presName="textRect" presStyleLbl="revTx" presStyleIdx="1" presStyleCnt="3">
        <dgm:presLayoutVars>
          <dgm:chMax val="1"/>
          <dgm:chPref val="1"/>
        </dgm:presLayoutVars>
      </dgm:prSet>
      <dgm:spPr/>
    </dgm:pt>
    <dgm:pt modelId="{5DC8888C-669D-4B35-B55D-94B5CC365CC2}" type="pres">
      <dgm:prSet presAssocID="{DF89DBD6-FD83-45E6-A44D-4AAFB9844B6A}" presName="sibTrans" presStyleCnt="0"/>
      <dgm:spPr/>
    </dgm:pt>
    <dgm:pt modelId="{9D9EFAA5-2B3A-4B3D-B474-6F401E624643}" type="pres">
      <dgm:prSet presAssocID="{B968569D-9883-4346-9AC0-FDCBD63E4E21}" presName="compNode" presStyleCnt="0"/>
      <dgm:spPr/>
    </dgm:pt>
    <dgm:pt modelId="{153740AF-40D7-4C2E-BE09-C167D8364265}" type="pres">
      <dgm:prSet presAssocID="{B968569D-9883-4346-9AC0-FDCBD63E4E21}" presName="iconBgRect" presStyleLbl="bgShp" presStyleIdx="2" presStyleCnt="3"/>
      <dgm:spPr/>
    </dgm:pt>
    <dgm:pt modelId="{4E22F20A-8BCB-4963-B4E3-1915C53EB7B0}" type="pres">
      <dgm:prSet presAssocID="{B968569D-9883-4346-9AC0-FDCBD63E4E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la da calcio"/>
        </a:ext>
      </dgm:extLst>
    </dgm:pt>
    <dgm:pt modelId="{6358F951-0793-4AEE-AEEF-0279C36C322F}" type="pres">
      <dgm:prSet presAssocID="{B968569D-9883-4346-9AC0-FDCBD63E4E21}" presName="spaceRect" presStyleCnt="0"/>
      <dgm:spPr/>
    </dgm:pt>
    <dgm:pt modelId="{25D8FFAE-0BC7-4978-B9C1-5893173B13B3}" type="pres">
      <dgm:prSet presAssocID="{B968569D-9883-4346-9AC0-FDCBD63E4E21}" presName="textRect" presStyleLbl="revTx" presStyleIdx="2" presStyleCnt="3">
        <dgm:presLayoutVars>
          <dgm:chMax val="1"/>
          <dgm:chPref val="1"/>
        </dgm:presLayoutVars>
      </dgm:prSet>
      <dgm:spPr/>
    </dgm:pt>
  </dgm:ptLst>
  <dgm:cxnLst>
    <dgm:cxn modelId="{2D42260A-B5B8-438F-8DF3-2640E3DBA6E9}" srcId="{B57B415E-B1E9-47B2-9A6A-CFE2D816025C}" destId="{DC292FEE-7393-4B58-97A8-4C256EBE783E}" srcOrd="0" destOrd="0" parTransId="{A07FBA54-700D-4670-B1EE-3673C5357458}" sibTransId="{4E844201-9A19-4F5C-895E-63B040A44DF2}"/>
    <dgm:cxn modelId="{A9B18B0E-FF8E-4442-9337-691DDBB01EA6}" srcId="{B57B415E-B1E9-47B2-9A6A-CFE2D816025C}" destId="{0B268285-9A50-46D0-8237-47BCD7B73DF6}" srcOrd="1" destOrd="0" parTransId="{146A8D34-E11D-499D-83C5-6E07CDCE75FA}" sibTransId="{DF89DBD6-FD83-45E6-A44D-4AAFB9844B6A}"/>
    <dgm:cxn modelId="{7B571D30-281A-452D-A085-21F1A1D45570}" type="presOf" srcId="{0B268285-9A50-46D0-8237-47BCD7B73DF6}" destId="{67A6C2FD-8DF0-4027-9634-A5D324BA6A81}" srcOrd="0" destOrd="0" presId="urn:microsoft.com/office/officeart/2018/5/layout/IconCircleLabelList"/>
    <dgm:cxn modelId="{91104863-E522-48EE-A3C3-77E3B6A448BE}" srcId="{B57B415E-B1E9-47B2-9A6A-CFE2D816025C}" destId="{B968569D-9883-4346-9AC0-FDCBD63E4E21}" srcOrd="2" destOrd="0" parTransId="{A17E16D4-3ABB-4334-8167-CE49B3BABA9C}" sibTransId="{24CEB224-33F0-43FB-8280-DE82D082C7C4}"/>
    <dgm:cxn modelId="{3F36CC4A-FBFC-412A-A403-310703389B51}" type="presOf" srcId="{B968569D-9883-4346-9AC0-FDCBD63E4E21}" destId="{25D8FFAE-0BC7-4978-B9C1-5893173B13B3}" srcOrd="0" destOrd="0" presId="urn:microsoft.com/office/officeart/2018/5/layout/IconCircleLabelList"/>
    <dgm:cxn modelId="{1C7FECC2-FD53-4823-B5A2-1F22DFE4BBFA}" type="presOf" srcId="{DC292FEE-7393-4B58-97A8-4C256EBE783E}" destId="{104B611E-2C21-45AB-99EE-C220AF88B7AF}" srcOrd="0" destOrd="0" presId="urn:microsoft.com/office/officeart/2018/5/layout/IconCircleLabelList"/>
    <dgm:cxn modelId="{7C74B7C9-FC36-4C27-A26B-C6DC729F33C7}" type="presOf" srcId="{B57B415E-B1E9-47B2-9A6A-CFE2D816025C}" destId="{82FB0A31-68C9-472C-9D86-7BF1E17A60B7}" srcOrd="0" destOrd="0" presId="urn:microsoft.com/office/officeart/2018/5/layout/IconCircleLabelList"/>
    <dgm:cxn modelId="{95B45EDD-3606-4C86-9DCD-7B75C3D1E885}" type="presParOf" srcId="{82FB0A31-68C9-472C-9D86-7BF1E17A60B7}" destId="{71CB5464-2836-49C7-B2E8-5A3FF9824836}" srcOrd="0" destOrd="0" presId="urn:microsoft.com/office/officeart/2018/5/layout/IconCircleLabelList"/>
    <dgm:cxn modelId="{4AED0F16-C09E-416F-B084-075EA5EFBFB1}" type="presParOf" srcId="{71CB5464-2836-49C7-B2E8-5A3FF9824836}" destId="{9A5BDD02-B795-4D2C-AC90-035BDB6F09E2}" srcOrd="0" destOrd="0" presId="urn:microsoft.com/office/officeart/2018/5/layout/IconCircleLabelList"/>
    <dgm:cxn modelId="{CC6E5B5A-57F6-44AB-9A4F-442443B3790D}" type="presParOf" srcId="{71CB5464-2836-49C7-B2E8-5A3FF9824836}" destId="{56D574D9-7D3B-4C21-B5C9-7ACADBE53F74}" srcOrd="1" destOrd="0" presId="urn:microsoft.com/office/officeart/2018/5/layout/IconCircleLabelList"/>
    <dgm:cxn modelId="{3F628A11-2DE5-4C24-871F-BC7DE30EE692}" type="presParOf" srcId="{71CB5464-2836-49C7-B2E8-5A3FF9824836}" destId="{24B6DC63-B2BB-4869-99E2-938234BE1FED}" srcOrd="2" destOrd="0" presId="urn:microsoft.com/office/officeart/2018/5/layout/IconCircleLabelList"/>
    <dgm:cxn modelId="{23BA9251-4890-4EC7-9EFF-1911204527D5}" type="presParOf" srcId="{71CB5464-2836-49C7-B2E8-5A3FF9824836}" destId="{104B611E-2C21-45AB-99EE-C220AF88B7AF}" srcOrd="3" destOrd="0" presId="urn:microsoft.com/office/officeart/2018/5/layout/IconCircleLabelList"/>
    <dgm:cxn modelId="{7FAD4AE5-930D-4501-8BC6-B2BA4B15D9D0}" type="presParOf" srcId="{82FB0A31-68C9-472C-9D86-7BF1E17A60B7}" destId="{FCBFCE59-C626-4D70-A095-8127FC7C5E69}" srcOrd="1" destOrd="0" presId="urn:microsoft.com/office/officeart/2018/5/layout/IconCircleLabelList"/>
    <dgm:cxn modelId="{3551862E-87D3-4965-A8E5-5C95E2E73943}" type="presParOf" srcId="{82FB0A31-68C9-472C-9D86-7BF1E17A60B7}" destId="{D91DF1BC-FE83-4D44-B611-012F7A65E7B6}" srcOrd="2" destOrd="0" presId="urn:microsoft.com/office/officeart/2018/5/layout/IconCircleLabelList"/>
    <dgm:cxn modelId="{DB610DFD-9892-4626-9A92-D95A9348ED35}" type="presParOf" srcId="{D91DF1BC-FE83-4D44-B611-012F7A65E7B6}" destId="{E41A2E7C-5CF7-4F1D-898F-706A9EBD2E99}" srcOrd="0" destOrd="0" presId="urn:microsoft.com/office/officeart/2018/5/layout/IconCircleLabelList"/>
    <dgm:cxn modelId="{254E9CD1-6364-4E1F-A3DB-B705CD463723}" type="presParOf" srcId="{D91DF1BC-FE83-4D44-B611-012F7A65E7B6}" destId="{B590336C-87CE-46F7-BD61-E95D0897A43E}" srcOrd="1" destOrd="0" presId="urn:microsoft.com/office/officeart/2018/5/layout/IconCircleLabelList"/>
    <dgm:cxn modelId="{BC39F4A1-7282-4287-98B4-0628930BAC4A}" type="presParOf" srcId="{D91DF1BC-FE83-4D44-B611-012F7A65E7B6}" destId="{BBA0473E-270D-4F3F-A9C0-848F5575A61C}" srcOrd="2" destOrd="0" presId="urn:microsoft.com/office/officeart/2018/5/layout/IconCircleLabelList"/>
    <dgm:cxn modelId="{467FB81D-FAD8-4AE6-8281-481D2449ED4D}" type="presParOf" srcId="{D91DF1BC-FE83-4D44-B611-012F7A65E7B6}" destId="{67A6C2FD-8DF0-4027-9634-A5D324BA6A81}" srcOrd="3" destOrd="0" presId="urn:microsoft.com/office/officeart/2018/5/layout/IconCircleLabelList"/>
    <dgm:cxn modelId="{C98F626C-A207-45F5-9F5C-A5137265918B}" type="presParOf" srcId="{82FB0A31-68C9-472C-9D86-7BF1E17A60B7}" destId="{5DC8888C-669D-4B35-B55D-94B5CC365CC2}" srcOrd="3" destOrd="0" presId="urn:microsoft.com/office/officeart/2018/5/layout/IconCircleLabelList"/>
    <dgm:cxn modelId="{9ED6FB1A-9F89-49C1-ABC1-637B34398972}" type="presParOf" srcId="{82FB0A31-68C9-472C-9D86-7BF1E17A60B7}" destId="{9D9EFAA5-2B3A-4B3D-B474-6F401E624643}" srcOrd="4" destOrd="0" presId="urn:microsoft.com/office/officeart/2018/5/layout/IconCircleLabelList"/>
    <dgm:cxn modelId="{32F17E69-CB51-4142-8110-44A09357FBA8}" type="presParOf" srcId="{9D9EFAA5-2B3A-4B3D-B474-6F401E624643}" destId="{153740AF-40D7-4C2E-BE09-C167D8364265}" srcOrd="0" destOrd="0" presId="urn:microsoft.com/office/officeart/2018/5/layout/IconCircleLabelList"/>
    <dgm:cxn modelId="{252C8399-AF78-41E2-A2D2-A3C881E5AA57}" type="presParOf" srcId="{9D9EFAA5-2B3A-4B3D-B474-6F401E624643}" destId="{4E22F20A-8BCB-4963-B4E3-1915C53EB7B0}" srcOrd="1" destOrd="0" presId="urn:microsoft.com/office/officeart/2018/5/layout/IconCircleLabelList"/>
    <dgm:cxn modelId="{827F0CD4-58C6-419C-80F3-B3A3B140F358}" type="presParOf" srcId="{9D9EFAA5-2B3A-4B3D-B474-6F401E624643}" destId="{6358F951-0793-4AEE-AEEF-0279C36C322F}" srcOrd="2" destOrd="0" presId="urn:microsoft.com/office/officeart/2018/5/layout/IconCircleLabelList"/>
    <dgm:cxn modelId="{BF1AB2EE-12A0-4574-B489-6A0CCB59BAAB}" type="presParOf" srcId="{9D9EFAA5-2B3A-4B3D-B474-6F401E624643}" destId="{25D8FFAE-0BC7-4978-B9C1-5893173B13B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E4177-2584-4C53-A8DE-451395490D1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45297F9-9839-46CA-82EC-FA57F9595890}">
      <dgm:prSet/>
      <dgm:spPr/>
      <dgm:t>
        <a:bodyPr/>
        <a:lstStyle/>
        <a:p>
          <a:r>
            <a:rPr lang="it-IT"/>
            <a:t>Come forma di riscaldamento (dopo breve pre-attivazione generale) poco efficace</a:t>
          </a:r>
          <a:endParaRPr lang="en-US" dirty="0"/>
        </a:p>
      </dgm:t>
    </dgm:pt>
    <dgm:pt modelId="{7CFCE33D-8A2E-4376-B73B-1AD4286AB9B1}" type="parTrans" cxnId="{5F7FE0E6-C339-4341-BD09-2698CACCB7CC}">
      <dgm:prSet/>
      <dgm:spPr/>
      <dgm:t>
        <a:bodyPr/>
        <a:lstStyle/>
        <a:p>
          <a:endParaRPr lang="en-US"/>
        </a:p>
      </dgm:t>
    </dgm:pt>
    <dgm:pt modelId="{5FBAC105-855F-45D2-83C1-A65235AF5CAC}" type="sibTrans" cxnId="{5F7FE0E6-C339-4341-BD09-2698CACCB7CC}">
      <dgm:prSet/>
      <dgm:spPr/>
      <dgm:t>
        <a:bodyPr/>
        <a:lstStyle/>
        <a:p>
          <a:endParaRPr lang="en-US"/>
        </a:p>
      </dgm:t>
    </dgm:pt>
    <dgm:pt modelId="{A4EF6070-C2E5-4C7A-B41F-EA0D770DCDFC}">
      <dgm:prSet/>
      <dgm:spPr/>
      <dgm:t>
        <a:bodyPr/>
        <a:lstStyle/>
        <a:p>
          <a:r>
            <a:rPr lang="it-IT"/>
            <a:t>Come defaticamento può essere dannoso, se intenso</a:t>
          </a:r>
          <a:endParaRPr lang="en-US"/>
        </a:p>
      </dgm:t>
    </dgm:pt>
    <dgm:pt modelId="{084A299A-8716-45D4-91C6-9F30283C9D6E}" type="parTrans" cxnId="{BAE64D44-40E1-4072-9FE5-B9D07C7EF582}">
      <dgm:prSet/>
      <dgm:spPr/>
      <dgm:t>
        <a:bodyPr/>
        <a:lstStyle/>
        <a:p>
          <a:endParaRPr lang="en-US"/>
        </a:p>
      </dgm:t>
    </dgm:pt>
    <dgm:pt modelId="{DEA5D53B-1C81-4A9D-8DF0-A7D74024C861}" type="sibTrans" cxnId="{BAE64D44-40E1-4072-9FE5-B9D07C7EF582}">
      <dgm:prSet/>
      <dgm:spPr/>
      <dgm:t>
        <a:bodyPr/>
        <a:lstStyle/>
        <a:p>
          <a:endParaRPr lang="en-US"/>
        </a:p>
      </dgm:t>
    </dgm:pt>
    <dgm:pt modelId="{352FC59E-666E-45F2-A9F2-A97259825DB0}">
      <dgm:prSet/>
      <dgm:spPr/>
      <dgm:t>
        <a:bodyPr/>
        <a:lstStyle/>
        <a:p>
          <a:r>
            <a:rPr lang="it-IT"/>
            <a:t>Come seduta specifica per l'incremento della mobilità</a:t>
          </a:r>
          <a:r>
            <a:rPr lang="it-IT" b="1"/>
            <a:t> </a:t>
          </a:r>
          <a:endParaRPr lang="en-US"/>
        </a:p>
      </dgm:t>
    </dgm:pt>
    <dgm:pt modelId="{9BAC7E26-25F7-41DD-89A9-DF1BA80F91B1}" type="parTrans" cxnId="{4819BFC1-42ED-4F00-ADEF-902798715306}">
      <dgm:prSet/>
      <dgm:spPr/>
      <dgm:t>
        <a:bodyPr/>
        <a:lstStyle/>
        <a:p>
          <a:endParaRPr lang="en-US"/>
        </a:p>
      </dgm:t>
    </dgm:pt>
    <dgm:pt modelId="{E9B2AF93-07E8-4784-969F-F55A6CECEC86}" type="sibTrans" cxnId="{4819BFC1-42ED-4F00-ADEF-902798715306}">
      <dgm:prSet/>
      <dgm:spPr/>
      <dgm:t>
        <a:bodyPr/>
        <a:lstStyle/>
        <a:p>
          <a:endParaRPr lang="en-US"/>
        </a:p>
      </dgm:t>
    </dgm:pt>
    <dgm:pt modelId="{2807E875-F6B3-4793-A472-77856AC9B013}" type="pres">
      <dgm:prSet presAssocID="{D97E4177-2584-4C53-A8DE-451395490D19}" presName="linear" presStyleCnt="0">
        <dgm:presLayoutVars>
          <dgm:animLvl val="lvl"/>
          <dgm:resizeHandles val="exact"/>
        </dgm:presLayoutVars>
      </dgm:prSet>
      <dgm:spPr/>
    </dgm:pt>
    <dgm:pt modelId="{63E14364-0199-44FD-B54B-3877B1D7C13A}" type="pres">
      <dgm:prSet presAssocID="{F45297F9-9839-46CA-82EC-FA57F9595890}" presName="parentText" presStyleLbl="node1" presStyleIdx="0" presStyleCnt="3">
        <dgm:presLayoutVars>
          <dgm:chMax val="0"/>
          <dgm:bulletEnabled val="1"/>
        </dgm:presLayoutVars>
      </dgm:prSet>
      <dgm:spPr/>
    </dgm:pt>
    <dgm:pt modelId="{C4F9B53B-6306-45EC-B5CA-A4B3F8642EC3}" type="pres">
      <dgm:prSet presAssocID="{5FBAC105-855F-45D2-83C1-A65235AF5CAC}" presName="spacer" presStyleCnt="0"/>
      <dgm:spPr/>
    </dgm:pt>
    <dgm:pt modelId="{9A62F24F-AECC-4531-BDC9-E60CA4FAB370}" type="pres">
      <dgm:prSet presAssocID="{A4EF6070-C2E5-4C7A-B41F-EA0D770DCDFC}" presName="parentText" presStyleLbl="node1" presStyleIdx="1" presStyleCnt="3">
        <dgm:presLayoutVars>
          <dgm:chMax val="0"/>
          <dgm:bulletEnabled val="1"/>
        </dgm:presLayoutVars>
      </dgm:prSet>
      <dgm:spPr/>
    </dgm:pt>
    <dgm:pt modelId="{6F034B4C-DDA7-4173-AF50-29D86D6B7918}" type="pres">
      <dgm:prSet presAssocID="{DEA5D53B-1C81-4A9D-8DF0-A7D74024C861}" presName="spacer" presStyleCnt="0"/>
      <dgm:spPr/>
    </dgm:pt>
    <dgm:pt modelId="{5ADA5CFB-753A-4695-8D63-5F9842362551}" type="pres">
      <dgm:prSet presAssocID="{352FC59E-666E-45F2-A9F2-A97259825DB0}" presName="parentText" presStyleLbl="node1" presStyleIdx="2" presStyleCnt="3">
        <dgm:presLayoutVars>
          <dgm:chMax val="0"/>
          <dgm:bulletEnabled val="1"/>
        </dgm:presLayoutVars>
      </dgm:prSet>
      <dgm:spPr/>
    </dgm:pt>
  </dgm:ptLst>
  <dgm:cxnLst>
    <dgm:cxn modelId="{7A6A7D16-664C-48F5-B407-D6DF198F4BA9}" type="presOf" srcId="{352FC59E-666E-45F2-A9F2-A97259825DB0}" destId="{5ADA5CFB-753A-4695-8D63-5F9842362551}" srcOrd="0" destOrd="0" presId="urn:microsoft.com/office/officeart/2005/8/layout/vList2"/>
    <dgm:cxn modelId="{BAE64D44-40E1-4072-9FE5-B9D07C7EF582}" srcId="{D97E4177-2584-4C53-A8DE-451395490D19}" destId="{A4EF6070-C2E5-4C7A-B41F-EA0D770DCDFC}" srcOrd="1" destOrd="0" parTransId="{084A299A-8716-45D4-91C6-9F30283C9D6E}" sibTransId="{DEA5D53B-1C81-4A9D-8DF0-A7D74024C861}"/>
    <dgm:cxn modelId="{417ADE90-4DF5-4CE3-92FF-3F339CC950CD}" type="presOf" srcId="{F45297F9-9839-46CA-82EC-FA57F9595890}" destId="{63E14364-0199-44FD-B54B-3877B1D7C13A}" srcOrd="0" destOrd="0" presId="urn:microsoft.com/office/officeart/2005/8/layout/vList2"/>
    <dgm:cxn modelId="{DDEA2CA6-0B90-4199-8DC6-361040D23E63}" type="presOf" srcId="{A4EF6070-C2E5-4C7A-B41F-EA0D770DCDFC}" destId="{9A62F24F-AECC-4531-BDC9-E60CA4FAB370}" srcOrd="0" destOrd="0" presId="urn:microsoft.com/office/officeart/2005/8/layout/vList2"/>
    <dgm:cxn modelId="{4819BFC1-42ED-4F00-ADEF-902798715306}" srcId="{D97E4177-2584-4C53-A8DE-451395490D19}" destId="{352FC59E-666E-45F2-A9F2-A97259825DB0}" srcOrd="2" destOrd="0" parTransId="{9BAC7E26-25F7-41DD-89A9-DF1BA80F91B1}" sibTransId="{E9B2AF93-07E8-4784-969F-F55A6CECEC86}"/>
    <dgm:cxn modelId="{5F7FE0E6-C339-4341-BD09-2698CACCB7CC}" srcId="{D97E4177-2584-4C53-A8DE-451395490D19}" destId="{F45297F9-9839-46CA-82EC-FA57F9595890}" srcOrd="0" destOrd="0" parTransId="{7CFCE33D-8A2E-4376-B73B-1AD4286AB9B1}" sibTransId="{5FBAC105-855F-45D2-83C1-A65235AF5CAC}"/>
    <dgm:cxn modelId="{8A9E59F5-787B-4579-A26B-356560A71B14}" type="presOf" srcId="{D97E4177-2584-4C53-A8DE-451395490D19}" destId="{2807E875-F6B3-4793-A472-77856AC9B013}" srcOrd="0" destOrd="0" presId="urn:microsoft.com/office/officeart/2005/8/layout/vList2"/>
    <dgm:cxn modelId="{4266E6A1-2DB5-4C02-A2E2-70E6E621B6D2}" type="presParOf" srcId="{2807E875-F6B3-4793-A472-77856AC9B013}" destId="{63E14364-0199-44FD-B54B-3877B1D7C13A}" srcOrd="0" destOrd="0" presId="urn:microsoft.com/office/officeart/2005/8/layout/vList2"/>
    <dgm:cxn modelId="{09F330AE-B5D6-404C-A161-AE221F6B1C6A}" type="presParOf" srcId="{2807E875-F6B3-4793-A472-77856AC9B013}" destId="{C4F9B53B-6306-45EC-B5CA-A4B3F8642EC3}" srcOrd="1" destOrd="0" presId="urn:microsoft.com/office/officeart/2005/8/layout/vList2"/>
    <dgm:cxn modelId="{85487269-A808-4B8D-A44E-44F684B98B99}" type="presParOf" srcId="{2807E875-F6B3-4793-A472-77856AC9B013}" destId="{9A62F24F-AECC-4531-BDC9-E60CA4FAB370}" srcOrd="2" destOrd="0" presId="urn:microsoft.com/office/officeart/2005/8/layout/vList2"/>
    <dgm:cxn modelId="{AEB114A0-DE2F-43B4-A257-77E620ED5EB9}" type="presParOf" srcId="{2807E875-F6B3-4793-A472-77856AC9B013}" destId="{6F034B4C-DDA7-4173-AF50-29D86D6B7918}" srcOrd="3" destOrd="0" presId="urn:microsoft.com/office/officeart/2005/8/layout/vList2"/>
    <dgm:cxn modelId="{269BA3C3-141B-4136-B582-6F3E95505440}" type="presParOf" srcId="{2807E875-F6B3-4793-A472-77856AC9B013}" destId="{5ADA5CFB-753A-4695-8D63-5F98423625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E0F9B-0D46-48CE-8760-7E0394485D3C}">
      <dsp:nvSpPr>
        <dsp:cNvPr id="0" name=""/>
        <dsp:cNvSpPr/>
      </dsp:nvSpPr>
      <dsp:spPr>
        <a:xfrm>
          <a:off x="0" y="3890"/>
          <a:ext cx="5256583"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3E95C-4317-4B6D-B795-DEB48C8AD4D5}">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8EBF46-278E-4E46-B56E-E6DBEE0E4080}">
      <dsp:nvSpPr>
        <dsp:cNvPr id="0" name=""/>
        <dsp:cNvSpPr/>
      </dsp:nvSpPr>
      <dsp:spPr>
        <a:xfrm>
          <a:off x="957071" y="3890"/>
          <a:ext cx="429951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1066800">
            <a:lnSpc>
              <a:spcPct val="100000"/>
            </a:lnSpc>
            <a:spcBef>
              <a:spcPct val="0"/>
            </a:spcBef>
            <a:spcAft>
              <a:spcPct val="35000"/>
            </a:spcAft>
            <a:buNone/>
          </a:pPr>
          <a:r>
            <a:rPr lang="it-IT" sz="2400" b="1" kern="1200" dirty="0"/>
            <a:t>Obiettivi dell’allenamento:</a:t>
          </a:r>
          <a:r>
            <a:rPr lang="it-IT" sz="1900" b="1" kern="1200" dirty="0"/>
            <a:t> </a:t>
          </a:r>
          <a:endParaRPr lang="en-US" sz="1900" kern="1200" dirty="0"/>
        </a:p>
      </dsp:txBody>
      <dsp:txXfrm>
        <a:off x="957071" y="3890"/>
        <a:ext cx="4299512" cy="828633"/>
      </dsp:txXfrm>
    </dsp:sp>
    <dsp:sp modelId="{1EC7E38E-0A62-47E5-8BE5-D60057E66874}">
      <dsp:nvSpPr>
        <dsp:cNvPr id="0" name=""/>
        <dsp:cNvSpPr/>
      </dsp:nvSpPr>
      <dsp:spPr>
        <a:xfrm>
          <a:off x="0" y="1039682"/>
          <a:ext cx="5256583"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B9F66-C4BC-42A6-B490-69962444CF9C}">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C94E69-A6C8-47E3-9DB3-EE231B2D8364}">
      <dsp:nvSpPr>
        <dsp:cNvPr id="0" name=""/>
        <dsp:cNvSpPr/>
      </dsp:nvSpPr>
      <dsp:spPr>
        <a:xfrm>
          <a:off x="957071" y="1039682"/>
          <a:ext cx="429951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it-IT" sz="1900" u="sng" kern="1200"/>
            <a:t>Sviluppo di capacità motorie</a:t>
          </a:r>
          <a:r>
            <a:rPr lang="it-IT" sz="1900" kern="1200"/>
            <a:t> </a:t>
          </a:r>
          <a:endParaRPr lang="en-US" sz="1900" kern="1200"/>
        </a:p>
      </dsp:txBody>
      <dsp:txXfrm>
        <a:off x="957071" y="1039682"/>
        <a:ext cx="4299512" cy="828633"/>
      </dsp:txXfrm>
    </dsp:sp>
    <dsp:sp modelId="{9BEFF155-121B-4BDF-A2A9-74DEEC05B342}">
      <dsp:nvSpPr>
        <dsp:cNvPr id="0" name=""/>
        <dsp:cNvSpPr/>
      </dsp:nvSpPr>
      <dsp:spPr>
        <a:xfrm>
          <a:off x="0" y="2075473"/>
          <a:ext cx="5256583"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471FE-4973-4F3E-A5BC-854A1075A1AD}">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F5325A-CE98-49E5-8294-F6AEEAA019F1}">
      <dsp:nvSpPr>
        <dsp:cNvPr id="0" name=""/>
        <dsp:cNvSpPr/>
      </dsp:nvSpPr>
      <dsp:spPr>
        <a:xfrm>
          <a:off x="957071" y="2075473"/>
          <a:ext cx="429951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it-IT" sz="1900" u="sng" kern="1200"/>
            <a:t>Acquisizione di abilità motorie</a:t>
          </a:r>
          <a:r>
            <a:rPr lang="it-IT" sz="1900" kern="1200"/>
            <a:t> </a:t>
          </a:r>
          <a:endParaRPr lang="en-US" sz="1900" kern="1200"/>
        </a:p>
      </dsp:txBody>
      <dsp:txXfrm>
        <a:off x="957071" y="2075473"/>
        <a:ext cx="4299512" cy="828633"/>
      </dsp:txXfrm>
    </dsp:sp>
    <dsp:sp modelId="{2287CFB7-F6B6-486A-A91F-81184C719415}">
      <dsp:nvSpPr>
        <dsp:cNvPr id="0" name=""/>
        <dsp:cNvSpPr/>
      </dsp:nvSpPr>
      <dsp:spPr>
        <a:xfrm>
          <a:off x="0" y="3111265"/>
          <a:ext cx="5256583"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1D340-DD7F-4579-A70E-8DDDC084EBB6}">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A8F156-D10A-47C5-8A33-5469C03FB557}">
      <dsp:nvSpPr>
        <dsp:cNvPr id="0" name=""/>
        <dsp:cNvSpPr/>
      </dsp:nvSpPr>
      <dsp:spPr>
        <a:xfrm>
          <a:off x="957071" y="3111265"/>
          <a:ext cx="429951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it-IT" sz="1900" u="sng" kern="1200"/>
            <a:t>Controllo ottimale della tecnica</a:t>
          </a:r>
          <a:r>
            <a:rPr lang="it-IT" sz="1900" kern="1200"/>
            <a:t> </a:t>
          </a:r>
          <a:endParaRPr lang="en-US" sz="1900" kern="1200"/>
        </a:p>
      </dsp:txBody>
      <dsp:txXfrm>
        <a:off x="957071" y="3111265"/>
        <a:ext cx="4299512" cy="828633"/>
      </dsp:txXfrm>
    </dsp:sp>
    <dsp:sp modelId="{C5FE8177-DFAC-4B91-9EB9-89B8321198A5}">
      <dsp:nvSpPr>
        <dsp:cNvPr id="0" name=""/>
        <dsp:cNvSpPr/>
      </dsp:nvSpPr>
      <dsp:spPr>
        <a:xfrm>
          <a:off x="0" y="4147057"/>
          <a:ext cx="5256583"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21811-AE42-447D-9F51-3DD477F6B788}">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4D1C4C-E972-41E9-85C7-0A930C36A642}">
      <dsp:nvSpPr>
        <dsp:cNvPr id="0" name=""/>
        <dsp:cNvSpPr/>
      </dsp:nvSpPr>
      <dsp:spPr>
        <a:xfrm>
          <a:off x="957071" y="4147057"/>
          <a:ext cx="429951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it-IT" sz="1900" u="sng" kern="1200"/>
            <a:t>Sviluppo di capacità ed abilità tattiche</a:t>
          </a:r>
          <a:r>
            <a:rPr lang="it-IT" sz="1900" kern="1200"/>
            <a:t> </a:t>
          </a:r>
          <a:endParaRPr lang="en-US" sz="1900" kern="1200"/>
        </a:p>
      </dsp:txBody>
      <dsp:txXfrm>
        <a:off x="957071" y="4147057"/>
        <a:ext cx="4299512" cy="82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9278C-0E7D-4662-99E3-29863DF0D488}">
      <dsp:nvSpPr>
        <dsp:cNvPr id="0" name=""/>
        <dsp:cNvSpPr/>
      </dsp:nvSpPr>
      <dsp:spPr>
        <a:xfrm>
          <a:off x="3451175" y="1695088"/>
          <a:ext cx="221232" cy="979763"/>
        </a:xfrm>
        <a:custGeom>
          <a:avLst/>
          <a:gdLst/>
          <a:ahLst/>
          <a:cxnLst/>
          <a:rect l="0" t="0" r="0" b="0"/>
          <a:pathLst>
            <a:path>
              <a:moveTo>
                <a:pt x="221232" y="0"/>
              </a:moveTo>
              <a:lnTo>
                <a:pt x="221232" y="979763"/>
              </a:lnTo>
              <a:lnTo>
                <a:pt x="0" y="97976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13B5-503A-4E8C-B8E4-889C5170CC8E}">
      <dsp:nvSpPr>
        <dsp:cNvPr id="0" name=""/>
        <dsp:cNvSpPr/>
      </dsp:nvSpPr>
      <dsp:spPr>
        <a:xfrm>
          <a:off x="3672407" y="1695088"/>
          <a:ext cx="2615595" cy="1938414"/>
        </a:xfrm>
        <a:custGeom>
          <a:avLst/>
          <a:gdLst/>
          <a:ahLst/>
          <a:cxnLst/>
          <a:rect l="0" t="0" r="0" b="0"/>
          <a:pathLst>
            <a:path>
              <a:moveTo>
                <a:pt x="0" y="0"/>
              </a:moveTo>
              <a:lnTo>
                <a:pt x="0" y="1717182"/>
              </a:lnTo>
              <a:lnTo>
                <a:pt x="2615595" y="1717182"/>
              </a:lnTo>
              <a:lnTo>
                <a:pt x="2615595" y="19384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DE638-D1F8-4C0C-9EE0-98ACF5034CC0}">
      <dsp:nvSpPr>
        <dsp:cNvPr id="0" name=""/>
        <dsp:cNvSpPr/>
      </dsp:nvSpPr>
      <dsp:spPr>
        <a:xfrm>
          <a:off x="3626687" y="1695088"/>
          <a:ext cx="91440" cy="1938414"/>
        </a:xfrm>
        <a:custGeom>
          <a:avLst/>
          <a:gdLst/>
          <a:ahLst/>
          <a:cxnLst/>
          <a:rect l="0" t="0" r="0" b="0"/>
          <a:pathLst>
            <a:path>
              <a:moveTo>
                <a:pt x="45720" y="0"/>
              </a:moveTo>
              <a:lnTo>
                <a:pt x="45720" y="1717182"/>
              </a:lnTo>
              <a:lnTo>
                <a:pt x="111878" y="1717182"/>
              </a:lnTo>
              <a:lnTo>
                <a:pt x="111878" y="19384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EA2ED-7285-40AB-A9BD-B8183D55EE8A}">
      <dsp:nvSpPr>
        <dsp:cNvPr id="0" name=""/>
        <dsp:cNvSpPr/>
      </dsp:nvSpPr>
      <dsp:spPr>
        <a:xfrm>
          <a:off x="1122971" y="1695088"/>
          <a:ext cx="2549436" cy="1969081"/>
        </a:xfrm>
        <a:custGeom>
          <a:avLst/>
          <a:gdLst/>
          <a:ahLst/>
          <a:cxnLst/>
          <a:rect l="0" t="0" r="0" b="0"/>
          <a:pathLst>
            <a:path>
              <a:moveTo>
                <a:pt x="2549436" y="0"/>
              </a:moveTo>
              <a:lnTo>
                <a:pt x="2549436" y="1747849"/>
              </a:lnTo>
              <a:lnTo>
                <a:pt x="0" y="1747849"/>
              </a:lnTo>
              <a:lnTo>
                <a:pt x="0" y="19690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D0CEF-719E-49FD-8BBE-965995A950E2}">
      <dsp:nvSpPr>
        <dsp:cNvPr id="0" name=""/>
        <dsp:cNvSpPr/>
      </dsp:nvSpPr>
      <dsp:spPr>
        <a:xfrm>
          <a:off x="1409066" y="641602"/>
          <a:ext cx="4526682" cy="1053486"/>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b="1" kern="1200" dirty="0">
              <a:solidFill>
                <a:srgbClr val="C00000"/>
              </a:solidFill>
            </a:rPr>
            <a:t>Capacità motorie</a:t>
          </a:r>
        </a:p>
      </dsp:txBody>
      <dsp:txXfrm>
        <a:off x="1409066" y="641602"/>
        <a:ext cx="4526682" cy="1053486"/>
      </dsp:txXfrm>
    </dsp:sp>
    <dsp:sp modelId="{AC3F6ED6-2695-4A3E-8774-54F59BD119FB}">
      <dsp:nvSpPr>
        <dsp:cNvPr id="0" name=""/>
        <dsp:cNvSpPr/>
      </dsp:nvSpPr>
      <dsp:spPr>
        <a:xfrm>
          <a:off x="3326" y="3664170"/>
          <a:ext cx="2239289" cy="992162"/>
        </a:xfrm>
        <a:prstGeom prst="rect">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solidFill>
                <a:schemeClr val="bg1"/>
              </a:solidFill>
              <a:latin typeface="+mj-lt"/>
              <a:cs typeface="Calibri" panose="020F0502020204030204" pitchFamily="34" charset="0"/>
            </a:rPr>
            <a:t>Capacità</a:t>
          </a:r>
        </a:p>
        <a:p>
          <a:pPr marL="0" lvl="0" indent="0" algn="ctr" defTabSz="1422400">
            <a:lnSpc>
              <a:spcPct val="90000"/>
            </a:lnSpc>
            <a:spcBef>
              <a:spcPct val="0"/>
            </a:spcBef>
            <a:spcAft>
              <a:spcPct val="35000"/>
            </a:spcAft>
            <a:buNone/>
          </a:pPr>
          <a:r>
            <a:rPr lang="it-IT" sz="3200" kern="1200" dirty="0">
              <a:solidFill>
                <a:schemeClr val="bg1"/>
              </a:solidFill>
              <a:latin typeface="+mj-lt"/>
              <a:cs typeface="Calibri" panose="020F0502020204030204" pitchFamily="34" charset="0"/>
            </a:rPr>
            <a:t>condizionali</a:t>
          </a:r>
          <a:endParaRPr lang="it-IT" sz="3200" kern="1200" dirty="0">
            <a:solidFill>
              <a:schemeClr val="bg1"/>
            </a:solidFill>
            <a:latin typeface="+mj-lt"/>
          </a:endParaRPr>
        </a:p>
      </dsp:txBody>
      <dsp:txXfrm>
        <a:off x="3326" y="3664170"/>
        <a:ext cx="2239289" cy="992162"/>
      </dsp:txXfrm>
    </dsp:sp>
    <dsp:sp modelId="{81B3F2A9-33D3-45A3-925F-28FB64C2CB62}">
      <dsp:nvSpPr>
        <dsp:cNvPr id="0" name=""/>
        <dsp:cNvSpPr/>
      </dsp:nvSpPr>
      <dsp:spPr>
        <a:xfrm>
          <a:off x="2685080" y="3633503"/>
          <a:ext cx="2106972" cy="1053486"/>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Capacità coordinative </a:t>
          </a:r>
        </a:p>
      </dsp:txBody>
      <dsp:txXfrm>
        <a:off x="2685080" y="3633503"/>
        <a:ext cx="2106972" cy="1053486"/>
      </dsp:txXfrm>
    </dsp:sp>
    <dsp:sp modelId="{610A9111-FC7F-40C3-8635-10201AE3A937}">
      <dsp:nvSpPr>
        <dsp:cNvPr id="0" name=""/>
        <dsp:cNvSpPr/>
      </dsp:nvSpPr>
      <dsp:spPr>
        <a:xfrm>
          <a:off x="5234516" y="3633503"/>
          <a:ext cx="2106972" cy="1053486"/>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Capacità psichiche</a:t>
          </a:r>
        </a:p>
      </dsp:txBody>
      <dsp:txXfrm>
        <a:off x="5234516" y="3633503"/>
        <a:ext cx="2106972" cy="1053486"/>
      </dsp:txXfrm>
    </dsp:sp>
    <dsp:sp modelId="{D5801601-1F69-4802-B65D-8E0EF6BFB457}">
      <dsp:nvSpPr>
        <dsp:cNvPr id="0" name=""/>
        <dsp:cNvSpPr/>
      </dsp:nvSpPr>
      <dsp:spPr>
        <a:xfrm>
          <a:off x="1344203" y="2148108"/>
          <a:ext cx="2106972" cy="1053486"/>
        </a:xfrm>
        <a:prstGeom prst="rect">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t-IT" sz="3500" kern="1200" dirty="0">
              <a:solidFill>
                <a:schemeClr val="bg1"/>
              </a:solidFill>
              <a:latin typeface="+mj-lt"/>
              <a:cs typeface="Calibri" panose="020F0502020204030204" pitchFamily="34" charset="0"/>
            </a:rPr>
            <a:t>Mobilità articolare</a:t>
          </a:r>
        </a:p>
      </dsp:txBody>
      <dsp:txXfrm>
        <a:off x="1344203" y="2148108"/>
        <a:ext cx="2106972" cy="1053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BDD02-B795-4D2C-AC90-035BDB6F09E2}">
      <dsp:nvSpPr>
        <dsp:cNvPr id="0" name=""/>
        <dsp:cNvSpPr/>
      </dsp:nvSpPr>
      <dsp:spPr>
        <a:xfrm>
          <a:off x="416573" y="832863"/>
          <a:ext cx="1269562" cy="1269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574D9-7D3B-4C21-B5C9-7ACADBE53F74}">
      <dsp:nvSpPr>
        <dsp:cNvPr id="0" name=""/>
        <dsp:cNvSpPr/>
      </dsp:nvSpPr>
      <dsp:spPr>
        <a:xfrm>
          <a:off x="687136" y="1103425"/>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4B611E-2C21-45AB-99EE-C220AF88B7AF}">
      <dsp:nvSpPr>
        <dsp:cNvPr id="0" name=""/>
        <dsp:cNvSpPr/>
      </dsp:nvSpPr>
      <dsp:spPr>
        <a:xfrm>
          <a:off x="10730" y="2497863"/>
          <a:ext cx="20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it-IT" sz="2300" kern="1200"/>
            <a:t>Abilità chiuse (closed skill)</a:t>
          </a:r>
          <a:endParaRPr lang="en-US" sz="2300" kern="1200"/>
        </a:p>
      </dsp:txBody>
      <dsp:txXfrm>
        <a:off x="10730" y="2497863"/>
        <a:ext cx="2081250" cy="720000"/>
      </dsp:txXfrm>
    </dsp:sp>
    <dsp:sp modelId="{E41A2E7C-5CF7-4F1D-898F-706A9EBD2E99}">
      <dsp:nvSpPr>
        <dsp:cNvPr id="0" name=""/>
        <dsp:cNvSpPr/>
      </dsp:nvSpPr>
      <dsp:spPr>
        <a:xfrm>
          <a:off x="2862042" y="832863"/>
          <a:ext cx="1269562" cy="1269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0336C-87CE-46F7-BD61-E95D0897A43E}">
      <dsp:nvSpPr>
        <dsp:cNvPr id="0" name=""/>
        <dsp:cNvSpPr/>
      </dsp:nvSpPr>
      <dsp:spPr>
        <a:xfrm>
          <a:off x="3132605" y="1103425"/>
          <a:ext cx="728437" cy="728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A6C2FD-8DF0-4027-9634-A5D324BA6A81}">
      <dsp:nvSpPr>
        <dsp:cNvPr id="0" name=""/>
        <dsp:cNvSpPr/>
      </dsp:nvSpPr>
      <dsp:spPr>
        <a:xfrm>
          <a:off x="2456199" y="2497863"/>
          <a:ext cx="20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it-IT" sz="2300" kern="1200"/>
            <a:t>Abilità aperte (open skill)</a:t>
          </a:r>
          <a:endParaRPr lang="en-US" sz="2300" kern="1200"/>
        </a:p>
      </dsp:txBody>
      <dsp:txXfrm>
        <a:off x="2456199" y="2497863"/>
        <a:ext cx="2081250" cy="720000"/>
      </dsp:txXfrm>
    </dsp:sp>
    <dsp:sp modelId="{153740AF-40D7-4C2E-BE09-C167D8364265}">
      <dsp:nvSpPr>
        <dsp:cNvPr id="0" name=""/>
        <dsp:cNvSpPr/>
      </dsp:nvSpPr>
      <dsp:spPr>
        <a:xfrm>
          <a:off x="5307511" y="832863"/>
          <a:ext cx="1269562" cy="1269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2F20A-8BCB-4963-B4E3-1915C53EB7B0}">
      <dsp:nvSpPr>
        <dsp:cNvPr id="0" name=""/>
        <dsp:cNvSpPr/>
      </dsp:nvSpPr>
      <dsp:spPr>
        <a:xfrm>
          <a:off x="5578074" y="1103425"/>
          <a:ext cx="728437" cy="728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D8FFAE-0BC7-4978-B9C1-5893173B13B3}">
      <dsp:nvSpPr>
        <dsp:cNvPr id="0" name=""/>
        <dsp:cNvSpPr/>
      </dsp:nvSpPr>
      <dsp:spPr>
        <a:xfrm>
          <a:off x="4901667" y="2497863"/>
          <a:ext cx="20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it-IT" sz="2300" kern="1200"/>
            <a:t>Sport di situazione</a:t>
          </a:r>
          <a:endParaRPr lang="en-US" sz="2300" kern="1200"/>
        </a:p>
      </dsp:txBody>
      <dsp:txXfrm>
        <a:off x="4901667" y="2497863"/>
        <a:ext cx="20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14364-0199-44FD-B54B-3877B1D7C13A}">
      <dsp:nvSpPr>
        <dsp:cNvPr id="0" name=""/>
        <dsp:cNvSpPr/>
      </dsp:nvSpPr>
      <dsp:spPr>
        <a:xfrm>
          <a:off x="0" y="26824"/>
          <a:ext cx="6343105" cy="14215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Come forma di riscaldamento (dopo breve pre-attivazione generale) poco efficace</a:t>
          </a:r>
          <a:endParaRPr lang="en-US" sz="2700" kern="1200" dirty="0"/>
        </a:p>
      </dsp:txBody>
      <dsp:txXfrm>
        <a:off x="69394" y="96218"/>
        <a:ext cx="6204317" cy="1282762"/>
      </dsp:txXfrm>
    </dsp:sp>
    <dsp:sp modelId="{9A62F24F-AECC-4531-BDC9-E60CA4FAB370}">
      <dsp:nvSpPr>
        <dsp:cNvPr id="0" name=""/>
        <dsp:cNvSpPr/>
      </dsp:nvSpPr>
      <dsp:spPr>
        <a:xfrm>
          <a:off x="0" y="1526134"/>
          <a:ext cx="6343105" cy="14215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Come defaticamento può essere dannoso, se intenso</a:t>
          </a:r>
          <a:endParaRPr lang="en-US" sz="2700" kern="1200"/>
        </a:p>
      </dsp:txBody>
      <dsp:txXfrm>
        <a:off x="69394" y="1595528"/>
        <a:ext cx="6204317" cy="1282762"/>
      </dsp:txXfrm>
    </dsp:sp>
    <dsp:sp modelId="{5ADA5CFB-753A-4695-8D63-5F9842362551}">
      <dsp:nvSpPr>
        <dsp:cNvPr id="0" name=""/>
        <dsp:cNvSpPr/>
      </dsp:nvSpPr>
      <dsp:spPr>
        <a:xfrm>
          <a:off x="0" y="3025444"/>
          <a:ext cx="6343105" cy="142155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Come seduta specifica per l'incremento della mobilità</a:t>
          </a:r>
          <a:r>
            <a:rPr lang="it-IT" sz="2700" b="1" kern="1200"/>
            <a:t> </a:t>
          </a:r>
          <a:endParaRPr lang="en-US" sz="2700" kern="1200"/>
        </a:p>
      </dsp:txBody>
      <dsp:txXfrm>
        <a:off x="69394" y="3094838"/>
        <a:ext cx="6204317" cy="12827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BF48E-5BFC-40E9-86CC-353AA809E0F6}" type="datetimeFigureOut">
              <a:rPr lang="it-IT" smtClean="0"/>
              <a:pPr/>
              <a:t>10/05/2024</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1DD10-593B-426B-AA6B-6B45774D3FFB}" type="slidenum">
              <a:rPr lang="it-IT" smtClean="0"/>
              <a:pPr/>
              <a:t>‹N›</a:t>
            </a:fld>
            <a:endParaRPr lang="it-IT"/>
          </a:p>
        </p:txBody>
      </p:sp>
    </p:spTree>
    <p:extLst>
      <p:ext uri="{BB962C8B-B14F-4D97-AF65-F5344CB8AC3E}">
        <p14:creationId xmlns:p14="http://schemas.microsoft.com/office/powerpoint/2010/main" val="190553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cidolattico.com/2017/11/20/sai-quali-principi-generali-dellallenament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761DD10-593B-426B-AA6B-6B45774D3FFB}" type="slidenum">
              <a:rPr lang="it-IT" smtClean="0"/>
              <a:pPr/>
              <a:t>1</a:t>
            </a:fld>
            <a:endParaRPr lang="it-IT"/>
          </a:p>
        </p:txBody>
      </p:sp>
    </p:spTree>
    <p:extLst>
      <p:ext uri="{BB962C8B-B14F-4D97-AF65-F5344CB8AC3E}">
        <p14:creationId xmlns:p14="http://schemas.microsoft.com/office/powerpoint/2010/main" val="301450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u="sng" kern="1200" dirty="0">
                <a:solidFill>
                  <a:schemeClr val="tx1"/>
                </a:solidFill>
                <a:effectLst/>
                <a:latin typeface="+mn-lt"/>
                <a:ea typeface="+mn-ea"/>
                <a:cs typeface="+mn-cs"/>
                <a:hlinkClick r:id="rId3"/>
              </a:rPr>
              <a:t>Principi generali di allenamento</a:t>
            </a:r>
            <a:r>
              <a:rPr lang="it-IT" sz="1200" b="0" i="0" kern="1200" dirty="0">
                <a:solidFill>
                  <a:schemeClr val="tx1"/>
                </a:solidFill>
                <a:effectLst/>
                <a:latin typeface="+mn-lt"/>
                <a:ea typeface="+mn-ea"/>
                <a:cs typeface="+mn-cs"/>
              </a:rPr>
              <a:t>: continuità, frequenza, variabilità, sistematicità, individualizzazione, specificità, alternanza e progressività.</a:t>
            </a:r>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30</a:t>
            </a:fld>
            <a:endParaRPr lang="it-IT"/>
          </a:p>
        </p:txBody>
      </p:sp>
    </p:spTree>
    <p:extLst>
      <p:ext uri="{BB962C8B-B14F-4D97-AF65-F5344CB8AC3E}">
        <p14:creationId xmlns:p14="http://schemas.microsoft.com/office/powerpoint/2010/main" val="206270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a:solidFill>
                  <a:schemeClr val="tx1"/>
                </a:solidFill>
                <a:effectLst/>
                <a:latin typeface="+mn-lt"/>
                <a:ea typeface="+mn-ea"/>
                <a:cs typeface="+mn-cs"/>
              </a:rPr>
              <a:t>Esso è molto più difficile da misurare rispetto a quello esterno. Ma fortunatamente ci vengono in aiuto:</a:t>
            </a:r>
          </a:p>
          <a:p>
            <a:r>
              <a:rPr lang="it-IT" sz="1200" b="0" i="0" kern="1200" dirty="0">
                <a:solidFill>
                  <a:schemeClr val="tx1"/>
                </a:solidFill>
                <a:effectLst/>
                <a:latin typeface="+mn-lt"/>
                <a:ea typeface="+mn-ea"/>
                <a:cs typeface="+mn-cs"/>
              </a:rPr>
              <a:t>L’utilizzo di scale di percezione dello sforzo (es. scala di Borg)  </a:t>
            </a:r>
            <a:r>
              <a:rPr lang="it-IT" sz="1200" b="0" i="0" kern="1200" dirty="0" err="1">
                <a:solidFill>
                  <a:schemeClr val="tx1"/>
                </a:solidFill>
                <a:effectLst/>
                <a:latin typeface="+mn-lt"/>
                <a:ea typeface="+mn-ea"/>
                <a:cs typeface="+mn-cs"/>
              </a:rPr>
              <a:t>Gunnar</a:t>
            </a:r>
            <a:r>
              <a:rPr lang="it-IT" sz="1200" b="0" i="0" kern="1200" dirty="0">
                <a:solidFill>
                  <a:schemeClr val="tx1"/>
                </a:solidFill>
                <a:effectLst/>
                <a:latin typeface="+mn-lt"/>
                <a:ea typeface="+mn-ea"/>
                <a:cs typeface="+mn-cs"/>
              </a:rPr>
              <a:t> </a:t>
            </a:r>
            <a:r>
              <a:rPr lang="it-IT" sz="1200" b="1" i="0" kern="1200" dirty="0">
                <a:solidFill>
                  <a:schemeClr val="tx1"/>
                </a:solidFill>
                <a:effectLst/>
                <a:latin typeface="+mn-lt"/>
                <a:ea typeface="+mn-ea"/>
                <a:cs typeface="+mn-cs"/>
              </a:rPr>
              <a:t>Borg</a:t>
            </a:r>
            <a:r>
              <a:rPr lang="it-IT" sz="1200" b="0" i="0" kern="1200" dirty="0">
                <a:solidFill>
                  <a:schemeClr val="tx1"/>
                </a:solidFill>
                <a:effectLst/>
                <a:latin typeface="+mn-lt"/>
                <a:ea typeface="+mn-ea"/>
                <a:cs typeface="+mn-cs"/>
              </a:rPr>
              <a:t>, serve per valutare la percezione soggettiva dello sforzo fisico in relazione all'entità o intensità dello stesso durante l'attività fisica.</a:t>
            </a:r>
          </a:p>
          <a:p>
            <a:r>
              <a:rPr lang="it-IT" sz="1200" b="0" i="0" kern="1200" dirty="0">
                <a:solidFill>
                  <a:schemeClr val="tx1"/>
                </a:solidFill>
                <a:effectLst/>
                <a:latin typeface="+mn-lt"/>
                <a:ea typeface="+mn-ea"/>
                <a:cs typeface="+mn-cs"/>
              </a:rPr>
              <a:t>Misurazione dei parametri biologici come FC, potenza </a:t>
            </a:r>
            <a:r>
              <a:rPr lang="it-IT" sz="1200" b="0" i="0" kern="1200" dirty="0" err="1">
                <a:solidFill>
                  <a:schemeClr val="tx1"/>
                </a:solidFill>
                <a:effectLst/>
                <a:latin typeface="+mn-lt"/>
                <a:ea typeface="+mn-ea"/>
                <a:cs typeface="+mn-cs"/>
              </a:rPr>
              <a:t>ecc</a:t>
            </a:r>
            <a:r>
              <a:rPr lang="it-IT" sz="1200" b="0" i="0" kern="1200" dirty="0">
                <a:solidFill>
                  <a:schemeClr val="tx1"/>
                </a:solidFill>
                <a:effectLst/>
                <a:latin typeface="+mn-lt"/>
                <a:ea typeface="+mn-ea"/>
                <a:cs typeface="+mn-cs"/>
              </a:rPr>
              <a:t>…</a:t>
            </a:r>
          </a:p>
          <a:p>
            <a:r>
              <a:rPr lang="it-IT" sz="1200" b="0" i="0" kern="1200" dirty="0">
                <a:solidFill>
                  <a:schemeClr val="tx1"/>
                </a:solidFill>
                <a:effectLst/>
                <a:latin typeface="+mn-lt"/>
                <a:ea typeface="+mn-ea"/>
                <a:cs typeface="+mn-cs"/>
              </a:rPr>
              <a:t>E soprattutto ciò che più di tutto può essere utile per calcolare il carico interno è l’esperienza dell’allenatore</a:t>
            </a:r>
          </a:p>
          <a:p>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31</a:t>
            </a:fld>
            <a:endParaRPr lang="it-IT"/>
          </a:p>
        </p:txBody>
      </p:sp>
    </p:spTree>
    <p:extLst>
      <p:ext uri="{BB962C8B-B14F-4D97-AF65-F5344CB8AC3E}">
        <p14:creationId xmlns:p14="http://schemas.microsoft.com/office/powerpoint/2010/main" val="206422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32</a:t>
            </a:fld>
            <a:endParaRPr lang="it-IT"/>
          </a:p>
        </p:txBody>
      </p:sp>
    </p:spTree>
    <p:extLst>
      <p:ext uri="{BB962C8B-B14F-4D97-AF65-F5344CB8AC3E}">
        <p14:creationId xmlns:p14="http://schemas.microsoft.com/office/powerpoint/2010/main" val="347571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Primo principio dell’allenamento: TUTELA DELLA SALUTE</a:t>
            </a:r>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33</a:t>
            </a:fld>
            <a:endParaRPr lang="it-IT"/>
          </a:p>
        </p:txBody>
      </p:sp>
    </p:spTree>
    <p:extLst>
      <p:ext uri="{BB962C8B-B14F-4D97-AF65-F5344CB8AC3E}">
        <p14:creationId xmlns:p14="http://schemas.microsoft.com/office/powerpoint/2010/main" val="325986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34</a:t>
            </a:fld>
            <a:endParaRPr lang="it-IT"/>
          </a:p>
        </p:txBody>
      </p:sp>
    </p:spTree>
    <p:extLst>
      <p:ext uri="{BB962C8B-B14F-4D97-AF65-F5344CB8AC3E}">
        <p14:creationId xmlns:p14="http://schemas.microsoft.com/office/powerpoint/2010/main" val="249934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35</a:t>
            </a:fld>
            <a:endParaRPr lang="it-IT"/>
          </a:p>
        </p:txBody>
      </p:sp>
    </p:spTree>
    <p:extLst>
      <p:ext uri="{BB962C8B-B14F-4D97-AF65-F5344CB8AC3E}">
        <p14:creationId xmlns:p14="http://schemas.microsoft.com/office/powerpoint/2010/main" val="183834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36</a:t>
            </a:fld>
            <a:endParaRPr lang="it-IT"/>
          </a:p>
        </p:txBody>
      </p:sp>
    </p:spTree>
    <p:extLst>
      <p:ext uri="{BB962C8B-B14F-4D97-AF65-F5344CB8AC3E}">
        <p14:creationId xmlns:p14="http://schemas.microsoft.com/office/powerpoint/2010/main" val="149825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37</a:t>
            </a:fld>
            <a:endParaRPr lang="it-IT"/>
          </a:p>
        </p:txBody>
      </p:sp>
    </p:spTree>
    <p:extLst>
      <p:ext uri="{BB962C8B-B14F-4D97-AF65-F5344CB8AC3E}">
        <p14:creationId xmlns:p14="http://schemas.microsoft.com/office/powerpoint/2010/main" val="248279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38</a:t>
            </a:fld>
            <a:endParaRPr lang="it-IT"/>
          </a:p>
        </p:txBody>
      </p:sp>
    </p:spTree>
    <p:extLst>
      <p:ext uri="{BB962C8B-B14F-4D97-AF65-F5344CB8AC3E}">
        <p14:creationId xmlns:p14="http://schemas.microsoft.com/office/powerpoint/2010/main" val="427658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39</a:t>
            </a:fld>
            <a:endParaRPr lang="it-IT"/>
          </a:p>
        </p:txBody>
      </p:sp>
    </p:spTree>
    <p:extLst>
      <p:ext uri="{BB962C8B-B14F-4D97-AF65-F5344CB8AC3E}">
        <p14:creationId xmlns:p14="http://schemas.microsoft.com/office/powerpoint/2010/main" val="402563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4BB5D68-9E18-4E76-A674-AACBC7643D50}" type="slidenum">
              <a:rPr lang="it-IT" smtClean="0"/>
              <a:t>3</a:t>
            </a:fld>
            <a:endParaRPr lang="it-IT"/>
          </a:p>
        </p:txBody>
      </p:sp>
    </p:spTree>
    <p:extLst>
      <p:ext uri="{BB962C8B-B14F-4D97-AF65-F5344CB8AC3E}">
        <p14:creationId xmlns:p14="http://schemas.microsoft.com/office/powerpoint/2010/main" val="207906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40</a:t>
            </a:fld>
            <a:endParaRPr lang="it-IT"/>
          </a:p>
        </p:txBody>
      </p:sp>
    </p:spTree>
    <p:extLst>
      <p:ext uri="{BB962C8B-B14F-4D97-AF65-F5344CB8AC3E}">
        <p14:creationId xmlns:p14="http://schemas.microsoft.com/office/powerpoint/2010/main" val="133270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41</a:t>
            </a:fld>
            <a:endParaRPr lang="it-IT"/>
          </a:p>
        </p:txBody>
      </p:sp>
    </p:spTree>
    <p:extLst>
      <p:ext uri="{BB962C8B-B14F-4D97-AF65-F5344CB8AC3E}">
        <p14:creationId xmlns:p14="http://schemas.microsoft.com/office/powerpoint/2010/main" val="404731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1" name="Google Shape;4431;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0" name="Google Shape;4440;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339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8"/>
        <p:cNvGrpSpPr/>
        <p:nvPr/>
      </p:nvGrpSpPr>
      <p:grpSpPr>
        <a:xfrm>
          <a:off x="0" y="0"/>
          <a:ext cx="0" cy="0"/>
          <a:chOff x="0" y="0"/>
          <a:chExt cx="0" cy="0"/>
        </a:xfrm>
      </p:grpSpPr>
      <p:sp>
        <p:nvSpPr>
          <p:cNvPr id="4449" name="Google Shape;4449;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0" name="Google Shape;4450;p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6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6"/>
        <p:cNvGrpSpPr/>
        <p:nvPr/>
      </p:nvGrpSpPr>
      <p:grpSpPr>
        <a:xfrm>
          <a:off x="0" y="0"/>
          <a:ext cx="0" cy="0"/>
          <a:chOff x="0" y="0"/>
          <a:chExt cx="0" cy="0"/>
        </a:xfrm>
      </p:grpSpPr>
      <p:sp>
        <p:nvSpPr>
          <p:cNvPr id="4467" name="Google Shape;4467;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Cos’è il tono muscolare?</a:t>
            </a:r>
          </a:p>
          <a:p>
            <a:pPr marL="0" lvl="0" indent="0" algn="l" rtl="0">
              <a:spcBef>
                <a:spcPts val="0"/>
              </a:spcBef>
              <a:spcAft>
                <a:spcPts val="0"/>
              </a:spcAft>
              <a:buNone/>
            </a:pPr>
            <a:r>
              <a:rPr lang="it-IT" dirty="0"/>
              <a:t>A cosa serve nello sport?</a:t>
            </a:r>
            <a:endParaRPr dirty="0"/>
          </a:p>
        </p:txBody>
      </p:sp>
      <p:sp>
        <p:nvSpPr>
          <p:cNvPr id="4468" name="Google Shape;4468;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70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9" name="Google Shape;4459;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121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5"/>
        <p:cNvGrpSpPr/>
        <p:nvPr/>
      </p:nvGrpSpPr>
      <p:grpSpPr>
        <a:xfrm>
          <a:off x="0" y="0"/>
          <a:ext cx="0" cy="0"/>
          <a:chOff x="0" y="0"/>
          <a:chExt cx="0" cy="0"/>
        </a:xfrm>
      </p:grpSpPr>
      <p:sp>
        <p:nvSpPr>
          <p:cNvPr id="4476" name="Google Shape;4476;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77" name="Google Shape;4477;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29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8"/>
        <p:cNvGrpSpPr/>
        <p:nvPr/>
      </p:nvGrpSpPr>
      <p:grpSpPr>
        <a:xfrm>
          <a:off x="0" y="0"/>
          <a:ext cx="0" cy="0"/>
          <a:chOff x="0" y="0"/>
          <a:chExt cx="0" cy="0"/>
        </a:xfrm>
      </p:grpSpPr>
      <p:sp>
        <p:nvSpPr>
          <p:cNvPr id="4509" name="Google Shape;4509;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0" name="Google Shape;4510;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983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4</a:t>
            </a:fld>
            <a:endParaRPr lang="it-IT"/>
          </a:p>
        </p:txBody>
      </p:sp>
    </p:spTree>
    <p:extLst>
      <p:ext uri="{BB962C8B-B14F-4D97-AF65-F5344CB8AC3E}">
        <p14:creationId xmlns:p14="http://schemas.microsoft.com/office/powerpoint/2010/main" val="72505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5</a:t>
            </a:fld>
            <a:endParaRPr lang="it-IT"/>
          </a:p>
        </p:txBody>
      </p:sp>
    </p:spTree>
    <p:extLst>
      <p:ext uri="{BB962C8B-B14F-4D97-AF65-F5344CB8AC3E}">
        <p14:creationId xmlns:p14="http://schemas.microsoft.com/office/powerpoint/2010/main" val="298853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a:t>
            </a:fld>
            <a:endParaRPr lang="it-IT"/>
          </a:p>
        </p:txBody>
      </p:sp>
    </p:spTree>
    <p:extLst>
      <p:ext uri="{BB962C8B-B14F-4D97-AF65-F5344CB8AC3E}">
        <p14:creationId xmlns:p14="http://schemas.microsoft.com/office/powerpoint/2010/main" val="415130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9</a:t>
            </a:fld>
            <a:endParaRPr lang="it-IT"/>
          </a:p>
        </p:txBody>
      </p:sp>
    </p:spTree>
    <p:extLst>
      <p:ext uri="{BB962C8B-B14F-4D97-AF65-F5344CB8AC3E}">
        <p14:creationId xmlns:p14="http://schemas.microsoft.com/office/powerpoint/2010/main" val="186592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10</a:t>
            </a:fld>
            <a:endParaRPr lang="it-IT"/>
          </a:p>
        </p:txBody>
      </p:sp>
    </p:spTree>
    <p:extLst>
      <p:ext uri="{BB962C8B-B14F-4D97-AF65-F5344CB8AC3E}">
        <p14:creationId xmlns:p14="http://schemas.microsoft.com/office/powerpoint/2010/main" val="111073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Primo periodo </a:t>
            </a:r>
            <a:r>
              <a:rPr lang="it-IT"/>
              <a:t>di allenamento</a:t>
            </a:r>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23</a:t>
            </a:fld>
            <a:endParaRPr lang="it-IT"/>
          </a:p>
        </p:txBody>
      </p:sp>
    </p:spTree>
    <p:extLst>
      <p:ext uri="{BB962C8B-B14F-4D97-AF65-F5344CB8AC3E}">
        <p14:creationId xmlns:p14="http://schemas.microsoft.com/office/powerpoint/2010/main" val="185706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i="0" kern="1200" dirty="0">
                <a:solidFill>
                  <a:schemeClr val="tx1"/>
                </a:solidFill>
                <a:effectLst/>
                <a:latin typeface="+mn-lt"/>
                <a:ea typeface="+mn-ea"/>
                <a:cs typeface="+mn-cs"/>
              </a:rPr>
              <a:t>Carico Motorio</a:t>
            </a:r>
          </a:p>
          <a:p>
            <a:r>
              <a:rPr lang="it-IT" sz="1200" b="0" i="0" kern="1200" dirty="0">
                <a:solidFill>
                  <a:schemeClr val="tx1"/>
                </a:solidFill>
                <a:effectLst/>
                <a:latin typeface="+mn-lt"/>
                <a:ea typeface="+mn-ea"/>
                <a:cs typeface="+mn-cs"/>
              </a:rPr>
              <a:t>A livello giovanile, fino alla pubertà, è meglio parlare di carico motorio. Questo rappresenta l’insieme delle attività dell’allenamento. Per risultare utile ai fini di migliorare le capacità e le abilità del bambino/a o del ragazzo/a, esso deve superare per intensità, variabilità, durata, quantità e intenzionalità le azioni della vita quotidiana. A livello giovanile è preferibile sviluppare le capacità coordinative piuttosto che quelle condizionali.</a:t>
            </a:r>
          </a:p>
          <a:p>
            <a:r>
              <a:rPr lang="it-IT" sz="1200" b="0" i="0" kern="1200" dirty="0">
                <a:solidFill>
                  <a:schemeClr val="tx1"/>
                </a:solidFill>
                <a:effectLst/>
                <a:latin typeface="+mn-lt"/>
                <a:ea typeface="+mn-ea"/>
                <a:cs typeface="+mn-cs"/>
              </a:rPr>
              <a:t>Il carico fisico si fonda su due principi:</a:t>
            </a:r>
          </a:p>
          <a:p>
            <a:r>
              <a:rPr lang="it-IT" sz="1200" b="0" i="0" kern="1200" dirty="0">
                <a:solidFill>
                  <a:schemeClr val="tx1"/>
                </a:solidFill>
                <a:effectLst/>
                <a:latin typeface="+mn-lt"/>
                <a:ea typeface="+mn-ea"/>
                <a:cs typeface="+mn-cs"/>
              </a:rPr>
              <a:t>Polivalenza =  riguarda gli aspetti metodologici, quindi sull’uso di diversi metodi didattici;</a:t>
            </a:r>
          </a:p>
          <a:p>
            <a:r>
              <a:rPr lang="it-IT" sz="1200" b="0" i="0" kern="1200" dirty="0">
                <a:solidFill>
                  <a:schemeClr val="tx1"/>
                </a:solidFill>
                <a:effectLst/>
                <a:latin typeface="+mn-lt"/>
                <a:ea typeface="+mn-ea"/>
                <a:cs typeface="+mn-cs"/>
              </a:rPr>
              <a:t>Multilateralità = cioè la vasta tipologia di contenuti che possono essere insegnati. </a:t>
            </a:r>
          </a:p>
          <a:p>
            <a:r>
              <a:rPr lang="it-IT" sz="1200" b="1" i="0" kern="1200" dirty="0">
                <a:solidFill>
                  <a:schemeClr val="tx1"/>
                </a:solidFill>
                <a:effectLst/>
                <a:latin typeface="+mn-lt"/>
                <a:ea typeface="+mn-ea"/>
                <a:cs typeface="+mn-cs"/>
              </a:rPr>
              <a:t>Carico Fisico</a:t>
            </a:r>
          </a:p>
          <a:p>
            <a:r>
              <a:rPr lang="it-IT" sz="1200" b="0" i="0" kern="1200" dirty="0">
                <a:solidFill>
                  <a:schemeClr val="tx1"/>
                </a:solidFill>
                <a:effectLst/>
                <a:latin typeface="+mn-lt"/>
                <a:ea typeface="+mn-ea"/>
                <a:cs typeface="+mn-cs"/>
              </a:rPr>
              <a:t>Per gli adulti è più corretto parlare di carico fisico. Esso è l’insieme degli stimoli a cui un atleta può essere sottoposto durante un allenamento o un periodo di allenamenti. Il carico fisico può essere modificato secondo i parametri di volume, delle modalità d’esercizio e del tempo di recupero. Gli stimoli dell’allenamento andranno a stressare due sistemi: neuromuscolare e metabolico.</a:t>
            </a:r>
          </a:p>
          <a:p>
            <a:endParaRPr lang="it-IT" sz="1200" b="0" i="0" kern="1200" dirty="0">
              <a:solidFill>
                <a:schemeClr val="tx1"/>
              </a:solidFill>
              <a:effectLst/>
              <a:latin typeface="+mn-lt"/>
              <a:ea typeface="+mn-ea"/>
              <a:cs typeface="+mn-cs"/>
            </a:endParaRPr>
          </a:p>
          <a:p>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29</a:t>
            </a:fld>
            <a:endParaRPr lang="it-IT"/>
          </a:p>
        </p:txBody>
      </p:sp>
    </p:spTree>
    <p:extLst>
      <p:ext uri="{BB962C8B-B14F-4D97-AF65-F5344CB8AC3E}">
        <p14:creationId xmlns:p14="http://schemas.microsoft.com/office/powerpoint/2010/main" val="298425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BF81103-9C46-438B-9113-76C22201DB2D}"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53363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5A78D51-6C07-48C1-BEA3-FEAEA55FD195}"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2246017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5A78D51-6C07-48C1-BEA3-FEAEA55FD195}"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025655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5A78D51-6C07-48C1-BEA3-FEAEA55FD195}"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37824645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5A78D51-6C07-48C1-BEA3-FEAEA55FD195}"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268255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5A78D51-6C07-48C1-BEA3-FEAEA55FD195}"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58302528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75D445-9D03-44E1-B79F-367EF41E4D41}"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27239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B3E5BA5-95AE-4DA0-8591-BB16C6A23431}"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1710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981AD4-083D-4C36-A7CF-B021814B04F9}"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40033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BE1E298-EBCE-412C-AD22-182E78691E98}"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43001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00E11E7-0920-4054-9B21-E901438ADB82}"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79128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989F4E4-E621-40D3-B6A6-699F935B0D2D}" type="datetime1">
              <a:rPr lang="it-IT" smtClean="0"/>
              <a:pPr/>
              <a:t>10/05/2024</a:t>
            </a:fld>
            <a:endParaRPr lang="it-IT"/>
          </a:p>
        </p:txBody>
      </p:sp>
      <p:sp>
        <p:nvSpPr>
          <p:cNvPr id="8" name="Footer Placeholder 7"/>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9" name="Slide Number Placeholder 8"/>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43552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7B998DA-3492-4C24-BE7D-CD0AA00C6B15}" type="datetime1">
              <a:rPr lang="it-IT" smtClean="0"/>
              <a:pPr/>
              <a:t>10/05/2024</a:t>
            </a:fld>
            <a:endParaRPr lang="it-IT"/>
          </a:p>
        </p:txBody>
      </p:sp>
      <p:sp>
        <p:nvSpPr>
          <p:cNvPr id="4" name="Footer Placeholder 3"/>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5" name="Slide Number Placeholder 4"/>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5554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BDA29-5C9D-486A-870B-2ACEB835A228}" type="datetime1">
              <a:rPr lang="it-IT" smtClean="0"/>
              <a:pPr/>
              <a:t>10/05/2024</a:t>
            </a:fld>
            <a:endParaRPr lang="it-IT"/>
          </a:p>
        </p:txBody>
      </p:sp>
      <p:sp>
        <p:nvSpPr>
          <p:cNvPr id="3" name="Footer Placeholder 2"/>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4" name="Slide Number Placeholder 3"/>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67350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62F5978F-83D9-41BC-939A-0DF4A3B725C8}"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405458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4BE37D2-0670-4925-863A-FDBB67765F54}"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32910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A78D51-6C07-48C1-BEA3-FEAEA55FD195}" type="datetime1">
              <a:rPr lang="it-IT" smtClean="0"/>
              <a:pPr/>
              <a:t>10/05/2024</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9B2617A-FCB4-443B-8552-DD3D7CDBFDAD}" type="slidenum">
              <a:rPr lang="it-IT" smtClean="0"/>
              <a:pPr/>
              <a:t>‹N›</a:t>
            </a:fld>
            <a:endParaRPr lang="it-IT"/>
          </a:p>
        </p:txBody>
      </p:sp>
    </p:spTree>
    <p:extLst>
      <p:ext uri="{BB962C8B-B14F-4D97-AF65-F5344CB8AC3E}">
        <p14:creationId xmlns:p14="http://schemas.microsoft.com/office/powerpoint/2010/main" val="376720403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y-personaltrainer.it/fisiologia/sistema-cardiovascolar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pxhere.com/id/photo/153677"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1268760"/>
            <a:ext cx="5184576" cy="3744416"/>
          </a:xfrm>
        </p:spPr>
        <p:txBody>
          <a:bodyPr>
            <a:normAutofit fontScale="90000"/>
          </a:bodyPr>
          <a:lstStyle/>
          <a:p>
            <a:pPr marR="64008" lvl="0">
              <a:spcBef>
                <a:spcPts val="400"/>
              </a:spcBef>
            </a:pPr>
            <a:r>
              <a:rPr lang="it-IT" dirty="0"/>
              <a:t>Metodologia generale parte 1</a:t>
            </a:r>
            <a:br>
              <a:rPr lang="it-IT" dirty="0"/>
            </a:br>
            <a:r>
              <a:rPr lang="it-IT" sz="2300" b="0" dirty="0">
                <a:solidFill>
                  <a:srgbClr val="464646"/>
                </a:solidFill>
                <a:effectLst/>
              </a:rPr>
              <a:t>Definizione di teoria </a:t>
            </a:r>
            <a:br>
              <a:rPr lang="it-IT" sz="2300" b="0" dirty="0">
                <a:solidFill>
                  <a:srgbClr val="464646"/>
                </a:solidFill>
                <a:effectLst/>
              </a:rPr>
            </a:br>
            <a:r>
              <a:rPr lang="it-IT" sz="2300" b="0" dirty="0">
                <a:solidFill>
                  <a:srgbClr val="464646"/>
                </a:solidFill>
                <a:effectLst/>
              </a:rPr>
              <a:t>dell’allenamento </a:t>
            </a:r>
            <a:br>
              <a:rPr lang="it-IT" sz="2300" b="0" dirty="0">
                <a:solidFill>
                  <a:srgbClr val="464646"/>
                </a:solidFill>
                <a:effectLst/>
              </a:rPr>
            </a:br>
            <a:r>
              <a:rPr lang="it-IT" sz="1600" i="1" dirty="0">
                <a:solidFill>
                  <a:srgbClr val="464646"/>
                </a:solidFill>
              </a:rPr>
              <a:t>2024</a:t>
            </a:r>
            <a:br>
              <a:rPr lang="it-IT" sz="2300" b="0" dirty="0">
                <a:solidFill>
                  <a:srgbClr val="464646"/>
                </a:solidFill>
                <a:effectLst/>
                <a:latin typeface="Palace Script MT" panose="030303020206070C0B05" pitchFamily="66" charset="0"/>
              </a:rPr>
            </a:br>
            <a:r>
              <a:rPr lang="it-IT" sz="3200" dirty="0">
                <a:solidFill>
                  <a:srgbClr val="464646"/>
                </a:solidFill>
                <a:effectLst/>
                <a:latin typeface="Kunstler Script" panose="030304020206070D0D06" pitchFamily="66" charset="0"/>
              </a:rPr>
              <a:t>Prof.ssa Letizia Fioravanti</a:t>
            </a:r>
            <a:r>
              <a:rPr lang="it-IT" dirty="0">
                <a:solidFill>
                  <a:srgbClr val="FF0000"/>
                </a:solidFill>
              </a:rPr>
              <a:t> </a:t>
            </a:r>
          </a:p>
        </p:txBody>
      </p:sp>
      <p:sp>
        <p:nvSpPr>
          <p:cNvPr id="3" name="Rettangolo 2"/>
          <p:cNvSpPr/>
          <p:nvPr/>
        </p:nvSpPr>
        <p:spPr>
          <a:xfrm>
            <a:off x="2286000" y="2413338"/>
            <a:ext cx="4572000" cy="2031325"/>
          </a:xfrm>
          <a:prstGeom prst="rect">
            <a:avLst/>
          </a:prstGeom>
        </p:spPr>
        <p:txBody>
          <a:bodyPr>
            <a:spAutoFit/>
          </a:bodyPr>
          <a:lstStyle/>
          <a:p>
            <a:endParaRPr lang="it-IT" dirty="0"/>
          </a:p>
          <a:p>
            <a:endParaRPr lang="it-IT" dirty="0"/>
          </a:p>
          <a:p>
            <a:endParaRPr lang="it-IT" dirty="0"/>
          </a:p>
          <a:p>
            <a:endParaRPr lang="it-IT" dirty="0"/>
          </a:p>
          <a:p>
            <a:endParaRPr lang="it-IT" dirty="0"/>
          </a:p>
          <a:p>
            <a:endParaRPr lang="it-IT" dirty="0"/>
          </a:p>
          <a:p>
            <a:endParaRPr lang="it-IT" dirty="0"/>
          </a:p>
        </p:txBody>
      </p:sp>
      <p:pic>
        <p:nvPicPr>
          <p:cNvPr id="5" name="Immagine 4"/>
          <p:cNvPicPr>
            <a:picLocks noChangeAspect="1"/>
          </p:cNvPicPr>
          <p:nvPr/>
        </p:nvPicPr>
        <p:blipFill>
          <a:blip r:embed="rId3"/>
          <a:stretch>
            <a:fillRect/>
          </a:stretch>
        </p:blipFill>
        <p:spPr>
          <a:xfrm>
            <a:off x="899592" y="507844"/>
            <a:ext cx="4944285" cy="976940"/>
          </a:xfrm>
          <a:prstGeom prst="rect">
            <a:avLst/>
          </a:prstGeom>
        </p:spPr>
      </p:pic>
    </p:spTree>
    <p:extLst>
      <p:ext uri="{BB962C8B-B14F-4D97-AF65-F5344CB8AC3E}">
        <p14:creationId xmlns:p14="http://schemas.microsoft.com/office/powerpoint/2010/main" val="182550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sz="3600" dirty="0">
                <a:solidFill>
                  <a:srgbClr val="C00000"/>
                </a:solidFill>
              </a:rPr>
              <a:t>SUPERCOMPENSAZIONE</a:t>
            </a:r>
          </a:p>
        </p:txBody>
      </p:sp>
      <p:sp>
        <p:nvSpPr>
          <p:cNvPr id="3" name="Content Placeholder 2"/>
          <p:cNvSpPr>
            <a:spLocks noGrp="1"/>
          </p:cNvSpPr>
          <p:nvPr>
            <p:ph idx="1"/>
          </p:nvPr>
        </p:nvSpPr>
        <p:spPr>
          <a:xfrm>
            <a:off x="609599" y="1700808"/>
            <a:ext cx="6347714" cy="4340555"/>
          </a:xfrm>
        </p:spPr>
        <p:txBody>
          <a:bodyPr>
            <a:normAutofit fontScale="70000" lnSpcReduction="20000"/>
          </a:bodyPr>
          <a:lstStyle/>
          <a:p>
            <a:pPr marL="109728" indent="0" algn="ctr">
              <a:lnSpc>
                <a:spcPct val="160000"/>
              </a:lnSpc>
              <a:buNone/>
            </a:pPr>
            <a:r>
              <a:rPr lang="it-IT" sz="3400" b="1" dirty="0">
                <a:solidFill>
                  <a:schemeClr val="tx1"/>
                </a:solidFill>
              </a:rPr>
              <a:t>è alla base del principio di adattamento </a:t>
            </a:r>
          </a:p>
          <a:p>
            <a:pPr marL="109728" indent="0" algn="ctr">
              <a:lnSpc>
                <a:spcPct val="160000"/>
              </a:lnSpc>
              <a:buNone/>
            </a:pPr>
            <a:r>
              <a:rPr lang="it-IT" sz="2800" dirty="0">
                <a:solidFill>
                  <a:schemeClr val="tx1"/>
                </a:solidFill>
              </a:rPr>
              <a:t>L'attività fisica causa inizialmente uno stress al nostro corpo. Il nostro organismo risponde a questo stato di affaticamento  con una </a:t>
            </a:r>
            <a:r>
              <a:rPr lang="it-IT" sz="2800" b="1" dirty="0">
                <a:solidFill>
                  <a:srgbClr val="0070C0"/>
                </a:solidFill>
              </a:rPr>
              <a:t>reazione di aggiustamento</a:t>
            </a:r>
            <a:r>
              <a:rPr lang="it-IT" sz="2800" dirty="0">
                <a:solidFill>
                  <a:schemeClr val="tx1"/>
                </a:solidFill>
              </a:rPr>
              <a:t> che consente, dopo aver recuperato lo stress, di innalzare leggermente il livello di prestazione sportiva. Questa reazione tende ad esaurirsi nel corso del tempo.</a:t>
            </a:r>
          </a:p>
          <a:p>
            <a:pPr marL="0" indent="0" algn="ctr">
              <a:buNone/>
            </a:pPr>
            <a:endParaRPr lang="it-IT" sz="2800" dirty="0">
              <a:solidFill>
                <a:schemeClr val="tx1"/>
              </a:solidFill>
            </a:endParaRPr>
          </a:p>
        </p:txBody>
      </p:sp>
      <p:sp>
        <p:nvSpPr>
          <p:cNvPr id="8" name="Segnaposto piè di pagina 7"/>
          <p:cNvSpPr>
            <a:spLocks noGrp="1"/>
          </p:cNvSpPr>
          <p:nvPr>
            <p:ph type="ftr" sz="quarter" idx="11"/>
          </p:nvPr>
        </p:nvSpPr>
        <p:spPr>
          <a:xfrm>
            <a:off x="4716016"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329198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7" y="1021294"/>
            <a:ext cx="4896544" cy="405144"/>
          </a:xfrm>
        </p:spPr>
        <p:txBody>
          <a:bodyPr>
            <a:normAutofit fontScale="90000"/>
          </a:bodyPr>
          <a:lstStyle/>
          <a:p>
            <a:endParaRPr lang="it-IT" dirty="0"/>
          </a:p>
        </p:txBody>
      </p:sp>
      <p:sp>
        <p:nvSpPr>
          <p:cNvPr id="3" name="Segnaposto contenuto 2"/>
          <p:cNvSpPr>
            <a:spLocks noGrp="1"/>
          </p:cNvSpPr>
          <p:nvPr>
            <p:ph idx="1"/>
          </p:nvPr>
        </p:nvSpPr>
        <p:spPr/>
        <p:txBody>
          <a:bodyPr>
            <a:normAutofit/>
          </a:bodyPr>
          <a:lstStyle/>
          <a:p>
            <a:endParaRPr lang="it-IT" dirty="0"/>
          </a:p>
          <a:p>
            <a:pPr marL="0" indent="0" algn="ctr">
              <a:buNone/>
            </a:pPr>
            <a:r>
              <a:rPr lang="it-IT" dirty="0"/>
              <a:t>Per non soccombere al ripresentarsi di un carico della medesima intensità, l'organismo innesca così un processo di super compensazione, che ha lo scopo di migliorare il livello prestativo originale. Le riserve metaboliche, il metabolismo e le varie strutture anatomiche sollecitate, non tornano quindi allo stato iniziale ma, per breve tempo, lo superano, collocandosi ad un valore leggermente superiore.</a:t>
            </a:r>
          </a:p>
          <a:p>
            <a:pPr algn="ctr"/>
            <a:endParaRPr lang="it-IT" dirty="0"/>
          </a:p>
          <a:p>
            <a:pPr marL="0" indent="0">
              <a:buNone/>
            </a:pPr>
            <a:r>
              <a:rPr lang="it-IT" dirty="0"/>
              <a:t> </a:t>
            </a:r>
          </a:p>
        </p:txBody>
      </p:sp>
      <p:sp>
        <p:nvSpPr>
          <p:cNvPr id="4" name="Segnaposto piè di pagina 3"/>
          <p:cNvSpPr>
            <a:spLocks noGrp="1"/>
          </p:cNvSpPr>
          <p:nvPr>
            <p:ph type="ftr" sz="quarter" idx="11"/>
          </p:nvPr>
        </p:nvSpPr>
        <p:spPr>
          <a:xfrm>
            <a:off x="4932040" y="6520259"/>
            <a:ext cx="1946177"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6" name="Ovale 5"/>
          <p:cNvSpPr/>
          <p:nvPr/>
        </p:nvSpPr>
        <p:spPr>
          <a:xfrm>
            <a:off x="621804" y="332656"/>
            <a:ext cx="6347713" cy="1827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La super compensazione è la risposta fisiologica alla rottura dell'omeostasi da parte dello stimolo allenante</a:t>
            </a:r>
          </a:p>
        </p:txBody>
      </p:sp>
    </p:spTree>
    <p:extLst>
      <p:ext uri="{BB962C8B-B14F-4D97-AF65-F5344CB8AC3E}">
        <p14:creationId xmlns:p14="http://schemas.microsoft.com/office/powerpoint/2010/main" val="375822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600" dirty="0">
                <a:solidFill>
                  <a:srgbClr val="C00000"/>
                </a:solidFill>
              </a:rPr>
              <a:t>SUPERCOMPENSAZIONE</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609599" y="1270000"/>
            <a:ext cx="6122642" cy="4823296"/>
          </a:xfrm>
          <a:prstGeom prst="rect">
            <a:avLst/>
          </a:prstGeom>
          <a:noFill/>
          <a:ln w="9525">
            <a:noFill/>
            <a:miter lim="800000"/>
            <a:headEnd/>
            <a:tailEnd/>
          </a:ln>
          <a:effectLst/>
        </p:spPr>
      </p:pic>
      <p:sp>
        <p:nvSpPr>
          <p:cNvPr id="6" name="Segnaposto piè di pagina 7"/>
          <p:cNvSpPr>
            <a:spLocks noGrp="1"/>
          </p:cNvSpPr>
          <p:nvPr>
            <p:ph type="ftr" sz="quarter" idx="11"/>
          </p:nvPr>
        </p:nvSpPr>
        <p:spPr>
          <a:xfrm>
            <a:off x="5127263" y="5872187"/>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C00000"/>
                </a:solidFill>
              </a:rPr>
              <a:t>PERIODO DI RIPOSO OTTIMALE</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410230"/>
            <a:ext cx="5688632" cy="2882866"/>
          </a:xfrm>
          <a:prstGeom prst="rect">
            <a:avLst/>
          </a:prstGeom>
          <a:noFill/>
          <a:ln w="9525">
            <a:noFill/>
            <a:miter lim="800000"/>
            <a:headEnd/>
            <a:tailEnd/>
          </a:ln>
          <a:effectLst/>
        </p:spPr>
      </p:pic>
      <p:sp>
        <p:nvSpPr>
          <p:cNvPr id="9" name="Segnaposto piè di pagina 7"/>
          <p:cNvSpPr>
            <a:spLocks noGrp="1"/>
          </p:cNvSpPr>
          <p:nvPr>
            <p:ph type="ftr" sz="quarter" idx="11"/>
          </p:nvPr>
        </p:nvSpPr>
        <p:spPr>
          <a:xfrm>
            <a:off x="4788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6" name="Rettangolo 5"/>
          <p:cNvSpPr/>
          <p:nvPr/>
        </p:nvSpPr>
        <p:spPr>
          <a:xfrm>
            <a:off x="2286000" y="2828836"/>
            <a:ext cx="4572000" cy="369332"/>
          </a:xfrm>
          <a:prstGeom prst="rect">
            <a:avLst/>
          </a:prstGeom>
        </p:spPr>
        <p:txBody>
          <a:bodyPr>
            <a:spAutoFit/>
          </a:bodyPr>
          <a:lstStyle/>
          <a:p>
            <a:r>
              <a:rPr lang="it-IT" dirty="0"/>
              <a:t>.</a:t>
            </a:r>
          </a:p>
        </p:txBody>
      </p:sp>
      <p:sp>
        <p:nvSpPr>
          <p:cNvPr id="2" name="Ovale 1"/>
          <p:cNvSpPr/>
          <p:nvPr/>
        </p:nvSpPr>
        <p:spPr>
          <a:xfrm>
            <a:off x="1043608" y="4797152"/>
            <a:ext cx="591370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Il massimo adattamento si ottiene applicando il nuovo stimolo al culmine della fase di </a:t>
            </a:r>
            <a:r>
              <a:rPr lang="it-IT" dirty="0" err="1">
                <a:solidFill>
                  <a:srgbClr val="002060"/>
                </a:solidFill>
              </a:rPr>
              <a:t>supercompensazione</a:t>
            </a:r>
            <a:endParaRPr lang="it-IT"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p:cNvPicPr>
            <a:picLocks noGrp="1" noChangeAspect="1"/>
          </p:cNvPicPr>
          <p:nvPr>
            <p:ph idx="4294967295"/>
          </p:nvPr>
        </p:nvPicPr>
        <p:blipFill rotWithShape="1">
          <a:blip r:embed="rId2"/>
          <a:srcRect l="10241" r="45509"/>
          <a:stretch/>
        </p:blipFill>
        <p:spPr>
          <a:xfrm>
            <a:off x="0" y="476250"/>
            <a:ext cx="6394450" cy="5545138"/>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21086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5400" b="1" dirty="0">
                <a:solidFill>
                  <a:srgbClr val="C00000"/>
                </a:solidFill>
              </a:rPr>
              <a:t>Adattamento</a:t>
            </a:r>
          </a:p>
        </p:txBody>
      </p:sp>
      <p:sp>
        <p:nvSpPr>
          <p:cNvPr id="3" name="Segnaposto contenuto 2"/>
          <p:cNvSpPr>
            <a:spLocks noGrp="1"/>
          </p:cNvSpPr>
          <p:nvPr>
            <p:ph idx="1"/>
          </p:nvPr>
        </p:nvSpPr>
        <p:spPr>
          <a:xfrm>
            <a:off x="609599" y="1772816"/>
            <a:ext cx="6347714" cy="4268547"/>
          </a:xfrm>
        </p:spPr>
        <p:txBody>
          <a:bodyPr>
            <a:normAutofit/>
          </a:bodyPr>
          <a:lstStyle/>
          <a:p>
            <a:endParaRPr lang="it-IT" dirty="0"/>
          </a:p>
          <a:p>
            <a:pPr marL="0" indent="0">
              <a:buNone/>
            </a:pPr>
            <a:r>
              <a:rPr lang="it-IT" dirty="0"/>
              <a:t> </a:t>
            </a:r>
          </a:p>
        </p:txBody>
      </p:sp>
      <p:sp>
        <p:nvSpPr>
          <p:cNvPr id="4" name="Segnaposto piè di pagina 3"/>
          <p:cNvSpPr>
            <a:spLocks noGrp="1"/>
          </p:cNvSpPr>
          <p:nvPr>
            <p:ph type="ftr" sz="quarter" idx="11"/>
          </p:nvPr>
        </p:nvSpPr>
        <p:spPr>
          <a:xfrm>
            <a:off x="4932040" y="6520259"/>
            <a:ext cx="1946177"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9" name="Rettangolo 8"/>
          <p:cNvSpPr/>
          <p:nvPr/>
        </p:nvSpPr>
        <p:spPr>
          <a:xfrm>
            <a:off x="609599" y="2305903"/>
            <a:ext cx="6248401" cy="3139321"/>
          </a:xfrm>
          <a:prstGeom prst="rect">
            <a:avLst/>
          </a:prstGeom>
        </p:spPr>
        <p:txBody>
          <a:bodyPr wrap="square">
            <a:spAutoFit/>
          </a:bodyPr>
          <a:lstStyle/>
          <a:p>
            <a:pPr algn="ctr"/>
            <a:r>
              <a:rPr lang="it-IT" dirty="0"/>
              <a:t>Se, mentre si trova al culmine del processo super compensativo, l'organismo viene sottoposto ad un nuovo stimolo allenante di analoga intensità, il processo anabolico di rigenerazione si ripete. Tale stimolo va a rinforzare ulteriormente i precedenti effetti della super compensazione, adattando le capacità dell'organismo all'impegno energetico richiesto. Dopo vari stimoli allenanti il corpo sposta il proprio equilibrio ad un livello prestativo superiore ed interpreta lo stress fisico che aveva precedentemente generato la </a:t>
            </a:r>
            <a:r>
              <a:rPr lang="it-IT" dirty="0" err="1"/>
              <a:t>supercompensazione</a:t>
            </a:r>
            <a:r>
              <a:rPr lang="it-IT" dirty="0"/>
              <a:t>, come un evento assolutamente normale.</a:t>
            </a:r>
          </a:p>
        </p:txBody>
      </p:sp>
    </p:spTree>
    <p:extLst>
      <p:ext uri="{BB962C8B-B14F-4D97-AF65-F5344CB8AC3E}">
        <p14:creationId xmlns:p14="http://schemas.microsoft.com/office/powerpoint/2010/main" val="253566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4294967295"/>
          </p:nvPr>
        </p:nvPicPr>
        <p:blipFill>
          <a:blip r:embed="rId2"/>
          <a:stretch>
            <a:fillRect/>
          </a:stretch>
        </p:blipFill>
        <p:spPr>
          <a:xfrm>
            <a:off x="0" y="549275"/>
            <a:ext cx="6515100" cy="4727575"/>
          </a:xfrm>
          <a:prstGeom prst="rect">
            <a:avLst/>
          </a:prstGeom>
        </p:spPr>
      </p:pic>
    </p:spTree>
    <p:extLst>
      <p:ext uri="{BB962C8B-B14F-4D97-AF65-F5344CB8AC3E}">
        <p14:creationId xmlns:p14="http://schemas.microsoft.com/office/powerpoint/2010/main" val="341155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2600" y="816638"/>
            <a:ext cx="2525519" cy="5224724"/>
          </a:xfrm>
        </p:spPr>
        <p:txBody>
          <a:bodyPr anchor="ctr">
            <a:normAutofit/>
          </a:bodyPr>
          <a:lstStyle/>
          <a:p>
            <a:r>
              <a:rPr lang="it-IT" b="1"/>
              <a:t>Carico e recupero</a:t>
            </a:r>
          </a:p>
        </p:txBody>
      </p:sp>
      <p:sp>
        <p:nvSpPr>
          <p:cNvPr id="3" name="Segnaposto contenuto 2"/>
          <p:cNvSpPr>
            <a:spLocks noGrp="1"/>
          </p:cNvSpPr>
          <p:nvPr>
            <p:ph idx="1"/>
          </p:nvPr>
        </p:nvSpPr>
        <p:spPr>
          <a:xfrm>
            <a:off x="3490721" y="816638"/>
            <a:ext cx="3464779" cy="5224724"/>
          </a:xfrm>
        </p:spPr>
        <p:txBody>
          <a:bodyPr anchor="ctr">
            <a:normAutofit/>
          </a:bodyPr>
          <a:lstStyle/>
          <a:p>
            <a:pPr>
              <a:lnSpc>
                <a:spcPct val="90000"/>
              </a:lnSpc>
            </a:pPr>
            <a:r>
              <a:rPr lang="it-IT" sz="1500"/>
              <a:t>Se il carico applicato fosse troppo debole il processo di super compensazione non avverrebbe.</a:t>
            </a:r>
          </a:p>
          <a:p>
            <a:pPr>
              <a:lnSpc>
                <a:spcPct val="90000"/>
              </a:lnSpc>
            </a:pPr>
            <a:r>
              <a:rPr lang="it-IT" sz="1500"/>
              <a:t>Se il carico di allenamento è eccessivo e non viene compensato da un adeguato periodo di recupero, si crea un pericoloso stato di sovrallenamento, con declino o ristagno prestativo</a:t>
            </a:r>
          </a:p>
          <a:p>
            <a:pPr>
              <a:lnSpc>
                <a:spcPct val="90000"/>
              </a:lnSpc>
            </a:pPr>
            <a:endParaRPr lang="it-IT" sz="1500"/>
          </a:p>
          <a:p>
            <a:pPr marL="0" indent="0">
              <a:lnSpc>
                <a:spcPct val="90000"/>
              </a:lnSpc>
              <a:buNone/>
            </a:pPr>
            <a:r>
              <a:rPr lang="it-IT" sz="1500"/>
              <a:t>Per sfruttare tale caratteristica, l'esercizio fisico deve prendere in considerazione vari parametri, quali: intensità, durata, densità, volume e frequenza dello stimolo, obiettivi, metodi, contenuti e mezzi dell'allenamento. Questi elementi caratterizzano il carico ESTERNO (oggettivo), ma esiste anche un carico INTERNO, variabile da persona a persona, che rappresenta il tipo di effetti che l'esercizio induce su un determinato organismo</a:t>
            </a:r>
          </a:p>
        </p:txBody>
      </p:sp>
      <p:sp>
        <p:nvSpPr>
          <p:cNvPr id="4" name="Segnaposto piè di pagina 3"/>
          <p:cNvSpPr>
            <a:spLocks noGrp="1"/>
          </p:cNvSpPr>
          <p:nvPr>
            <p:ph type="ftr" sz="quarter" idx="11"/>
          </p:nvPr>
        </p:nvSpPr>
        <p:spPr>
          <a:xfrm>
            <a:off x="5116512" y="6185378"/>
            <a:ext cx="2119784" cy="555990"/>
          </a:xfrm>
        </p:spPr>
        <p:txBody>
          <a:bodyPr>
            <a:noAutofit/>
          </a:bodyPr>
          <a:lstStyle/>
          <a:p>
            <a:pPr>
              <a:spcAft>
                <a:spcPts val="600"/>
              </a:spcAft>
            </a:pPr>
            <a:r>
              <a:rPr lang="it-IT" sz="2400" b="1" dirty="0">
                <a:solidFill>
                  <a:srgbClr val="002060"/>
                </a:solidFill>
                <a:latin typeface="Edwardian Script ITC" panose="030303020407070D0804" pitchFamily="66" charset="0"/>
              </a:rPr>
              <a:t>Letizia Fioravanti</a:t>
            </a:r>
            <a:endParaRPr lang="it-IT" sz="2400" b="1" dirty="0">
              <a:latin typeface="Edwardian Script ITC" panose="030303020407070D0804" pitchFamily="66" charset="0"/>
            </a:endParaRPr>
          </a:p>
        </p:txBody>
      </p:sp>
    </p:spTree>
    <p:extLst>
      <p:ext uri="{BB962C8B-B14F-4D97-AF65-F5344CB8AC3E}">
        <p14:creationId xmlns:p14="http://schemas.microsoft.com/office/powerpoint/2010/main" val="41461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a:stretch>
            <a:fillRect/>
          </a:stretch>
        </p:blipFill>
        <p:spPr>
          <a:xfrm>
            <a:off x="682476" y="812800"/>
            <a:ext cx="5473700" cy="4994275"/>
          </a:xfrm>
          <a:prstGeom prst="rect">
            <a:avLst/>
          </a:prstGeom>
        </p:spPr>
      </p:pic>
    </p:spTree>
    <p:extLst>
      <p:ext uri="{BB962C8B-B14F-4D97-AF65-F5344CB8AC3E}">
        <p14:creationId xmlns:p14="http://schemas.microsoft.com/office/powerpoint/2010/main" val="118951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it-IT" sz="2800" dirty="0">
                <a:solidFill>
                  <a:srgbClr val="C00000"/>
                </a:solidFill>
              </a:rPr>
              <a:t>TEMPO OCCORRENTE PER LA SUPERCOMPENSAZIONE IN BASE ALL’ATTIVITÀ SVOLTA</a:t>
            </a:r>
          </a:p>
        </p:txBody>
      </p:sp>
      <p:sp>
        <p:nvSpPr>
          <p:cNvPr id="2" name="Segnaposto contenuto 1"/>
          <p:cNvSpPr>
            <a:spLocks noGrp="1"/>
          </p:cNvSpPr>
          <p:nvPr>
            <p:ph idx="1"/>
          </p:nvPr>
        </p:nvSpPr>
        <p:spPr>
          <a:xfrm>
            <a:off x="611560" y="2276872"/>
            <a:ext cx="6840760" cy="3384376"/>
          </a:xfrm>
        </p:spPr>
        <p:txBody>
          <a:bodyPr>
            <a:normAutofit fontScale="92500" lnSpcReduction="20000"/>
          </a:bodyPr>
          <a:lstStyle/>
          <a:p>
            <a:pPr marL="109728" indent="0" algn="ctr">
              <a:lnSpc>
                <a:spcPct val="150000"/>
              </a:lnSpc>
              <a:buNone/>
            </a:pPr>
            <a:r>
              <a:rPr lang="it-IT" sz="3500" dirty="0"/>
              <a:t>Allenamento organico cardiovascolare</a:t>
            </a:r>
          </a:p>
          <a:p>
            <a:pPr marL="109728" indent="0" algn="ctr">
              <a:lnSpc>
                <a:spcPct val="150000"/>
              </a:lnSpc>
              <a:buNone/>
            </a:pPr>
            <a:r>
              <a:rPr lang="it-IT" sz="3500" dirty="0">
                <a:solidFill>
                  <a:srgbClr val="FF0000"/>
                </a:solidFill>
              </a:rPr>
              <a:t>Aerobico</a:t>
            </a:r>
          </a:p>
          <a:p>
            <a:pPr marL="109728" indent="0" algn="ctr">
              <a:lnSpc>
                <a:spcPct val="150000"/>
              </a:lnSpc>
              <a:buNone/>
            </a:pPr>
            <a:r>
              <a:rPr lang="it-IT" sz="3500" b="1" dirty="0"/>
              <a:t>6/24 ore</a:t>
            </a:r>
          </a:p>
          <a:p>
            <a:pPr>
              <a:buNone/>
            </a:pPr>
            <a:r>
              <a:rPr lang="it-IT" dirty="0"/>
              <a:t>   </a:t>
            </a:r>
          </a:p>
        </p:txBody>
      </p:sp>
      <p:sp>
        <p:nvSpPr>
          <p:cNvPr id="6" name="Segnaposto piè di pagina 7"/>
          <p:cNvSpPr>
            <a:spLocks noGrp="1"/>
          </p:cNvSpPr>
          <p:nvPr>
            <p:ph type="ftr" sz="quarter" idx="11"/>
          </p:nvPr>
        </p:nvSpPr>
        <p:spPr>
          <a:xfrm>
            <a:off x="5220072" y="5877272"/>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635896" y="692696"/>
            <a:ext cx="4536504" cy="5112568"/>
          </a:xfrm>
          <a:prstGeom prst="rect">
            <a:avLst/>
          </a:prstGeom>
        </p:spPr>
        <p:txBody>
          <a:bodyPr vert="horz" anchor="b">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br>
              <a:rPr lang="it-IT" sz="1600" b="1" dirty="0">
                <a:solidFill>
                  <a:srgbClr val="464646"/>
                </a:solidFill>
              </a:rPr>
            </a:br>
            <a:r>
              <a:rPr lang="it-IT" sz="1600" b="1" dirty="0">
                <a:solidFill>
                  <a:srgbClr val="464646"/>
                </a:solidFill>
              </a:rPr>
              <a:t>Definizione di teoria dell’allenamento </a:t>
            </a:r>
          </a:p>
          <a:p>
            <a:pPr marL="285750" indent="-285750">
              <a:buFont typeface="Arial" panose="020B0604020202020204" pitchFamily="34" charset="0"/>
              <a:buChar char="•"/>
            </a:pPr>
            <a:endParaRPr lang="it-IT" sz="1400" dirty="0">
              <a:solidFill>
                <a:srgbClr val="464646"/>
              </a:solidFill>
            </a:endParaRPr>
          </a:p>
          <a:p>
            <a:pPr marL="285750" indent="-285750">
              <a:buFont typeface="Arial" panose="020B0604020202020204" pitchFamily="34" charset="0"/>
              <a:buChar char="•"/>
            </a:pPr>
            <a:endParaRPr lang="it-IT" sz="1400" dirty="0">
              <a:solidFill>
                <a:srgbClr val="464646"/>
              </a:solidFill>
            </a:endParaRPr>
          </a:p>
          <a:p>
            <a:pPr marL="285750" indent="-285750">
              <a:buFont typeface="Arial" panose="020B0604020202020204" pitchFamily="34" charset="0"/>
              <a:buChar char="•"/>
            </a:pPr>
            <a:r>
              <a:rPr lang="it-IT" sz="1400" dirty="0"/>
              <a:t>Definizione di Allenamento</a:t>
            </a:r>
          </a:p>
          <a:p>
            <a:pPr marL="285750" indent="-285750">
              <a:buFont typeface="Arial" panose="020B0604020202020204" pitchFamily="34" charset="0"/>
              <a:buChar char="•"/>
            </a:pPr>
            <a:r>
              <a:rPr lang="it-IT" sz="1400" dirty="0"/>
              <a:t>Capacità Sportiva</a:t>
            </a:r>
          </a:p>
          <a:p>
            <a:pPr marL="285750" indent="-285750">
              <a:buFont typeface="Arial" panose="020B0604020202020204" pitchFamily="34" charset="0"/>
              <a:buChar char="•"/>
            </a:pPr>
            <a:r>
              <a:rPr lang="it-IT" sz="1400" dirty="0"/>
              <a:t>Adattamento</a:t>
            </a:r>
          </a:p>
          <a:p>
            <a:pPr marL="285750" indent="-285750">
              <a:buFont typeface="Arial" panose="020B0604020202020204" pitchFamily="34" charset="0"/>
              <a:buChar char="•"/>
            </a:pPr>
            <a:r>
              <a:rPr lang="it-IT" sz="1400" dirty="0"/>
              <a:t>Super compensazione</a:t>
            </a:r>
          </a:p>
          <a:p>
            <a:pPr marL="285750" indent="-285750">
              <a:buFont typeface="Arial" panose="020B0604020202020204" pitchFamily="34" charset="0"/>
              <a:buChar char="•"/>
            </a:pPr>
            <a:r>
              <a:rPr lang="it-IT" sz="1400" dirty="0"/>
              <a:t>Carico ed adattamento</a:t>
            </a:r>
          </a:p>
          <a:p>
            <a:pPr marL="285750" indent="-285750">
              <a:buFont typeface="Arial" panose="020B0604020202020204" pitchFamily="34" charset="0"/>
              <a:buChar char="•"/>
            </a:pPr>
            <a:r>
              <a:rPr lang="it-IT" sz="1400" dirty="0"/>
              <a:t>Classificazione del carico</a:t>
            </a:r>
          </a:p>
          <a:p>
            <a:pPr marL="285750" indent="-285750">
              <a:buFont typeface="Arial" panose="020B0604020202020204" pitchFamily="34" charset="0"/>
              <a:buChar char="•"/>
            </a:pPr>
            <a:r>
              <a:rPr lang="it-IT" sz="1400" dirty="0"/>
              <a:t>Carico e recupero</a:t>
            </a:r>
          </a:p>
          <a:p>
            <a:pPr marL="285750" indent="-285750">
              <a:buFont typeface="Arial" panose="020B0604020202020204" pitchFamily="34" charset="0"/>
              <a:buChar char="•"/>
            </a:pPr>
            <a:r>
              <a:rPr lang="it-IT" sz="1400" dirty="0"/>
              <a:t>Allenamento giovanile e per gli anziani</a:t>
            </a:r>
          </a:p>
          <a:p>
            <a:pPr marL="285750" indent="-285750">
              <a:buFont typeface="Arial" panose="020B0604020202020204" pitchFamily="34" charset="0"/>
              <a:buChar char="•"/>
            </a:pPr>
            <a:r>
              <a:rPr lang="it-IT" sz="1400" dirty="0"/>
              <a:t>Discipline di combattimento</a:t>
            </a:r>
          </a:p>
          <a:p>
            <a:pPr marL="285750" indent="-285750">
              <a:buFont typeface="Arial" panose="020B0604020202020204" pitchFamily="34" charset="0"/>
              <a:buChar char="•"/>
            </a:pPr>
            <a:r>
              <a:rPr lang="it-IT" sz="1400" dirty="0"/>
              <a:t>Allenamento Aerobico</a:t>
            </a:r>
          </a:p>
          <a:p>
            <a:pPr marL="285750" indent="-285750">
              <a:buFont typeface="Arial" panose="020B0604020202020204" pitchFamily="34" charset="0"/>
              <a:buChar char="•"/>
            </a:pPr>
            <a:r>
              <a:rPr lang="it-IT" sz="1400" dirty="0"/>
              <a:t>Allenamento Anaerobico</a:t>
            </a:r>
          </a:p>
        </p:txBody>
      </p:sp>
      <p:sp>
        <p:nvSpPr>
          <p:cNvPr id="9" name="Segnaposto piè di pagina 7"/>
          <p:cNvSpPr>
            <a:spLocks noGrp="1"/>
          </p:cNvSpPr>
          <p:nvPr>
            <p:ph type="ftr" sz="quarter" idx="11"/>
          </p:nvPr>
        </p:nvSpPr>
        <p:spPr>
          <a:xfrm>
            <a:off x="4932040" y="6021288"/>
            <a:ext cx="2376264" cy="648072"/>
          </a:xfrm>
        </p:spPr>
        <p:txBody>
          <a:bodyPr/>
          <a:lstStyle/>
          <a:p>
            <a:pPr algn="ctr"/>
            <a:endParaRPr lang="it-IT" sz="600" dirty="0"/>
          </a:p>
          <a:p>
            <a:pPr algn="ctr"/>
            <a:endParaRPr lang="it-IT" sz="600" dirty="0"/>
          </a:p>
          <a:p>
            <a:pPr algn="ctr"/>
            <a:endParaRPr lang="it-IT" sz="600" dirty="0"/>
          </a:p>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2864952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p:txBody>
          <a:bodyPr>
            <a:normAutofit fontScale="90000"/>
          </a:bodyPr>
          <a:lstStyle/>
          <a:p>
            <a:pPr algn="ctr"/>
            <a:r>
              <a:rPr lang="it-IT" sz="2800" dirty="0">
                <a:solidFill>
                  <a:srgbClr val="C00000"/>
                </a:solidFill>
              </a:rPr>
              <a:t>TEMPO OCCORRENTE PER LA SUPERCOMPENSAZIONE IN BASE ALL’ATTIVITÀ SVOLTA</a:t>
            </a:r>
          </a:p>
        </p:txBody>
      </p:sp>
      <p:sp>
        <p:nvSpPr>
          <p:cNvPr id="2" name="Segnaposto contenuto 1"/>
          <p:cNvSpPr>
            <a:spLocks noGrp="1"/>
          </p:cNvSpPr>
          <p:nvPr>
            <p:ph idx="1"/>
          </p:nvPr>
        </p:nvSpPr>
        <p:spPr/>
        <p:txBody>
          <a:bodyPr>
            <a:normAutofit/>
          </a:bodyPr>
          <a:lstStyle/>
          <a:p>
            <a:pPr marL="109728" indent="0" algn="ctr">
              <a:lnSpc>
                <a:spcPct val="150000"/>
              </a:lnSpc>
              <a:buNone/>
            </a:pPr>
            <a:r>
              <a:rPr lang="it-IT" sz="3200" dirty="0"/>
              <a:t>Forza massimale</a:t>
            </a:r>
          </a:p>
          <a:p>
            <a:pPr marL="109728" indent="0" algn="ctr">
              <a:lnSpc>
                <a:spcPct val="150000"/>
              </a:lnSpc>
              <a:buNone/>
            </a:pPr>
            <a:r>
              <a:rPr lang="it-IT" sz="3200" dirty="0">
                <a:solidFill>
                  <a:srgbClr val="FF0000"/>
                </a:solidFill>
              </a:rPr>
              <a:t>Anaerobico/alattacido</a:t>
            </a:r>
          </a:p>
          <a:p>
            <a:pPr marL="109728" indent="0" algn="ctr">
              <a:lnSpc>
                <a:spcPct val="150000"/>
              </a:lnSpc>
              <a:buNone/>
            </a:pPr>
            <a:r>
              <a:rPr lang="it-IT" sz="3200" dirty="0"/>
              <a:t>24 ore</a:t>
            </a:r>
          </a:p>
        </p:txBody>
      </p:sp>
      <p:sp>
        <p:nvSpPr>
          <p:cNvPr id="7" name="Segnaposto piè di pagina 7"/>
          <p:cNvSpPr>
            <a:spLocks noGrp="1"/>
          </p:cNvSpPr>
          <p:nvPr>
            <p:ph type="ftr" sz="quarter" idx="11"/>
          </p:nvPr>
        </p:nvSpPr>
        <p:spPr>
          <a:xfrm>
            <a:off x="5220072" y="5805264"/>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457200" y="485800"/>
            <a:ext cx="6707088" cy="1143000"/>
          </a:xfrm>
        </p:spPr>
        <p:txBody>
          <a:bodyPr>
            <a:normAutofit fontScale="90000"/>
          </a:bodyPr>
          <a:lstStyle/>
          <a:p>
            <a:pPr algn="ctr"/>
            <a:r>
              <a:rPr lang="it-IT" sz="2800" dirty="0">
                <a:solidFill>
                  <a:srgbClr val="C00000"/>
                </a:solidFill>
              </a:rPr>
              <a:t>TEMPO OCCORRENTE PER LA SUPERCOMPENSAZIONE IN BASE ALL’ATTIVITÀ SVOLTA</a:t>
            </a:r>
          </a:p>
        </p:txBody>
      </p:sp>
      <p:sp>
        <p:nvSpPr>
          <p:cNvPr id="2" name="Segnaposto contenuto 1"/>
          <p:cNvSpPr>
            <a:spLocks noGrp="1"/>
          </p:cNvSpPr>
          <p:nvPr>
            <p:ph idx="1"/>
          </p:nvPr>
        </p:nvSpPr>
        <p:spPr>
          <a:xfrm>
            <a:off x="457200" y="2345424"/>
            <a:ext cx="6707088" cy="3315824"/>
          </a:xfrm>
        </p:spPr>
        <p:txBody>
          <a:bodyPr>
            <a:normAutofit/>
          </a:bodyPr>
          <a:lstStyle/>
          <a:p>
            <a:pPr marL="109728" indent="0" algn="ctr">
              <a:lnSpc>
                <a:spcPct val="150000"/>
              </a:lnSpc>
              <a:buNone/>
            </a:pPr>
            <a:r>
              <a:rPr lang="it-IT" sz="3200" dirty="0"/>
              <a:t>Ipertrofia/definizione</a:t>
            </a:r>
          </a:p>
          <a:p>
            <a:pPr marL="109728" indent="0" algn="ctr">
              <a:lnSpc>
                <a:spcPct val="150000"/>
              </a:lnSpc>
              <a:buNone/>
            </a:pPr>
            <a:r>
              <a:rPr lang="it-IT" sz="3200" dirty="0">
                <a:solidFill>
                  <a:srgbClr val="FF0000"/>
                </a:solidFill>
              </a:rPr>
              <a:t>Anaerobico/lattacido</a:t>
            </a:r>
          </a:p>
          <a:p>
            <a:pPr marL="109728" indent="0" algn="ctr">
              <a:lnSpc>
                <a:spcPct val="150000"/>
              </a:lnSpc>
              <a:buNone/>
            </a:pPr>
            <a:r>
              <a:rPr lang="it-IT" sz="3200" dirty="0"/>
              <a:t>36/48 ore</a:t>
            </a:r>
          </a:p>
        </p:txBody>
      </p:sp>
      <p:sp>
        <p:nvSpPr>
          <p:cNvPr id="7" name="Segnaposto piè di pagina 7"/>
          <p:cNvSpPr>
            <a:spLocks noGrp="1"/>
          </p:cNvSpPr>
          <p:nvPr>
            <p:ph type="ftr" sz="quarter" idx="11"/>
          </p:nvPr>
        </p:nvSpPr>
        <p:spPr>
          <a:xfrm>
            <a:off x="5076056" y="5949280"/>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457200" y="485800"/>
            <a:ext cx="6707088" cy="1143000"/>
          </a:xfrm>
        </p:spPr>
        <p:txBody>
          <a:bodyPr>
            <a:normAutofit fontScale="90000"/>
          </a:bodyPr>
          <a:lstStyle/>
          <a:p>
            <a:pPr algn="ctr"/>
            <a:r>
              <a:rPr lang="it-IT" sz="2800" dirty="0">
                <a:solidFill>
                  <a:srgbClr val="C00000"/>
                </a:solidFill>
              </a:rPr>
              <a:t>TEMPO OCCORRENTE PER LA SUPERCOMPENSAZIONE IN BASE ALL’ATTIVITÀ SVOLTA</a:t>
            </a:r>
          </a:p>
        </p:txBody>
      </p:sp>
      <p:sp>
        <p:nvSpPr>
          <p:cNvPr id="2" name="Segnaposto contenuto 1"/>
          <p:cNvSpPr>
            <a:spLocks noGrp="1"/>
          </p:cNvSpPr>
          <p:nvPr>
            <p:ph idx="1"/>
          </p:nvPr>
        </p:nvSpPr>
        <p:spPr>
          <a:xfrm>
            <a:off x="457200" y="2345424"/>
            <a:ext cx="6707088" cy="3315824"/>
          </a:xfrm>
        </p:spPr>
        <p:txBody>
          <a:bodyPr>
            <a:normAutofit fontScale="55000" lnSpcReduction="20000"/>
          </a:bodyPr>
          <a:lstStyle/>
          <a:p>
            <a:pPr marL="109728" indent="0" algn="ctr">
              <a:lnSpc>
                <a:spcPct val="150000"/>
              </a:lnSpc>
              <a:buNone/>
            </a:pPr>
            <a:r>
              <a:rPr lang="it-IT" sz="3200" b="1" dirty="0">
                <a:solidFill>
                  <a:srgbClr val="FF0000"/>
                </a:solidFill>
              </a:rPr>
              <a:t>Tecnica 12 ore</a:t>
            </a:r>
          </a:p>
          <a:p>
            <a:pPr marL="0" indent="0">
              <a:buNone/>
            </a:pPr>
            <a:r>
              <a:rPr lang="it-IT" sz="3200" dirty="0">
                <a:solidFill>
                  <a:srgbClr val="000000"/>
                </a:solidFill>
                <a:latin typeface="Roboto"/>
              </a:rPr>
              <a:t>Queste tempistiche sono solo delle medie, poiché la supercompensazione è strettamente individuale e determinata da quello che viene chiamato “</a:t>
            </a:r>
            <a:r>
              <a:rPr lang="it-IT" sz="3200" dirty="0" err="1">
                <a:solidFill>
                  <a:srgbClr val="000000"/>
                </a:solidFill>
                <a:latin typeface="Roboto"/>
              </a:rPr>
              <a:t>eterocronismo</a:t>
            </a:r>
            <a:r>
              <a:rPr lang="it-IT" sz="3200" dirty="0">
                <a:solidFill>
                  <a:srgbClr val="000000"/>
                </a:solidFill>
                <a:latin typeface="Roboto"/>
              </a:rPr>
              <a:t>”: </a:t>
            </a:r>
            <a:r>
              <a:rPr lang="it-IT" sz="3200" b="1" dirty="0">
                <a:solidFill>
                  <a:srgbClr val="000000"/>
                </a:solidFill>
                <a:latin typeface="Roboto"/>
              </a:rPr>
              <a:t>ognuno di noi ha tempistiche di adattamento al carico allenante strettamente individuali.</a:t>
            </a:r>
            <a:r>
              <a:rPr lang="it-IT" sz="3200" dirty="0">
                <a:solidFill>
                  <a:srgbClr val="000000"/>
                </a:solidFill>
                <a:latin typeface="Roboto"/>
              </a:rPr>
              <a:t> </a:t>
            </a:r>
          </a:p>
          <a:p>
            <a:pPr marL="0" indent="0">
              <a:buNone/>
            </a:pPr>
            <a:r>
              <a:rPr lang="it-IT" sz="3200" dirty="0">
                <a:solidFill>
                  <a:srgbClr val="000000"/>
                </a:solidFill>
                <a:latin typeface="Roboto"/>
              </a:rPr>
              <a:t>Possiamo essere bravissimi ad assorbire un carico di allenamento della resistenza aerobica ma molto lenti a rientrare dallo stress provocato da un allenamento della forza.</a:t>
            </a:r>
          </a:p>
          <a:p>
            <a:pPr marL="0" indent="0" algn="ctr">
              <a:buNone/>
            </a:pPr>
            <a:r>
              <a:rPr lang="it-IT" sz="3200" i="1" dirty="0">
                <a:solidFill>
                  <a:srgbClr val="0070C0"/>
                </a:solidFill>
                <a:latin typeface="Roboto"/>
              </a:rPr>
              <a:t>Quindi dobbiamo organizzare il nostro allenamento in modo che lo stimolo allenante sia distanziato del giusto tempo necessario per realizzare la supercompensazione.</a:t>
            </a:r>
          </a:p>
          <a:p>
            <a:pPr marL="109728" indent="0" algn="ctr">
              <a:lnSpc>
                <a:spcPct val="150000"/>
              </a:lnSpc>
              <a:buNone/>
            </a:pPr>
            <a:endParaRPr lang="it-IT" sz="3200" dirty="0">
              <a:solidFill>
                <a:srgbClr val="FF0000"/>
              </a:solidFill>
            </a:endParaRPr>
          </a:p>
        </p:txBody>
      </p:sp>
      <p:sp>
        <p:nvSpPr>
          <p:cNvPr id="7" name="Segnaposto piè di pagina 7"/>
          <p:cNvSpPr>
            <a:spLocks noGrp="1"/>
          </p:cNvSpPr>
          <p:nvPr>
            <p:ph type="ftr" sz="quarter" idx="11"/>
          </p:nvPr>
        </p:nvSpPr>
        <p:spPr>
          <a:xfrm>
            <a:off x="5076056" y="5949280"/>
            <a:ext cx="2469073" cy="365125"/>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223823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a:solidFill>
                  <a:srgbClr val="C00000"/>
                </a:solidFill>
              </a:rPr>
              <a:t>ALLENAMENTO AEROBICO </a:t>
            </a:r>
          </a:p>
        </p:txBody>
      </p:sp>
      <p:sp>
        <p:nvSpPr>
          <p:cNvPr id="3" name="Content Placeholder 2"/>
          <p:cNvSpPr>
            <a:spLocks noGrp="1"/>
          </p:cNvSpPr>
          <p:nvPr>
            <p:ph idx="1"/>
          </p:nvPr>
        </p:nvSpPr>
        <p:spPr>
          <a:xfrm>
            <a:off x="609599" y="1556792"/>
            <a:ext cx="6347714" cy="3880773"/>
          </a:xfrm>
        </p:spPr>
        <p:txBody>
          <a:bodyPr>
            <a:normAutofit fontScale="77500" lnSpcReduction="20000"/>
          </a:bodyPr>
          <a:lstStyle/>
          <a:p>
            <a:pPr marL="109728" indent="0" algn="ctr">
              <a:lnSpc>
                <a:spcPct val="150000"/>
              </a:lnSpc>
              <a:buNone/>
            </a:pPr>
            <a:r>
              <a:rPr lang="it-IT" sz="2800" dirty="0">
                <a:solidFill>
                  <a:schemeClr val="tx1"/>
                </a:solidFill>
              </a:rPr>
              <a:t>Con attività aerobica si intende un’attività a </a:t>
            </a:r>
            <a:r>
              <a:rPr lang="it-IT" sz="2800" b="1" dirty="0">
                <a:solidFill>
                  <a:srgbClr val="0070C0"/>
                </a:solidFill>
              </a:rPr>
              <a:t>bassa intensità e lunga durata</a:t>
            </a:r>
            <a:r>
              <a:rPr lang="it-IT" sz="2800" dirty="0">
                <a:solidFill>
                  <a:schemeClr val="tx1"/>
                </a:solidFill>
              </a:rPr>
              <a:t>. Con un allenamento costante diminuisce gradualmente la frequenza cardiaca e aumenta la capacità respiratoria (maggiore ossigenazione dei tessuti); ciò significa anche maggiore resistenza e minor senso di fatica.</a:t>
            </a:r>
          </a:p>
          <a:p>
            <a:endParaRPr lang="it-IT" sz="2800" dirty="0"/>
          </a:p>
          <a:p>
            <a:endParaRPr lang="it-IT" sz="2800" dirty="0"/>
          </a:p>
        </p:txBody>
      </p:sp>
      <p:sp>
        <p:nvSpPr>
          <p:cNvPr id="8" name="Segnaposto piè di pagina 7"/>
          <p:cNvSpPr>
            <a:spLocks noGrp="1"/>
          </p:cNvSpPr>
          <p:nvPr>
            <p:ph type="ftr" sz="quarter" idx="11"/>
          </p:nvPr>
        </p:nvSpPr>
        <p:spPr>
          <a:xfrm>
            <a:off x="5076056" y="5877272"/>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270721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332656"/>
            <a:ext cx="6347713" cy="1335314"/>
          </a:xfrm>
        </p:spPr>
        <p:txBody>
          <a:bodyPr/>
          <a:lstStyle/>
          <a:p>
            <a:pPr algn="ctr"/>
            <a:r>
              <a:rPr lang="it-IT" dirty="0"/>
              <a:t>Aerobico indica </a:t>
            </a:r>
            <a:br>
              <a:rPr lang="it-IT" dirty="0"/>
            </a:br>
            <a:r>
              <a:rPr lang="it-IT" dirty="0"/>
              <a:t>i</a:t>
            </a:r>
            <a:r>
              <a:rPr lang="it-IT" b="1" dirty="0"/>
              <a:t>n presenza di ossigeno</a:t>
            </a:r>
            <a:endParaRPr lang="it-IT" dirty="0"/>
          </a:p>
        </p:txBody>
      </p:sp>
      <p:sp>
        <p:nvSpPr>
          <p:cNvPr id="3" name="Segnaposto contenuto 2"/>
          <p:cNvSpPr>
            <a:spLocks noGrp="1"/>
          </p:cNvSpPr>
          <p:nvPr>
            <p:ph idx="1"/>
          </p:nvPr>
        </p:nvSpPr>
        <p:spPr>
          <a:xfrm>
            <a:off x="323528" y="1795653"/>
            <a:ext cx="6995786" cy="4081619"/>
          </a:xfrm>
        </p:spPr>
        <p:txBody>
          <a:bodyPr>
            <a:normAutofit/>
          </a:bodyPr>
          <a:lstStyle/>
          <a:p>
            <a:pPr marL="0" indent="0" algn="ctr" fontAlgn="base">
              <a:buNone/>
            </a:pPr>
            <a:r>
              <a:rPr lang="it-IT" sz="2400" dirty="0"/>
              <a:t>In poche parole l'energia è prodotta </a:t>
            </a:r>
            <a:r>
              <a:rPr lang="it-IT" sz="2400" b="1" dirty="0"/>
              <a:t>aerobicamente</a:t>
            </a:r>
            <a:r>
              <a:rPr lang="it-IT" sz="2400" dirty="0"/>
              <a:t> fino a quando è sufficiente </a:t>
            </a:r>
            <a:r>
              <a:rPr lang="it-IT" sz="2400" b="1" dirty="0"/>
              <a:t>l'ossigeno </a:t>
            </a:r>
            <a:r>
              <a:rPr lang="it-IT" sz="2400" dirty="0"/>
              <a:t>fornito ai muscoli durante l'esercizio, attraverso il </a:t>
            </a:r>
            <a:r>
              <a:rPr lang="it-IT" sz="2400" dirty="0">
                <a:hlinkClick r:id="rId2"/>
              </a:rPr>
              <a:t>sistema cardiovascolare</a:t>
            </a:r>
            <a:r>
              <a:rPr lang="it-IT" sz="2400" dirty="0"/>
              <a:t>. Più siete allenati aerobicamente, maggiori sono le capacità di trasportare ossigeno.</a:t>
            </a:r>
            <a:r>
              <a:rPr lang="it-IT" sz="2400" b="1" dirty="0"/>
              <a:t> </a:t>
            </a:r>
          </a:p>
        </p:txBody>
      </p:sp>
      <p:sp>
        <p:nvSpPr>
          <p:cNvPr id="4" name="Segnaposto piè di pagina 3"/>
          <p:cNvSpPr>
            <a:spLocks noGrp="1"/>
          </p:cNvSpPr>
          <p:nvPr>
            <p:ph type="ftr" sz="quarter" idx="11"/>
          </p:nvPr>
        </p:nvSpPr>
        <p:spPr>
          <a:xfrm>
            <a:off x="4498031" y="6520259"/>
            <a:ext cx="2738265"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6" name="Ovale 5"/>
          <p:cNvSpPr/>
          <p:nvPr/>
        </p:nvSpPr>
        <p:spPr>
          <a:xfrm>
            <a:off x="609599" y="4293096"/>
            <a:ext cx="6482681" cy="1418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it-IT" b="1" dirty="0"/>
              <a:t>Metabolismo aerobico </a:t>
            </a:r>
          </a:p>
          <a:p>
            <a:pPr algn="ctr" fontAlgn="base"/>
            <a:r>
              <a:rPr lang="it-IT" dirty="0"/>
              <a:t>tempi lunghi da 2'30" in poi, ma raggiunge il massimo utilizzo dopo i 20"</a:t>
            </a:r>
          </a:p>
        </p:txBody>
      </p:sp>
    </p:spTree>
    <p:extLst>
      <p:ext uri="{BB962C8B-B14F-4D97-AF65-F5344CB8AC3E}">
        <p14:creationId xmlns:p14="http://schemas.microsoft.com/office/powerpoint/2010/main" val="318194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C00000"/>
                </a:solidFill>
              </a:rPr>
              <a:t>ALLENAMENTO ANAEROBICO</a:t>
            </a:r>
          </a:p>
        </p:txBody>
      </p:sp>
      <p:sp>
        <p:nvSpPr>
          <p:cNvPr id="2" name="Segnaposto contenuto 1"/>
          <p:cNvSpPr>
            <a:spLocks noGrp="1"/>
          </p:cNvSpPr>
          <p:nvPr>
            <p:ph idx="1"/>
          </p:nvPr>
        </p:nvSpPr>
        <p:spPr>
          <a:xfrm>
            <a:off x="457200" y="2071389"/>
            <a:ext cx="6851104" cy="3373835"/>
          </a:xfrm>
        </p:spPr>
        <p:txBody>
          <a:bodyPr>
            <a:normAutofit/>
          </a:bodyPr>
          <a:lstStyle/>
          <a:p>
            <a:pPr marL="109728" indent="0" algn="ctr">
              <a:lnSpc>
                <a:spcPct val="150000"/>
              </a:lnSpc>
              <a:buNone/>
            </a:pPr>
            <a:r>
              <a:rPr lang="it-IT" dirty="0">
                <a:solidFill>
                  <a:schemeClr val="tx1"/>
                </a:solidFill>
              </a:rPr>
              <a:t>Per attività anaerobica s’intende </a:t>
            </a:r>
            <a:r>
              <a:rPr lang="it-IT" b="1" dirty="0">
                <a:solidFill>
                  <a:srgbClr val="0070C0"/>
                </a:solidFill>
              </a:rPr>
              <a:t>un’attività di potenza</a:t>
            </a:r>
            <a:r>
              <a:rPr lang="it-IT" dirty="0">
                <a:solidFill>
                  <a:schemeClr val="tx1"/>
                </a:solidFill>
              </a:rPr>
              <a:t>: in un breve lasso di tempo ci si sottopone ad uno sforzo intenso, tecnicamente chiamato massimale, che non può essere prolungato nel tempo perché potrebbe causare la presenza di acido lattico (scoria naturale della contrazione muscolare), molto sgradito.</a:t>
            </a:r>
          </a:p>
        </p:txBody>
      </p:sp>
      <p:sp>
        <p:nvSpPr>
          <p:cNvPr id="6" name="Segnaposto piè di pagina 7"/>
          <p:cNvSpPr>
            <a:spLocks noGrp="1"/>
          </p:cNvSpPr>
          <p:nvPr>
            <p:ph type="ftr" sz="quarter" idx="11"/>
          </p:nvPr>
        </p:nvSpPr>
        <p:spPr>
          <a:xfrm>
            <a:off x="5148064" y="5949280"/>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1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Anaerobico indica</a:t>
            </a:r>
            <a:br>
              <a:rPr lang="it-IT" dirty="0"/>
            </a:br>
            <a:r>
              <a:rPr lang="it-IT" b="1" dirty="0"/>
              <a:t>in mancanza di ossigeno</a:t>
            </a:r>
          </a:p>
        </p:txBody>
      </p:sp>
      <p:sp>
        <p:nvSpPr>
          <p:cNvPr id="3" name="Segnaposto contenuto 2"/>
          <p:cNvSpPr>
            <a:spLocks noGrp="1"/>
          </p:cNvSpPr>
          <p:nvPr>
            <p:ph idx="1"/>
          </p:nvPr>
        </p:nvSpPr>
        <p:spPr/>
        <p:txBody>
          <a:bodyPr/>
          <a:lstStyle/>
          <a:p>
            <a:pPr marL="0" indent="0">
              <a:buNone/>
            </a:pPr>
            <a:r>
              <a:rPr lang="it-IT" dirty="0"/>
              <a:t> i nostri muscoli scheletrici continuano a produrre energia anche quando il sistema cardiovascolare non è in grado di fornire abbastanza ossigeno ai muscoli, di conseguenza questi generano energia anaerobicamente, cioè senza ossigeno.</a:t>
            </a:r>
          </a:p>
          <a:p>
            <a:r>
              <a:rPr lang="it-IT" b="1" dirty="0"/>
              <a:t>Metabolismo anaerobico alattacido:</a:t>
            </a:r>
            <a:r>
              <a:rPr lang="it-IT" dirty="0"/>
              <a:t> periodi molto brevi da 0-20", non c'è produzione di acido lattico.</a:t>
            </a:r>
          </a:p>
          <a:p>
            <a:r>
              <a:rPr lang="it-IT" b="1" dirty="0"/>
              <a:t>Metabolismo anaerobico lattacido: </a:t>
            </a:r>
            <a:r>
              <a:rPr lang="it-IT" dirty="0"/>
              <a:t>tempi medio brevi, da 20"-2'30" c'è produzione di acido lattico.</a:t>
            </a:r>
          </a:p>
        </p:txBody>
      </p:sp>
      <p:sp>
        <p:nvSpPr>
          <p:cNvPr id="4" name="Segnaposto piè di pagina 3"/>
          <p:cNvSpPr>
            <a:spLocks noGrp="1"/>
          </p:cNvSpPr>
          <p:nvPr>
            <p:ph type="ftr" sz="quarter" idx="11"/>
          </p:nvPr>
        </p:nvSpPr>
        <p:spPr>
          <a:xfrm>
            <a:off x="4930079" y="6453336"/>
            <a:ext cx="2162201" cy="365125"/>
          </a:xfrm>
        </p:spPr>
        <p:txBody>
          <a:bodyPr/>
          <a:lstStyle/>
          <a:p>
            <a:pPr lvl="0" algn="ctr"/>
            <a:r>
              <a:rPr lang="it-IT" sz="2400" dirty="0">
                <a:solidFill>
                  <a:srgbClr val="002060"/>
                </a:solidFill>
                <a:latin typeface="Edwardian Script ITC" panose="030303020407070D0804" pitchFamily="66" charset="0"/>
              </a:rPr>
              <a:t>Letizia Fioravanti</a:t>
            </a:r>
          </a:p>
          <a:p>
            <a:pPr lvl="0" algn="ctr"/>
            <a:endParaRPr lang="it-IT" dirty="0">
              <a:solidFill>
                <a:srgbClr val="002060"/>
              </a:solidFill>
              <a:latin typeface="Edwardian Script ITC" panose="030303020407070D0804" pitchFamily="66" charset="0"/>
            </a:endParaRPr>
          </a:p>
        </p:txBody>
      </p:sp>
    </p:spTree>
    <p:extLst>
      <p:ext uri="{BB962C8B-B14F-4D97-AF65-F5344CB8AC3E}">
        <p14:creationId xmlns:p14="http://schemas.microsoft.com/office/powerpoint/2010/main" val="385259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148895" y="6411619"/>
            <a:ext cx="512504" cy="365125"/>
          </a:xfrm>
        </p:spPr>
        <p:txBody>
          <a:bodyPr>
            <a:normAutofit/>
          </a:bodyPr>
          <a:lstStyle/>
          <a:p>
            <a:pPr>
              <a:spcAft>
                <a:spcPts val="600"/>
              </a:spcAft>
            </a:pPr>
            <a:fld id="{B9B2617A-FCB4-443B-8552-DD3D7CDBFDAD}" type="slidenum">
              <a:rPr lang="it-IT">
                <a:solidFill>
                  <a:srgbClr val="FFFFFF"/>
                </a:solidFill>
              </a:rPr>
              <a:pPr>
                <a:spcAft>
                  <a:spcPts val="600"/>
                </a:spcAft>
              </a:pPr>
              <a:t>27</a:t>
            </a:fld>
            <a:endParaRPr lang="it-IT">
              <a:solidFill>
                <a:srgbClr val="FFFFFF"/>
              </a:solidFill>
            </a:endParaRPr>
          </a:p>
        </p:txBody>
      </p:sp>
      <p:pic>
        <p:nvPicPr>
          <p:cNvPr id="1026" name="Picture 2" descr="TEST AEROBICO/ANAEROBICO"/>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11560" y="476672"/>
            <a:ext cx="6354762"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8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9B2617A-FCB4-443B-8552-DD3D7CDBFDAD}" type="slidenum">
              <a:rPr lang="it-IT" smtClean="0"/>
              <a:pPr/>
              <a:t>28</a:t>
            </a:fld>
            <a:endParaRPr lang="it-IT"/>
          </a:p>
        </p:txBody>
      </p:sp>
      <p:pic>
        <p:nvPicPr>
          <p:cNvPr id="2050" name="Picture 2" descr="Nutrizionista Online | Sport e alimentaz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6984776" cy="54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2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solidFill>
                  <a:srgbClr val="C00000"/>
                </a:solidFill>
              </a:rPr>
              <a:t>IL CARICO FISICO </a:t>
            </a:r>
          </a:p>
        </p:txBody>
      </p:sp>
      <p:sp>
        <p:nvSpPr>
          <p:cNvPr id="3" name="Content Placeholder 2"/>
          <p:cNvSpPr>
            <a:spLocks noGrp="1"/>
          </p:cNvSpPr>
          <p:nvPr>
            <p:ph idx="1"/>
          </p:nvPr>
        </p:nvSpPr>
        <p:spPr>
          <a:xfrm>
            <a:off x="609599" y="1916832"/>
            <a:ext cx="6347714" cy="3880773"/>
          </a:xfrm>
        </p:spPr>
        <p:txBody>
          <a:bodyPr>
            <a:normAutofit fontScale="77500" lnSpcReduction="20000"/>
          </a:bodyPr>
          <a:lstStyle/>
          <a:p>
            <a:pPr marL="0" indent="0">
              <a:buNone/>
            </a:pPr>
            <a:endParaRPr lang="it-IT" dirty="0"/>
          </a:p>
          <a:p>
            <a:pPr marL="0" indent="0" algn="ctr">
              <a:lnSpc>
                <a:spcPct val="150000"/>
              </a:lnSpc>
              <a:buNone/>
            </a:pPr>
            <a:r>
              <a:rPr lang="it-IT" sz="2800" dirty="0"/>
              <a:t>La somma del </a:t>
            </a:r>
            <a:r>
              <a:rPr lang="it-IT" sz="2800" dirty="0">
                <a:solidFill>
                  <a:srgbClr val="FF0000"/>
                </a:solidFill>
              </a:rPr>
              <a:t>lavoro</a:t>
            </a:r>
            <a:r>
              <a:rPr lang="it-IT" sz="2800" dirty="0"/>
              <a:t> richiesto all’atleta.  </a:t>
            </a:r>
          </a:p>
          <a:p>
            <a:pPr marL="0" indent="0" algn="ctr">
              <a:lnSpc>
                <a:spcPct val="150000"/>
              </a:lnSpc>
              <a:buNone/>
            </a:pPr>
            <a:endParaRPr lang="it-IT" dirty="0"/>
          </a:p>
          <a:p>
            <a:pPr marL="0" indent="0" algn="ctr">
              <a:lnSpc>
                <a:spcPct val="150000"/>
              </a:lnSpc>
              <a:buNone/>
            </a:pPr>
            <a:r>
              <a:rPr lang="it-IT" sz="2800" dirty="0">
                <a:solidFill>
                  <a:srgbClr val="FF0000"/>
                </a:solidFill>
              </a:rPr>
              <a:t>Insieme delle sollecitazioni funzionali </a:t>
            </a:r>
            <a:r>
              <a:rPr lang="it-IT" sz="2800" dirty="0"/>
              <a:t>provocate dal lavoro in un determinato periodo di tempo.</a:t>
            </a:r>
          </a:p>
          <a:p>
            <a:pPr marL="0" indent="0" algn="ctr">
              <a:lnSpc>
                <a:spcPct val="150000"/>
              </a:lnSpc>
              <a:buNone/>
            </a:pPr>
            <a:endParaRPr lang="it-IT" sz="2800" dirty="0"/>
          </a:p>
          <a:p>
            <a:pPr marL="0" indent="0" algn="ctr">
              <a:lnSpc>
                <a:spcPct val="150000"/>
              </a:lnSpc>
              <a:buNone/>
            </a:pPr>
            <a:r>
              <a:rPr lang="it-IT" sz="2800" i="1" dirty="0"/>
              <a:t>La somma degli stimoli definisce il </a:t>
            </a:r>
          </a:p>
          <a:p>
            <a:pPr marL="0" indent="0" algn="ctr">
              <a:lnSpc>
                <a:spcPct val="150000"/>
              </a:lnSpc>
              <a:buNone/>
            </a:pPr>
            <a:r>
              <a:rPr lang="it-IT" sz="2800" i="1" dirty="0">
                <a:solidFill>
                  <a:srgbClr val="FF0000"/>
                </a:solidFill>
              </a:rPr>
              <a:t>carico totale dell’allenamento.</a:t>
            </a:r>
          </a:p>
        </p:txBody>
      </p:sp>
      <p:sp>
        <p:nvSpPr>
          <p:cNvPr id="5" name="CasellaDiTesto 4"/>
          <p:cNvSpPr txBox="1"/>
          <p:nvPr/>
        </p:nvSpPr>
        <p:spPr>
          <a:xfrm>
            <a:off x="4716016" y="6351711"/>
            <a:ext cx="2520280" cy="461665"/>
          </a:xfrm>
          <a:prstGeom prst="rect">
            <a:avLst/>
          </a:prstGeom>
          <a:noFill/>
        </p:spPr>
        <p:txBody>
          <a:bodyPr wrap="square" rtlCol="0">
            <a:spAutoFit/>
          </a:bodyPr>
          <a:lstStyle/>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403394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09600" y="609600"/>
            <a:ext cx="6347714" cy="443136"/>
          </a:xfrm>
        </p:spPr>
        <p:txBody>
          <a:bodyPr>
            <a:normAutofit fontScale="90000"/>
          </a:bodyPr>
          <a:lstStyle/>
          <a:p>
            <a:pPr algn="ctr"/>
            <a:r>
              <a:rPr lang="it-IT" sz="3000" b="1" i="1" dirty="0">
                <a:solidFill>
                  <a:srgbClr val="0070C0"/>
                </a:solidFill>
              </a:rPr>
              <a:t>Mi presento</a:t>
            </a:r>
          </a:p>
        </p:txBody>
      </p:sp>
      <p:sp>
        <p:nvSpPr>
          <p:cNvPr id="4" name="Segnaposto contenuto 3"/>
          <p:cNvSpPr>
            <a:spLocks noGrp="1"/>
          </p:cNvSpPr>
          <p:nvPr>
            <p:ph sz="half" idx="1"/>
          </p:nvPr>
        </p:nvSpPr>
        <p:spPr>
          <a:xfrm>
            <a:off x="425003" y="2226468"/>
            <a:ext cx="2395471" cy="3189903"/>
          </a:xfrm>
        </p:spPr>
        <p:txBody>
          <a:bodyPr>
            <a:normAutofit/>
          </a:bodyPr>
          <a:lstStyle/>
          <a:p>
            <a:pPr marL="0" indent="0">
              <a:buNone/>
            </a:pPr>
            <a:endParaRPr lang="it-IT" b="1" dirty="0">
              <a:solidFill>
                <a:srgbClr val="002060"/>
              </a:solidFill>
            </a:endParaRPr>
          </a:p>
          <a:p>
            <a:pPr marL="0" indent="0">
              <a:buNone/>
            </a:pPr>
            <a:r>
              <a:rPr lang="it-IT" sz="1200" dirty="0">
                <a:solidFill>
                  <a:srgbClr val="002060"/>
                </a:solidFill>
              </a:rPr>
              <a:t>A cura di Letizia Fioravanti</a:t>
            </a:r>
          </a:p>
          <a:p>
            <a:pPr marL="0" indent="0">
              <a:buNone/>
            </a:pPr>
            <a:endParaRPr lang="it-IT" sz="1200" dirty="0">
              <a:solidFill>
                <a:srgbClr val="002060"/>
              </a:solidFill>
            </a:endParaRPr>
          </a:p>
          <a:p>
            <a:pPr marL="0" indent="0">
              <a:buNone/>
            </a:pPr>
            <a:r>
              <a:rPr lang="it-IT" sz="1500" dirty="0"/>
              <a:t>                                     </a:t>
            </a:r>
          </a:p>
        </p:txBody>
      </p:sp>
      <p:sp>
        <p:nvSpPr>
          <p:cNvPr id="3" name="Segnaposto contenuto 2"/>
          <p:cNvSpPr>
            <a:spLocks noGrp="1"/>
          </p:cNvSpPr>
          <p:nvPr>
            <p:ph sz="half" idx="2"/>
          </p:nvPr>
        </p:nvSpPr>
        <p:spPr>
          <a:xfrm>
            <a:off x="3003997" y="2122600"/>
            <a:ext cx="3612524" cy="3293771"/>
          </a:xfrm>
        </p:spPr>
        <p:txBody>
          <a:bodyPr>
            <a:noAutofit/>
          </a:bodyPr>
          <a:lstStyle/>
          <a:p>
            <a:r>
              <a:rPr lang="it-IT" sz="900" dirty="0"/>
              <a:t>Insegnante di scienze motorie presso Istituto secondario di secondo grado</a:t>
            </a:r>
          </a:p>
          <a:p>
            <a:r>
              <a:rPr lang="it-IT" sz="900" dirty="0"/>
              <a:t>Diploma ISEF statale di Roma </a:t>
            </a:r>
          </a:p>
          <a:p>
            <a:r>
              <a:rPr lang="it-IT" sz="900" dirty="0"/>
              <a:t>Laurea in pedagogia conseguita presso la terza Università degli studi di Roma</a:t>
            </a:r>
          </a:p>
          <a:p>
            <a:r>
              <a:rPr lang="it-IT" sz="900" dirty="0"/>
              <a:t>Laurea in scienze motorie conseguita presso IUSM di Roma</a:t>
            </a:r>
          </a:p>
          <a:p>
            <a:pPr lvl="0" fontAlgn="auto"/>
            <a:r>
              <a:rPr lang="it-IT" sz="900" dirty="0"/>
              <a:t>Preparatrice atletica di equitazione riconosciuta dalla FISE,</a:t>
            </a:r>
          </a:p>
          <a:p>
            <a:pPr lvl="0" fontAlgn="auto"/>
            <a:r>
              <a:rPr lang="it-IT" sz="900" dirty="0"/>
              <a:t>Preparatrice atletica di tennis riconosciuta dalla FIT,</a:t>
            </a:r>
          </a:p>
          <a:p>
            <a:pPr lvl="0" fontAlgn="auto"/>
            <a:r>
              <a:rPr lang="it-IT" sz="900" dirty="0"/>
              <a:t>Istruttore  CAS (CENTRI AVVIAMENTO ALLO SPORT),</a:t>
            </a:r>
          </a:p>
          <a:p>
            <a:pPr lvl="0" fontAlgn="auto"/>
            <a:r>
              <a:rPr lang="it-IT" sz="900" dirty="0"/>
              <a:t>Maestro di ju </a:t>
            </a:r>
            <a:r>
              <a:rPr lang="it-IT" sz="900" dirty="0" err="1"/>
              <a:t>jitsu</a:t>
            </a:r>
            <a:r>
              <a:rPr lang="it-IT" sz="900" dirty="0"/>
              <a:t> con il grado </a:t>
            </a:r>
            <a:r>
              <a:rPr lang="it-IT" sz="900"/>
              <a:t>di VI </a:t>
            </a:r>
            <a:r>
              <a:rPr lang="it-IT" sz="900" dirty="0" err="1"/>
              <a:t>dan</a:t>
            </a:r>
            <a:r>
              <a:rPr lang="it-IT" sz="900" dirty="0"/>
              <a:t> riconosciuto dalla FIJLKAM,</a:t>
            </a:r>
          </a:p>
          <a:p>
            <a:pPr lvl="0" fontAlgn="auto"/>
            <a:r>
              <a:rPr lang="it-IT" sz="900" dirty="0"/>
              <a:t>Istruttore III </a:t>
            </a:r>
            <a:r>
              <a:rPr lang="it-IT" sz="900" dirty="0" err="1"/>
              <a:t>dan</a:t>
            </a:r>
            <a:r>
              <a:rPr lang="it-IT" sz="900" dirty="0"/>
              <a:t> di judo riconosciuto dalla FIJLKAM,</a:t>
            </a:r>
          </a:p>
          <a:p>
            <a:pPr lvl="0" fontAlgn="auto"/>
            <a:r>
              <a:rPr lang="it-IT" sz="900" dirty="0"/>
              <a:t>Istruttore III livello MGA</a:t>
            </a:r>
          </a:p>
          <a:p>
            <a:pPr lvl="0" fontAlgn="auto"/>
            <a:r>
              <a:rPr lang="it-IT" sz="900" dirty="0"/>
              <a:t>Consulente e mediatore bullismo e </a:t>
            </a:r>
            <a:r>
              <a:rPr lang="it-IT" sz="900" dirty="0" err="1"/>
              <a:t>cyberbullismo</a:t>
            </a:r>
            <a:r>
              <a:rPr lang="it-IT" sz="900" dirty="0"/>
              <a:t>.</a:t>
            </a:r>
          </a:p>
          <a:p>
            <a:r>
              <a:rPr lang="it-IT" sz="900" dirty="0"/>
              <a:t>Docente di Teoria e metodologia delle attività motorie presso SFIT (Scuola Formazione Insegnanti Tecnici)</a:t>
            </a:r>
          </a:p>
        </p:txBody>
      </p:sp>
      <p:sp>
        <p:nvSpPr>
          <p:cNvPr id="11" name="Segnaposto piè di pagina 10"/>
          <p:cNvSpPr>
            <a:spLocks noGrp="1"/>
          </p:cNvSpPr>
          <p:nvPr>
            <p:ph type="ftr" sz="quarter" idx="11"/>
          </p:nvPr>
        </p:nvSpPr>
        <p:spPr>
          <a:xfrm>
            <a:off x="4644008" y="5963468"/>
            <a:ext cx="3110248" cy="705892"/>
          </a:xfrm>
        </p:spPr>
        <p:txBody>
          <a:bodyPr/>
          <a:lstStyle/>
          <a:p>
            <a:pPr lvl="0" algn="ctr"/>
            <a:r>
              <a:rPr lang="it-IT" sz="2400" dirty="0">
                <a:solidFill>
                  <a:srgbClr val="002060"/>
                </a:solidFill>
                <a:latin typeface="Edwardian Script ITC" panose="030303020407070D0804" pitchFamily="66" charset="0"/>
              </a:rPr>
              <a:t>Letizia Fioravanti</a:t>
            </a:r>
          </a:p>
          <a:p>
            <a:endParaRPr lang="en-US" sz="2100" b="1" dirty="0">
              <a:solidFill>
                <a:srgbClr val="002060"/>
              </a:solidFill>
              <a:latin typeface="Edwardian Script ITC" panose="030303020407070D0804" pitchFamily="66" charset="0"/>
            </a:endParaRPr>
          </a:p>
        </p:txBody>
      </p:sp>
      <p:sp>
        <p:nvSpPr>
          <p:cNvPr id="12" name="Segnaposto numero diapositiva 11"/>
          <p:cNvSpPr>
            <a:spLocks noGrp="1"/>
          </p:cNvSpPr>
          <p:nvPr>
            <p:ph type="sldNum" sz="quarter" idx="12"/>
          </p:nvPr>
        </p:nvSpPr>
        <p:spPr>
          <a:xfrm>
            <a:off x="8364828" y="5624513"/>
            <a:ext cx="150522" cy="273844"/>
          </a:xfrm>
        </p:spPr>
        <p:txBody>
          <a:bodyPr/>
          <a:lstStyle/>
          <a:p>
            <a:fld id="{48F63A3B-78C7-47BE-AE5E-E10140E04643}" type="slidenum">
              <a:rPr lang="en-US" smtClean="0"/>
              <a:t>3</a:t>
            </a:fld>
            <a:endParaRPr lang="en-US" dirty="0"/>
          </a:p>
        </p:txBody>
      </p:sp>
      <p:pic>
        <p:nvPicPr>
          <p:cNvPr id="9" name="Immagine 8"/>
          <p:cNvPicPr>
            <a:picLocks noChangeAspect="1"/>
          </p:cNvPicPr>
          <p:nvPr/>
        </p:nvPicPr>
        <p:blipFill>
          <a:blip r:embed="rId3"/>
          <a:stretch>
            <a:fillRect/>
          </a:stretch>
        </p:blipFill>
        <p:spPr>
          <a:xfrm>
            <a:off x="604175" y="3357077"/>
            <a:ext cx="1343794" cy="1721224"/>
          </a:xfrm>
          <a:prstGeom prst="rect">
            <a:avLst/>
          </a:prstGeom>
        </p:spPr>
      </p:pic>
    </p:spTree>
    <p:extLst>
      <p:ext uri="{BB962C8B-B14F-4D97-AF65-F5344CB8AC3E}">
        <p14:creationId xmlns:p14="http://schemas.microsoft.com/office/powerpoint/2010/main" val="3864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a:solidFill>
                  <a:srgbClr val="C00000"/>
                </a:solidFill>
              </a:rPr>
              <a:t>CARICO ED ADATTAMENTO </a:t>
            </a:r>
          </a:p>
        </p:txBody>
      </p:sp>
      <p:sp>
        <p:nvSpPr>
          <p:cNvPr id="3" name="Content Placeholder 2"/>
          <p:cNvSpPr>
            <a:spLocks noGrp="1"/>
          </p:cNvSpPr>
          <p:nvPr>
            <p:ph idx="1"/>
          </p:nvPr>
        </p:nvSpPr>
        <p:spPr>
          <a:xfrm>
            <a:off x="467544" y="1556792"/>
            <a:ext cx="6768752" cy="4968552"/>
          </a:xfrm>
        </p:spPr>
        <p:txBody>
          <a:bodyPr>
            <a:normAutofit fontScale="77500" lnSpcReduction="20000"/>
          </a:bodyPr>
          <a:lstStyle/>
          <a:p>
            <a:pPr marL="0" indent="0" algn="ctr">
              <a:lnSpc>
                <a:spcPct val="120000"/>
              </a:lnSpc>
              <a:buNone/>
            </a:pPr>
            <a:r>
              <a:rPr lang="it-IT" sz="2300" dirty="0">
                <a:solidFill>
                  <a:schemeClr val="tx1"/>
                </a:solidFill>
              </a:rPr>
              <a:t>La relazione esistente tra il carico di lavoro durante l’allenamento ed il conseguente adattamento metabolico dell’organismo deve essere analizzata in relazione alla loro durata: </a:t>
            </a:r>
            <a:endParaRPr lang="it-IT" sz="2100" dirty="0">
              <a:solidFill>
                <a:schemeClr val="tx1"/>
              </a:solidFill>
            </a:endParaRPr>
          </a:p>
          <a:p>
            <a:pPr marL="0" indent="0" algn="ctr">
              <a:lnSpc>
                <a:spcPct val="120000"/>
              </a:lnSpc>
              <a:buNone/>
            </a:pPr>
            <a:r>
              <a:rPr lang="it-IT" sz="2100" b="1" dirty="0">
                <a:solidFill>
                  <a:srgbClr val="FF0000"/>
                </a:solidFill>
              </a:rPr>
              <a:t>GLI EFFETTI IMMEDIATI </a:t>
            </a:r>
          </a:p>
          <a:p>
            <a:pPr marL="0" indent="0" algn="ctr">
              <a:lnSpc>
                <a:spcPct val="120000"/>
              </a:lnSpc>
              <a:buNone/>
            </a:pPr>
            <a:r>
              <a:rPr lang="it-IT" sz="2100" dirty="0">
                <a:solidFill>
                  <a:schemeClr val="tx1"/>
                </a:solidFill>
              </a:rPr>
              <a:t>Sono quelli che si realizzano durante e subito dopo l’esercizio fisico e nel periodo di recupero</a:t>
            </a:r>
          </a:p>
          <a:p>
            <a:pPr marL="0" indent="0" algn="ctr">
              <a:lnSpc>
                <a:spcPct val="120000"/>
              </a:lnSpc>
              <a:buNone/>
            </a:pPr>
            <a:r>
              <a:rPr lang="it-IT" sz="2100" b="1" dirty="0">
                <a:solidFill>
                  <a:srgbClr val="FF0000"/>
                </a:solidFill>
              </a:rPr>
              <a:t>GLI EFFETTI A LUNGO TERMINE</a:t>
            </a:r>
          </a:p>
          <a:p>
            <a:pPr marL="0" indent="0" algn="ctr">
              <a:lnSpc>
                <a:spcPct val="120000"/>
              </a:lnSpc>
              <a:buNone/>
            </a:pPr>
            <a:r>
              <a:rPr lang="it-IT" sz="2100" dirty="0">
                <a:solidFill>
                  <a:schemeClr val="tx1"/>
                </a:solidFill>
              </a:rPr>
              <a:t>Sono dovuti alla ripetuta somministrazione del carico e sono espressione dell’adattamento dell’organismo</a:t>
            </a:r>
          </a:p>
          <a:p>
            <a:pPr marL="0" indent="0" algn="ctr">
              <a:lnSpc>
                <a:spcPct val="120000"/>
              </a:lnSpc>
              <a:buNone/>
            </a:pPr>
            <a:r>
              <a:rPr lang="it-IT" sz="2100" b="1" dirty="0">
                <a:solidFill>
                  <a:srgbClr val="FF0000"/>
                </a:solidFill>
              </a:rPr>
              <a:t>ACCUMULAZIONE  DEGLI EFFETTI DEL CARICO</a:t>
            </a:r>
          </a:p>
          <a:p>
            <a:pPr marL="0" indent="0" algn="ctr">
              <a:lnSpc>
                <a:spcPct val="120000"/>
              </a:lnSpc>
              <a:buNone/>
            </a:pPr>
            <a:r>
              <a:rPr lang="it-IT" sz="2100" dirty="0">
                <a:solidFill>
                  <a:schemeClr val="tx1"/>
                </a:solidFill>
              </a:rPr>
              <a:t>Nella quale prende forma completa l’insieme delle variazioni biochimiche, fisiologiche ed ormonali che si realizzano con l’allenamento </a:t>
            </a:r>
          </a:p>
          <a:p>
            <a:pPr marL="0" indent="0">
              <a:buNone/>
            </a:pPr>
            <a:r>
              <a:rPr lang="it-IT" dirty="0"/>
              <a:t>        </a:t>
            </a:r>
          </a:p>
        </p:txBody>
      </p:sp>
      <p:sp>
        <p:nvSpPr>
          <p:cNvPr id="8" name="Segnaposto piè di pagina 7"/>
          <p:cNvSpPr>
            <a:spLocks noGrp="1"/>
          </p:cNvSpPr>
          <p:nvPr>
            <p:ph type="ftr" sz="quarter" idx="11"/>
          </p:nvPr>
        </p:nvSpPr>
        <p:spPr>
          <a:xfrm>
            <a:off x="5220072" y="6160219"/>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119899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solidFill>
                  <a:srgbClr val="C00000"/>
                </a:solidFill>
              </a:rPr>
              <a:t>CARICO INTERNO </a:t>
            </a:r>
          </a:p>
        </p:txBody>
      </p:sp>
      <p:sp>
        <p:nvSpPr>
          <p:cNvPr id="3" name="Content Placeholder 2"/>
          <p:cNvSpPr>
            <a:spLocks noGrp="1"/>
          </p:cNvSpPr>
          <p:nvPr>
            <p:ph idx="1"/>
          </p:nvPr>
        </p:nvSpPr>
        <p:spPr/>
        <p:txBody>
          <a:bodyPr>
            <a:normAutofit lnSpcReduction="10000"/>
          </a:bodyPr>
          <a:lstStyle/>
          <a:p>
            <a:pPr marL="0" indent="0" algn="ctr">
              <a:buNone/>
            </a:pPr>
            <a:r>
              <a:rPr lang="it-IT" dirty="0">
                <a:solidFill>
                  <a:schemeClr val="tx1"/>
                </a:solidFill>
              </a:rPr>
              <a:t>E’ il risultato delle diverse reazioni indotte dall’allenamento sull’organismo</a:t>
            </a:r>
          </a:p>
          <a:p>
            <a:pPr marL="0" indent="0" algn="ctr">
              <a:buNone/>
            </a:pPr>
            <a:endParaRPr lang="it-IT" dirty="0"/>
          </a:p>
          <a:p>
            <a:pPr marL="0" indent="0" algn="ctr">
              <a:buNone/>
            </a:pPr>
            <a:r>
              <a:rPr lang="it-IT" sz="2600" b="1" dirty="0">
                <a:solidFill>
                  <a:schemeClr val="tx1"/>
                </a:solidFill>
              </a:rPr>
              <a:t>E’ il reale carico che viene percepito dall’atleta</a:t>
            </a:r>
          </a:p>
          <a:p>
            <a:pPr marL="0" indent="0" algn="ctr">
              <a:buNone/>
            </a:pPr>
            <a:endParaRPr lang="it-IT" sz="2600" b="1" dirty="0">
              <a:solidFill>
                <a:schemeClr val="tx1"/>
              </a:solidFill>
            </a:endParaRPr>
          </a:p>
          <a:p>
            <a:pPr marL="0" indent="0" algn="ctr">
              <a:buNone/>
            </a:pPr>
            <a:r>
              <a:rPr lang="it-IT" dirty="0">
                <a:solidFill>
                  <a:schemeClr val="tx1"/>
                </a:solidFill>
              </a:rPr>
              <a:t>Spesso il carico interno e quello esterno non coincidono </a:t>
            </a:r>
          </a:p>
          <a:p>
            <a:pPr marL="0" indent="0" algn="ctr">
              <a:buNone/>
            </a:pPr>
            <a:endParaRPr lang="it-IT" sz="2800" dirty="0">
              <a:solidFill>
                <a:schemeClr val="tx1"/>
              </a:solidFill>
            </a:endParaRPr>
          </a:p>
          <a:p>
            <a:pPr marL="0" indent="0" algn="ctr">
              <a:buNone/>
            </a:pPr>
            <a:r>
              <a:rPr lang="it-IT" dirty="0">
                <a:solidFill>
                  <a:schemeClr val="tx1"/>
                </a:solidFill>
              </a:rPr>
              <a:t>La somma degli stimoli può far percepire un maggior carico interno (fatica)</a:t>
            </a:r>
          </a:p>
        </p:txBody>
      </p:sp>
      <p:sp>
        <p:nvSpPr>
          <p:cNvPr id="8" name="Segnaposto piè di pagina 7"/>
          <p:cNvSpPr>
            <a:spLocks noGrp="1"/>
          </p:cNvSpPr>
          <p:nvPr>
            <p:ph type="ftr" sz="quarter" idx="11"/>
          </p:nvPr>
        </p:nvSpPr>
        <p:spPr>
          <a:xfrm>
            <a:off x="5436096" y="6021288"/>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3443694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a:solidFill>
                  <a:srgbClr val="C00000"/>
                </a:solidFill>
              </a:rPr>
              <a:t>CARICO GENERALE </a:t>
            </a:r>
            <a:br>
              <a:rPr lang="it-IT" dirty="0">
                <a:solidFill>
                  <a:srgbClr val="C00000"/>
                </a:solidFill>
              </a:rPr>
            </a:br>
            <a:r>
              <a:rPr lang="it-IT" dirty="0">
                <a:solidFill>
                  <a:srgbClr val="C00000"/>
                </a:solidFill>
              </a:rPr>
              <a:t>E CARICO SPECIFICO</a:t>
            </a:r>
          </a:p>
        </p:txBody>
      </p:sp>
      <p:sp>
        <p:nvSpPr>
          <p:cNvPr id="3" name="Content Placeholder 2"/>
          <p:cNvSpPr>
            <a:spLocks noGrp="1"/>
          </p:cNvSpPr>
          <p:nvPr>
            <p:ph idx="1"/>
          </p:nvPr>
        </p:nvSpPr>
        <p:spPr/>
        <p:txBody>
          <a:bodyPr>
            <a:normAutofit fontScale="85000" lnSpcReduction="10000"/>
          </a:bodyPr>
          <a:lstStyle/>
          <a:p>
            <a:pPr marL="0" indent="0" algn="ctr">
              <a:buNone/>
            </a:pPr>
            <a:r>
              <a:rPr lang="it-IT" sz="2800" dirty="0">
                <a:solidFill>
                  <a:srgbClr val="FF0000"/>
                </a:solidFill>
              </a:rPr>
              <a:t>Carico generale:</a:t>
            </a:r>
          </a:p>
          <a:p>
            <a:pPr marL="0" indent="0" algn="ctr">
              <a:buNone/>
            </a:pPr>
            <a:r>
              <a:rPr lang="it-IT" sz="2800" dirty="0">
                <a:solidFill>
                  <a:schemeClr val="tx1"/>
                </a:solidFill>
              </a:rPr>
              <a:t>insieme di esercitazioni differenti</a:t>
            </a:r>
          </a:p>
          <a:p>
            <a:pPr marL="0" indent="0" algn="ctr">
              <a:buNone/>
            </a:pPr>
            <a:r>
              <a:rPr lang="it-IT" sz="2800" dirty="0">
                <a:solidFill>
                  <a:schemeClr val="tx1"/>
                </a:solidFill>
              </a:rPr>
              <a:t> dalla pratica specifica</a:t>
            </a:r>
          </a:p>
          <a:p>
            <a:pPr marL="0" indent="0" algn="ctr">
              <a:buNone/>
            </a:pPr>
            <a:endParaRPr lang="it-IT" sz="1400" dirty="0"/>
          </a:p>
          <a:p>
            <a:pPr marL="0" indent="0" algn="ctr">
              <a:buNone/>
            </a:pPr>
            <a:r>
              <a:rPr lang="it-IT" sz="2800" dirty="0">
                <a:solidFill>
                  <a:srgbClr val="FF0000"/>
                </a:solidFill>
              </a:rPr>
              <a:t>Carico specifico:</a:t>
            </a:r>
          </a:p>
          <a:p>
            <a:pPr marL="0" indent="0" algn="ctr">
              <a:buNone/>
            </a:pPr>
            <a:r>
              <a:rPr lang="it-IT" sz="2800" dirty="0">
                <a:solidFill>
                  <a:schemeClr val="tx1"/>
                </a:solidFill>
              </a:rPr>
              <a:t>esercitazioni parzialmente o strettamente somiglianti alla attività specifica insegnata</a:t>
            </a:r>
          </a:p>
          <a:p>
            <a:pPr marL="0" indent="0" algn="ctr">
              <a:buNone/>
            </a:pPr>
            <a:r>
              <a:rPr lang="it-IT" i="1" dirty="0">
                <a:solidFill>
                  <a:schemeClr val="tx1"/>
                </a:solidFill>
              </a:rPr>
              <a:t>Tendenzialmente è opportuno concentrare questo lavoro nella seconda parte della preparazione. La prima parte andrebbe dedicata preferibilmente ad esercitazioni a carattere generale.</a:t>
            </a:r>
            <a:endParaRPr lang="it-IT" i="1" u="sng" dirty="0">
              <a:solidFill>
                <a:schemeClr val="tx1"/>
              </a:solidFill>
            </a:endParaRPr>
          </a:p>
        </p:txBody>
      </p:sp>
      <p:sp>
        <p:nvSpPr>
          <p:cNvPr id="8" name="Segnaposto piè di pagina 7"/>
          <p:cNvSpPr>
            <a:spLocks noGrp="1"/>
          </p:cNvSpPr>
          <p:nvPr>
            <p:ph type="ftr" sz="quarter" idx="11"/>
          </p:nvPr>
        </p:nvSpPr>
        <p:spPr>
          <a:xfrm>
            <a:off x="5364088" y="5949280"/>
            <a:ext cx="2469073" cy="426527"/>
          </a:xfrm>
        </p:spPr>
        <p:txBody>
          <a:bodyPr/>
          <a:lstStyle/>
          <a:p>
            <a:pPr lvl="0" algn="ctr"/>
            <a:r>
              <a:rPr lang="it-IT" sz="2400">
                <a:solidFill>
                  <a:srgbClr val="002060"/>
                </a:solidFill>
                <a:latin typeface="Edwardian Script ITC" panose="030303020407070D0804" pitchFamily="66" charset="0"/>
              </a:rPr>
              <a:t>Letizia Fioravanti</a:t>
            </a:r>
            <a:endParaRPr lang="it-IT" sz="2400" dirty="0">
              <a:solidFill>
                <a:srgbClr val="002060"/>
              </a:solidFill>
              <a:latin typeface="Edwardian Script ITC" panose="030303020407070D0804" pitchFamily="66" charset="0"/>
            </a:endParaRPr>
          </a:p>
        </p:txBody>
      </p:sp>
    </p:spTree>
    <p:extLst>
      <p:ext uri="{BB962C8B-B14F-4D97-AF65-F5344CB8AC3E}">
        <p14:creationId xmlns:p14="http://schemas.microsoft.com/office/powerpoint/2010/main" val="232137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solidFill>
                  <a:srgbClr val="C00000"/>
                </a:solidFill>
              </a:rPr>
              <a:t>CARICO E RECUPERO</a:t>
            </a:r>
          </a:p>
        </p:txBody>
      </p:sp>
      <p:sp>
        <p:nvSpPr>
          <p:cNvPr id="3" name="Content Placeholder 2"/>
          <p:cNvSpPr>
            <a:spLocks noGrp="1"/>
          </p:cNvSpPr>
          <p:nvPr>
            <p:ph idx="1"/>
          </p:nvPr>
        </p:nvSpPr>
        <p:spPr>
          <a:xfrm>
            <a:off x="395537" y="1844824"/>
            <a:ext cx="6840760" cy="4176464"/>
          </a:xfrm>
        </p:spPr>
        <p:txBody>
          <a:bodyPr>
            <a:noAutofit/>
          </a:bodyPr>
          <a:lstStyle/>
          <a:p>
            <a:pPr marL="0" indent="0" algn="ctr">
              <a:buNone/>
            </a:pPr>
            <a:r>
              <a:rPr lang="it-IT" dirty="0">
                <a:solidFill>
                  <a:schemeClr val="tx1"/>
                </a:solidFill>
              </a:rPr>
              <a:t>La dinamica carico-recupero è una delle chiavi </a:t>
            </a:r>
          </a:p>
          <a:p>
            <a:pPr marL="0" indent="0" algn="ctr">
              <a:buNone/>
            </a:pPr>
            <a:r>
              <a:rPr lang="it-IT" dirty="0">
                <a:solidFill>
                  <a:schemeClr val="tx1"/>
                </a:solidFill>
              </a:rPr>
              <a:t>dell’intero processo di allenamento </a:t>
            </a:r>
          </a:p>
          <a:p>
            <a:pPr marL="0" indent="0" algn="ctr">
              <a:buNone/>
            </a:pPr>
            <a:r>
              <a:rPr lang="it-IT" dirty="0">
                <a:solidFill>
                  <a:schemeClr val="tx1"/>
                </a:solidFill>
              </a:rPr>
              <a:t>Infatti l’entità del carico e la sua natura si modificano</a:t>
            </a:r>
          </a:p>
          <a:p>
            <a:pPr marL="0" indent="0" algn="ctr">
              <a:buNone/>
            </a:pPr>
            <a:r>
              <a:rPr lang="it-IT" dirty="0">
                <a:solidFill>
                  <a:schemeClr val="tx1"/>
                </a:solidFill>
              </a:rPr>
              <a:t> </a:t>
            </a:r>
            <a:r>
              <a:rPr lang="it-IT" b="1" dirty="0">
                <a:solidFill>
                  <a:srgbClr val="FF0000"/>
                </a:solidFill>
              </a:rPr>
              <a:t>variando il recupero</a:t>
            </a:r>
            <a:endParaRPr lang="it-IT" dirty="0">
              <a:solidFill>
                <a:schemeClr val="tx1"/>
              </a:solidFill>
            </a:endParaRPr>
          </a:p>
          <a:p>
            <a:pPr marL="0" indent="0" algn="ctr">
              <a:buNone/>
            </a:pPr>
            <a:r>
              <a:rPr lang="it-IT" b="1" dirty="0">
                <a:solidFill>
                  <a:schemeClr val="tx1"/>
                </a:solidFill>
              </a:rPr>
              <a:t>  </a:t>
            </a:r>
            <a:r>
              <a:rPr lang="it-IT" i="1" dirty="0">
                <a:solidFill>
                  <a:schemeClr val="tx1"/>
                </a:solidFill>
              </a:rPr>
              <a:t>La modulazione del recupero è uno strumento di dosaggio in mano all’allenatore, o dell’atleta, per allenare componenti diverse.</a:t>
            </a:r>
          </a:p>
          <a:p>
            <a:pPr marL="0" indent="0" algn="ctr">
              <a:buNone/>
            </a:pPr>
            <a:r>
              <a:rPr lang="it-IT" i="1" dirty="0">
                <a:solidFill>
                  <a:schemeClr val="tx1"/>
                </a:solidFill>
              </a:rPr>
              <a:t>Da questo fattore dipende il risultato finale dell’allenamento.</a:t>
            </a:r>
          </a:p>
          <a:p>
            <a:pPr marL="0" indent="0" algn="ctr">
              <a:buNone/>
            </a:pPr>
            <a:r>
              <a:rPr lang="it-IT" dirty="0">
                <a:solidFill>
                  <a:schemeClr val="tx1"/>
                </a:solidFill>
              </a:rPr>
              <a:t>Una distribuzione errata del recupero porta al</a:t>
            </a:r>
          </a:p>
          <a:p>
            <a:pPr marL="0" indent="0" algn="ctr">
              <a:buNone/>
            </a:pPr>
            <a:r>
              <a:rPr lang="it-IT" b="1" dirty="0">
                <a:solidFill>
                  <a:srgbClr val="FF0000"/>
                </a:solidFill>
              </a:rPr>
              <a:t>sovrallenamento</a:t>
            </a:r>
          </a:p>
        </p:txBody>
      </p:sp>
      <p:sp>
        <p:nvSpPr>
          <p:cNvPr id="8" name="Segnaposto piè di pagina 7"/>
          <p:cNvSpPr>
            <a:spLocks noGrp="1"/>
          </p:cNvSpPr>
          <p:nvPr>
            <p:ph type="ftr" sz="quarter" idx="11"/>
          </p:nvPr>
        </p:nvSpPr>
        <p:spPr>
          <a:xfrm>
            <a:off x="5220072" y="5877272"/>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1880527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a:solidFill>
                  <a:srgbClr val="C00000"/>
                </a:solidFill>
              </a:rPr>
              <a:t>ALLENAMENTO GIOVANILE </a:t>
            </a:r>
          </a:p>
        </p:txBody>
      </p:sp>
      <p:sp>
        <p:nvSpPr>
          <p:cNvPr id="3" name="Content Placeholder 2"/>
          <p:cNvSpPr>
            <a:spLocks noGrp="1"/>
          </p:cNvSpPr>
          <p:nvPr>
            <p:ph idx="1"/>
          </p:nvPr>
        </p:nvSpPr>
        <p:spPr>
          <a:xfrm>
            <a:off x="590148" y="2089494"/>
            <a:ext cx="6502131" cy="3355730"/>
          </a:xfrm>
        </p:spPr>
        <p:txBody>
          <a:bodyPr/>
          <a:lstStyle/>
          <a:p>
            <a:pPr marL="0" indent="0" algn="ctr">
              <a:lnSpc>
                <a:spcPct val="150000"/>
              </a:lnSpc>
              <a:buNone/>
            </a:pPr>
            <a:r>
              <a:rPr lang="it-IT" sz="2000" dirty="0">
                <a:solidFill>
                  <a:schemeClr val="tx1"/>
                </a:solidFill>
              </a:rPr>
              <a:t>L'allenamento dei giovani deve essere mirato alla costruzione e ad uno sviluppo armonico della più ampia gamma di capacità. Questo si ottiene lavorando sul volume (carichi estensivi) e prestando molta attenzione allo sviluppo delle capacità coordinative.</a:t>
            </a:r>
          </a:p>
          <a:p>
            <a:pPr marL="0" indent="0">
              <a:buNone/>
            </a:pPr>
            <a:endParaRPr lang="it-IT" dirty="0"/>
          </a:p>
        </p:txBody>
      </p:sp>
      <p:sp>
        <p:nvSpPr>
          <p:cNvPr id="8" name="Segnaposto piè di pagina 7"/>
          <p:cNvSpPr>
            <a:spLocks noGrp="1"/>
          </p:cNvSpPr>
          <p:nvPr>
            <p:ph type="ftr" sz="quarter" idx="11"/>
          </p:nvPr>
        </p:nvSpPr>
        <p:spPr>
          <a:xfrm>
            <a:off x="5220072" y="5949280"/>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420478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b="1" dirty="0">
                <a:solidFill>
                  <a:srgbClr val="FF0000"/>
                </a:solidFill>
              </a:rPr>
              <a:t>Carico Motorio</a:t>
            </a:r>
            <a:endParaRPr lang="it-IT" sz="4800" dirty="0">
              <a:solidFill>
                <a:srgbClr val="C00000"/>
              </a:solidFill>
            </a:endParaRPr>
          </a:p>
        </p:txBody>
      </p:sp>
      <p:sp>
        <p:nvSpPr>
          <p:cNvPr id="3" name="Segnaposto contenuto 2"/>
          <p:cNvSpPr>
            <a:spLocks noGrp="1"/>
          </p:cNvSpPr>
          <p:nvPr>
            <p:ph idx="1"/>
          </p:nvPr>
        </p:nvSpPr>
        <p:spPr>
          <a:xfrm>
            <a:off x="467544" y="1700808"/>
            <a:ext cx="6489769" cy="4320481"/>
          </a:xfrm>
        </p:spPr>
        <p:txBody>
          <a:bodyPr>
            <a:normAutofit fontScale="85000" lnSpcReduction="10000"/>
          </a:bodyPr>
          <a:lstStyle/>
          <a:p>
            <a:pPr marL="0" indent="0" algn="ctr">
              <a:buNone/>
            </a:pPr>
            <a:r>
              <a:rPr lang="it-IT" dirty="0">
                <a:solidFill>
                  <a:schemeClr val="tx1"/>
                </a:solidFill>
              </a:rPr>
              <a:t>A livello giovanile, fino alla pubertà, è meglio parlare di </a:t>
            </a:r>
            <a:r>
              <a:rPr lang="it-IT" dirty="0">
                <a:solidFill>
                  <a:srgbClr val="FF0000"/>
                </a:solidFill>
              </a:rPr>
              <a:t>carico motorio</a:t>
            </a:r>
            <a:r>
              <a:rPr lang="it-IT" dirty="0">
                <a:solidFill>
                  <a:schemeClr val="tx1"/>
                </a:solidFill>
              </a:rPr>
              <a:t>. Questo rappresenta l’insieme delle attività dell’allenamento. Per risultare utile ai fini di migliorare le capacità e le abilità del bambino/a o del ragazzo/a, esso deve superare per intensità, variabilità, durata, quantità e intenzionalità le azioni della vita quotidiana. A livello giovanile è preferibile sviluppare le capacità coordinative piuttosto che quelle condizionali</a:t>
            </a:r>
            <a:r>
              <a:rPr lang="it-IT" dirty="0"/>
              <a:t>, </a:t>
            </a:r>
            <a:r>
              <a:rPr lang="it-IT" dirty="0">
                <a:solidFill>
                  <a:schemeClr val="tx1"/>
                </a:solidFill>
              </a:rPr>
              <a:t>si fonda su due principi:</a:t>
            </a:r>
          </a:p>
          <a:p>
            <a:r>
              <a:rPr lang="it-IT" dirty="0">
                <a:solidFill>
                  <a:schemeClr val="tx1"/>
                </a:solidFill>
              </a:rPr>
              <a:t>Polivalenza =  riguarda gli aspetti metodologici, quindi sull’uso di diversi metodi didattici;</a:t>
            </a:r>
          </a:p>
          <a:p>
            <a:r>
              <a:rPr lang="it-IT" dirty="0">
                <a:solidFill>
                  <a:schemeClr val="tx1"/>
                </a:solidFill>
              </a:rPr>
              <a:t>Multilateralità = cioè la vasta tipologia di contenuti che possono essere insegnati. </a:t>
            </a:r>
          </a:p>
          <a:p>
            <a:pPr marL="0" indent="0">
              <a:buNone/>
            </a:pPr>
            <a:r>
              <a:rPr lang="it-IT" dirty="0">
                <a:solidFill>
                  <a:schemeClr val="tx1"/>
                </a:solidFill>
              </a:rPr>
              <a:t>Per gli adulti è più corretto parlare di </a:t>
            </a:r>
            <a:r>
              <a:rPr lang="it-IT" dirty="0">
                <a:solidFill>
                  <a:srgbClr val="FF0000"/>
                </a:solidFill>
              </a:rPr>
              <a:t>carico fisico</a:t>
            </a:r>
            <a:r>
              <a:rPr lang="it-IT" dirty="0">
                <a:solidFill>
                  <a:schemeClr val="tx1"/>
                </a:solidFill>
              </a:rPr>
              <a:t>. Esso è l’insieme degli stimoli a cui un atleta può essere sottoposto durante un allenamento o un periodo di allenamenti. Il carico fisico può essere modificato secondo i parametri di volume, delle modalità d’esercizio e del tempo di recupero. Gli stimoli dell’allenamento andranno a stressare due sistemi: neuromuscolare e metabolico.</a:t>
            </a:r>
          </a:p>
        </p:txBody>
      </p:sp>
      <p:sp>
        <p:nvSpPr>
          <p:cNvPr id="9" name="Segnaposto piè di pagina 7"/>
          <p:cNvSpPr>
            <a:spLocks noGrp="1"/>
          </p:cNvSpPr>
          <p:nvPr>
            <p:ph type="ftr" sz="quarter" idx="11"/>
          </p:nvPr>
        </p:nvSpPr>
        <p:spPr>
          <a:xfrm>
            <a:off x="5076056" y="6093295"/>
            <a:ext cx="1944216" cy="648073"/>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198875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sz="3200" dirty="0">
                <a:solidFill>
                  <a:srgbClr val="C00000"/>
                </a:solidFill>
              </a:rPr>
              <a:t>ALLENAMENTO RIVOLTO AGLI ANZIANI </a:t>
            </a:r>
          </a:p>
        </p:txBody>
      </p:sp>
      <p:sp>
        <p:nvSpPr>
          <p:cNvPr id="3" name="Content Placeholder 2"/>
          <p:cNvSpPr>
            <a:spLocks noGrp="1"/>
          </p:cNvSpPr>
          <p:nvPr>
            <p:ph idx="1"/>
          </p:nvPr>
        </p:nvSpPr>
        <p:spPr/>
        <p:txBody>
          <a:bodyPr>
            <a:normAutofit fontScale="77500" lnSpcReduction="20000"/>
          </a:bodyPr>
          <a:lstStyle/>
          <a:p>
            <a:pPr marL="0" indent="0" algn="ctr">
              <a:lnSpc>
                <a:spcPct val="150000"/>
              </a:lnSpc>
              <a:buNone/>
            </a:pPr>
            <a:r>
              <a:rPr lang="it-IT" sz="2400" dirty="0">
                <a:solidFill>
                  <a:schemeClr val="tx1"/>
                </a:solidFill>
              </a:rPr>
              <a:t>L'allenamento, in questo caso, deve rallentare l'involuzione naturale dell'organismo, cioè prevenire malattie </a:t>
            </a:r>
            <a:r>
              <a:rPr lang="it-IT" sz="2400" u="sng" dirty="0">
                <a:solidFill>
                  <a:srgbClr val="FF0000"/>
                </a:solidFill>
              </a:rPr>
              <a:t>osteoarticolari, cardiache, respiratorie, mentali </a:t>
            </a:r>
            <a:r>
              <a:rPr lang="it-IT" sz="2400" dirty="0">
                <a:solidFill>
                  <a:schemeClr val="tx1"/>
                </a:solidFill>
              </a:rPr>
              <a:t>ecc.. A questi soggetti si consigliano attività costanti e cicliche (camminata, corsa lenta, …) utili per stimolare la F.C. e ampliare le capacità cardiache. Fare almeno mezz'ora di attività 3 volte la settimana rimanda di anni la perdita di autonomia, rinnova e fortifica le cartilagini articolari, preserva le prestazioni mentali ed ha effetto </a:t>
            </a:r>
            <a:r>
              <a:rPr lang="it-IT" sz="2400" u="sng" dirty="0">
                <a:solidFill>
                  <a:srgbClr val="FF0000"/>
                </a:solidFill>
              </a:rPr>
              <a:t>antidepressivo.</a:t>
            </a:r>
            <a:endParaRPr lang="it-IT" sz="2400" i="1" u="sng" dirty="0">
              <a:solidFill>
                <a:srgbClr val="FF0000"/>
              </a:solidFill>
            </a:endParaRPr>
          </a:p>
        </p:txBody>
      </p:sp>
      <p:sp>
        <p:nvSpPr>
          <p:cNvPr id="8" name="Segnaposto piè di pagina 7"/>
          <p:cNvSpPr>
            <a:spLocks noGrp="1"/>
          </p:cNvSpPr>
          <p:nvPr>
            <p:ph type="ftr" sz="quarter" idx="11"/>
          </p:nvPr>
        </p:nvSpPr>
        <p:spPr>
          <a:xfrm>
            <a:off x="5148064" y="6160219"/>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4078620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489360" y="944563"/>
            <a:ext cx="1490352" cy="4932709"/>
          </a:xfrm>
        </p:spPr>
        <p:txBody>
          <a:bodyPr anchor="ctr">
            <a:normAutofit/>
          </a:bodyPr>
          <a:lstStyle/>
          <a:p>
            <a:r>
              <a:rPr lang="it-IT" sz="2100" dirty="0"/>
              <a:t>OBIETTIVI DELL’ALLENAMENTO</a:t>
            </a:r>
          </a:p>
        </p:txBody>
      </p:sp>
      <p:graphicFrame>
        <p:nvGraphicFramePr>
          <p:cNvPr id="8" name="Segnaposto contenuto 1">
            <a:extLst>
              <a:ext uri="{FF2B5EF4-FFF2-40B4-BE49-F238E27FC236}">
                <a16:creationId xmlns:a16="http://schemas.microsoft.com/office/drawing/2014/main" id="{855E2D65-1029-B1D5-5C6C-3D3E4FE268D1}"/>
              </a:ext>
            </a:extLst>
          </p:cNvPr>
          <p:cNvGraphicFramePr>
            <a:graphicFrameLocks noGrp="1"/>
          </p:cNvGraphicFramePr>
          <p:nvPr>
            <p:ph idx="1"/>
            <p:extLst>
              <p:ext uri="{D42A27DB-BD31-4B8C-83A1-F6EECF244321}">
                <p14:modId xmlns:p14="http://schemas.microsoft.com/office/powerpoint/2010/main" val="2211697470"/>
              </p:ext>
            </p:extLst>
          </p:nvPr>
        </p:nvGraphicFramePr>
        <p:xfrm>
          <a:off x="2051721" y="944563"/>
          <a:ext cx="525658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piè di pagina 7"/>
          <p:cNvSpPr>
            <a:spLocks noGrp="1"/>
          </p:cNvSpPr>
          <p:nvPr>
            <p:ph type="ftr" sz="quarter" idx="11"/>
          </p:nvPr>
        </p:nvSpPr>
        <p:spPr>
          <a:xfrm>
            <a:off x="3687415" y="6041362"/>
            <a:ext cx="4117643" cy="365125"/>
          </a:xfrm>
        </p:spPr>
        <p:txBody>
          <a:bodyPr>
            <a:normAutofit/>
          </a:bodyPr>
          <a:lstStyle/>
          <a:p>
            <a:pPr lvl="0">
              <a:spcAft>
                <a:spcPts val="600"/>
              </a:spcAft>
            </a:pPr>
            <a:r>
              <a:rPr lang="it-IT">
                <a:solidFill>
                  <a:srgbClr val="FFFFFF"/>
                </a:solidFill>
                <a:latin typeface="Edwardian Script ITC" panose="030303020407070D0804" pitchFamily="66" charset="0"/>
              </a:rPr>
              <a:t>Letizia Fioravanti</a:t>
            </a:r>
          </a:p>
          <a:p>
            <a:pPr lvl="0">
              <a:spcAft>
                <a:spcPts val="600"/>
              </a:spcAft>
            </a:pPr>
            <a:endParaRPr lang="it-IT">
              <a:solidFill>
                <a:srgbClr val="FFFFFF"/>
              </a:solidFill>
            </a:endParaRPr>
          </a:p>
        </p:txBody>
      </p:sp>
    </p:spTree>
    <p:extLst>
      <p:ext uri="{BB962C8B-B14F-4D97-AF65-F5344CB8AC3E}">
        <p14:creationId xmlns:p14="http://schemas.microsoft.com/office/powerpoint/2010/main" val="3852545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3400" dirty="0">
                <a:solidFill>
                  <a:srgbClr val="C00000"/>
                </a:solidFill>
              </a:rPr>
              <a:t>FATTORI DELLA CAPACITA’ SPORTIVA</a:t>
            </a:r>
          </a:p>
        </p:txBody>
      </p:sp>
      <p:sp>
        <p:nvSpPr>
          <p:cNvPr id="3" name="Content Placeholder 2"/>
          <p:cNvSpPr>
            <a:spLocks noGrp="1"/>
          </p:cNvSpPr>
          <p:nvPr>
            <p:ph idx="1"/>
          </p:nvPr>
        </p:nvSpPr>
        <p:spPr/>
        <p:txBody>
          <a:bodyPr/>
          <a:lstStyle/>
          <a:p>
            <a:pPr marL="0" indent="0" algn="ctr">
              <a:lnSpc>
                <a:spcPct val="150000"/>
              </a:lnSpc>
              <a:buNone/>
            </a:pPr>
            <a:r>
              <a:rPr lang="it-IT" b="1" dirty="0"/>
              <a:t>CAPACITA’ MOTORIE:</a:t>
            </a:r>
          </a:p>
          <a:p>
            <a:pPr marL="457200" indent="-457200" algn="ctr">
              <a:lnSpc>
                <a:spcPct val="150000"/>
              </a:lnSpc>
            </a:pPr>
            <a:r>
              <a:rPr lang="it-IT" dirty="0"/>
              <a:t>Capacità coordinative</a:t>
            </a:r>
          </a:p>
          <a:p>
            <a:pPr marL="457200" indent="-457200" algn="ctr">
              <a:lnSpc>
                <a:spcPct val="150000"/>
              </a:lnSpc>
            </a:pPr>
            <a:r>
              <a:rPr lang="it-IT" dirty="0"/>
              <a:t>Capacità condizionali</a:t>
            </a:r>
          </a:p>
          <a:p>
            <a:pPr marL="457200" indent="-457200" algn="ctr">
              <a:lnSpc>
                <a:spcPct val="150000"/>
              </a:lnSpc>
            </a:pPr>
            <a:r>
              <a:rPr lang="it-IT" dirty="0"/>
              <a:t>Capacità psichiche</a:t>
            </a:r>
          </a:p>
        </p:txBody>
      </p:sp>
      <p:sp>
        <p:nvSpPr>
          <p:cNvPr id="8" name="Segnaposto piè di pagina 7"/>
          <p:cNvSpPr>
            <a:spLocks noGrp="1"/>
          </p:cNvSpPr>
          <p:nvPr>
            <p:ph type="ftr" sz="quarter" idx="11"/>
          </p:nvPr>
        </p:nvSpPr>
        <p:spPr>
          <a:xfrm>
            <a:off x="5004048" y="5589240"/>
            <a:ext cx="2952328" cy="682313"/>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Tree>
    <p:extLst>
      <p:ext uri="{BB962C8B-B14F-4D97-AF65-F5344CB8AC3E}">
        <p14:creationId xmlns:p14="http://schemas.microsoft.com/office/powerpoint/2010/main" val="2588891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a:solidFill>
                  <a:srgbClr val="FF0000"/>
                </a:solidFill>
              </a:rPr>
              <a:t>Le capacità motorie</a:t>
            </a:r>
            <a:endParaRPr lang="it-IT" sz="4000" b="1" dirty="0">
              <a:solidFill>
                <a:srgbClr val="C00000"/>
              </a:solidFill>
            </a:endParaRPr>
          </a:p>
        </p:txBody>
      </p:sp>
      <p:sp>
        <p:nvSpPr>
          <p:cNvPr id="3" name="Segnaposto contenuto 2"/>
          <p:cNvSpPr>
            <a:spLocks noGrp="1"/>
          </p:cNvSpPr>
          <p:nvPr>
            <p:ph idx="1"/>
          </p:nvPr>
        </p:nvSpPr>
        <p:spPr>
          <a:xfrm>
            <a:off x="609599" y="1484785"/>
            <a:ext cx="6347714" cy="4320480"/>
          </a:xfrm>
        </p:spPr>
        <p:txBody>
          <a:bodyPr/>
          <a:lstStyle/>
          <a:p>
            <a:pPr marL="109728" indent="0" algn="ctr">
              <a:lnSpc>
                <a:spcPct val="150000"/>
              </a:lnSpc>
              <a:buNone/>
            </a:pPr>
            <a:r>
              <a:rPr lang="it-IT" sz="2000" dirty="0"/>
              <a:t>sono l’insieme delle caratteristiche fisiche o sportive che un individuo possiede e che permettono l’apprendimento e l’esecuzione delle varie azioni motorie, influenzano l’intensità e la qualità di risposta motoria all’ambiente e si connotano come componenti parziali delle abilità; sono proprie dell’individuo, in parte legate all’ereditarietà e al patrimonio genetico, e possono modificarsi con l’allenamento.</a:t>
            </a:r>
            <a:r>
              <a:rPr lang="it-IT" dirty="0"/>
              <a:t>   </a:t>
            </a:r>
          </a:p>
        </p:txBody>
      </p:sp>
      <p:sp>
        <p:nvSpPr>
          <p:cNvPr id="9" name="Segnaposto piè di pagina 7"/>
          <p:cNvSpPr>
            <a:spLocks noGrp="1"/>
          </p:cNvSpPr>
          <p:nvPr>
            <p:ph type="ftr" sz="quarter" idx="11"/>
          </p:nvPr>
        </p:nvSpPr>
        <p:spPr>
          <a:xfrm>
            <a:off x="5076056" y="6093295"/>
            <a:ext cx="1944216" cy="648073"/>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113325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b="1" i="0" u="none" strike="noStrike" baseline="0" dirty="0">
                <a:solidFill>
                  <a:srgbClr val="C10000"/>
                </a:solidFill>
              </a:rPr>
              <a:t>MOVIMENTO</a:t>
            </a:r>
            <a:endParaRPr lang="it-IT" sz="4800" dirty="0">
              <a:solidFill>
                <a:srgbClr val="C00000"/>
              </a:solidFill>
            </a:endParaRPr>
          </a:p>
        </p:txBody>
      </p:sp>
      <p:sp>
        <p:nvSpPr>
          <p:cNvPr id="3" name="Segnaposto contenuto 2"/>
          <p:cNvSpPr>
            <a:spLocks noGrp="1"/>
          </p:cNvSpPr>
          <p:nvPr>
            <p:ph idx="1"/>
          </p:nvPr>
        </p:nvSpPr>
        <p:spPr/>
        <p:txBody>
          <a:bodyPr>
            <a:normAutofit/>
          </a:bodyPr>
          <a:lstStyle/>
          <a:p>
            <a:pPr marL="0" indent="0" algn="l">
              <a:buNone/>
            </a:pPr>
            <a:r>
              <a:rPr lang="it-IT" sz="2000" b="0" i="0" u="none" strike="noStrike" baseline="0" dirty="0">
                <a:solidFill>
                  <a:srgbClr val="002060"/>
                </a:solidFill>
                <a:latin typeface="+mj-lt"/>
              </a:rPr>
              <a:t>Le funzioni motorie ci permettono di entrare in relazione, comunicare, traslocare, coordinare i movimenti grosso-motori e quelli di coordinazione fine (scrittura, linguaggio verbale, abilità manuali) grazie a un processo di apprendimento che caratterizza tutta l'età evolutiva. Tali acquisizioni si strutturano in modo spontaneo e imitativo ma possono essere indotte e facilitate da un intervento educativo che sappia valorizzarle, farle piacere ma soprattutto orientarle alla formazione globale e al benessere della persona</a:t>
            </a:r>
            <a:endParaRPr lang="it-IT" sz="2000" dirty="0">
              <a:latin typeface="+mj-lt"/>
            </a:endParaRPr>
          </a:p>
        </p:txBody>
      </p:sp>
      <p:sp>
        <p:nvSpPr>
          <p:cNvPr id="9" name="Segnaposto piè di pagina 7"/>
          <p:cNvSpPr>
            <a:spLocks noGrp="1"/>
          </p:cNvSpPr>
          <p:nvPr>
            <p:ph type="ftr" sz="quarter" idx="11"/>
          </p:nvPr>
        </p:nvSpPr>
        <p:spPr>
          <a:xfrm>
            <a:off x="5076056" y="6093295"/>
            <a:ext cx="1944216" cy="648073"/>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3243537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piè di pagina 7"/>
          <p:cNvSpPr>
            <a:spLocks noGrp="1"/>
          </p:cNvSpPr>
          <p:nvPr>
            <p:ph type="ftr" sz="quarter" idx="11"/>
          </p:nvPr>
        </p:nvSpPr>
        <p:spPr>
          <a:xfrm>
            <a:off x="5004048" y="6448251"/>
            <a:ext cx="2378225" cy="365125"/>
          </a:xfrm>
        </p:spPr>
        <p:txBody>
          <a:bodyPr/>
          <a:lstStyle/>
          <a:p>
            <a:pPr algn="ctr"/>
            <a:r>
              <a:rPr lang="it-IT" sz="2400" dirty="0">
                <a:solidFill>
                  <a:srgbClr val="002060"/>
                </a:solidFill>
                <a:latin typeface="Edwardian Script ITC" panose="030303020407070D0804" pitchFamily="66" charset="0"/>
              </a:rPr>
              <a:t>Letizia Fioravanti</a:t>
            </a:r>
          </a:p>
        </p:txBody>
      </p:sp>
      <p:graphicFrame>
        <p:nvGraphicFramePr>
          <p:cNvPr id="4" name="Segnaposto contenuto 1">
            <a:extLst>
              <a:ext uri="{FF2B5EF4-FFF2-40B4-BE49-F238E27FC236}">
                <a16:creationId xmlns:a16="http://schemas.microsoft.com/office/drawing/2014/main" id="{0DD8B4B1-4D93-02E5-DD15-4E4AD796D3F8}"/>
              </a:ext>
            </a:extLst>
          </p:cNvPr>
          <p:cNvGraphicFramePr>
            <a:graphicFrameLocks/>
          </p:cNvGraphicFramePr>
          <p:nvPr>
            <p:extLst>
              <p:ext uri="{D42A27DB-BD31-4B8C-83A1-F6EECF244321}">
                <p14:modId xmlns:p14="http://schemas.microsoft.com/office/powerpoint/2010/main" val="490132842"/>
              </p:ext>
            </p:extLst>
          </p:nvPr>
        </p:nvGraphicFramePr>
        <p:xfrm>
          <a:off x="251521" y="476672"/>
          <a:ext cx="7344815"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63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681" y="609600"/>
            <a:ext cx="6561600" cy="1099457"/>
          </a:xfrm>
        </p:spPr>
        <p:txBody>
          <a:bodyPr>
            <a:normAutofit/>
          </a:bodyPr>
          <a:lstStyle/>
          <a:p>
            <a:pPr>
              <a:lnSpc>
                <a:spcPct val="90000"/>
              </a:lnSpc>
            </a:pPr>
            <a:r>
              <a:rPr lang="it-IT" dirty="0"/>
              <a:t>DISCIPLINE DI COMBATTIMENTO </a:t>
            </a:r>
            <a:br>
              <a:rPr lang="it-IT" dirty="0"/>
            </a:br>
            <a:endParaRPr lang="it-IT" dirty="0"/>
          </a:p>
        </p:txBody>
      </p:sp>
      <p:graphicFrame>
        <p:nvGraphicFramePr>
          <p:cNvPr id="10" name="Content Placeholder 2">
            <a:extLst>
              <a:ext uri="{FF2B5EF4-FFF2-40B4-BE49-F238E27FC236}">
                <a16:creationId xmlns:a16="http://schemas.microsoft.com/office/drawing/2014/main" id="{BDA402DF-EFA3-A36C-59BB-A63C2807A2D7}"/>
              </a:ext>
            </a:extLst>
          </p:cNvPr>
          <p:cNvGraphicFramePr>
            <a:graphicFrameLocks noGrp="1"/>
          </p:cNvGraphicFramePr>
          <p:nvPr>
            <p:ph idx="1"/>
            <p:extLst>
              <p:ext uri="{D42A27DB-BD31-4B8C-83A1-F6EECF244321}">
                <p14:modId xmlns:p14="http://schemas.microsoft.com/office/powerpoint/2010/main" val="3101433875"/>
              </p:ext>
            </p:extLst>
          </p:nvPr>
        </p:nvGraphicFramePr>
        <p:xfrm>
          <a:off x="530680" y="1682530"/>
          <a:ext cx="6993648" cy="405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piè di pagina 7"/>
          <p:cNvSpPr>
            <a:spLocks noGrp="1"/>
          </p:cNvSpPr>
          <p:nvPr>
            <p:ph type="ftr" sz="quarter" idx="11"/>
          </p:nvPr>
        </p:nvSpPr>
        <p:spPr>
          <a:xfrm>
            <a:off x="5167137" y="6182876"/>
            <a:ext cx="2717231" cy="558492"/>
          </a:xfrm>
        </p:spPr>
        <p:txBody>
          <a:bodyPr>
            <a:normAutofit/>
          </a:bodyPr>
          <a:lstStyle/>
          <a:p>
            <a:pPr lvl="0">
              <a:spcAft>
                <a:spcPts val="600"/>
              </a:spcAft>
            </a:pPr>
            <a:r>
              <a:rPr lang="it-IT" sz="2400" b="1" dirty="0">
                <a:solidFill>
                  <a:srgbClr val="002060"/>
                </a:solidFill>
                <a:latin typeface="Edwardian Script ITC" panose="030303020407070D0804" pitchFamily="66" charset="0"/>
              </a:rPr>
              <a:t>Letizia Fioravanti</a:t>
            </a:r>
          </a:p>
          <a:p>
            <a:pPr>
              <a:spcAft>
                <a:spcPts val="600"/>
              </a:spcAft>
            </a:pPr>
            <a:endParaRPr lang="it-IT" b="1" dirty="0">
              <a:solidFill>
                <a:srgbClr val="0070C0"/>
              </a:solidFill>
            </a:endParaRPr>
          </a:p>
        </p:txBody>
      </p:sp>
    </p:spTree>
    <p:extLst>
      <p:ext uri="{BB962C8B-B14F-4D97-AF65-F5344CB8AC3E}">
        <p14:creationId xmlns:p14="http://schemas.microsoft.com/office/powerpoint/2010/main" val="1663532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152550" y="609600"/>
            <a:ext cx="2802951" cy="1320800"/>
          </a:xfrm>
        </p:spPr>
        <p:txBody>
          <a:bodyPr>
            <a:normAutofit/>
          </a:bodyPr>
          <a:lstStyle/>
          <a:p>
            <a:pPr>
              <a:lnSpc>
                <a:spcPct val="90000"/>
              </a:lnSpc>
            </a:pPr>
            <a:r>
              <a:rPr lang="it-IT" sz="2500"/>
              <a:t>Il profilo del praticante sport di combattimento</a:t>
            </a:r>
          </a:p>
        </p:txBody>
      </p:sp>
      <p:sp>
        <p:nvSpPr>
          <p:cNvPr id="3" name="Segnaposto contenuto 2"/>
          <p:cNvSpPr>
            <a:spLocks noGrp="1"/>
          </p:cNvSpPr>
          <p:nvPr>
            <p:ph idx="1"/>
          </p:nvPr>
        </p:nvSpPr>
        <p:spPr>
          <a:xfrm>
            <a:off x="3907172" y="2160589"/>
            <a:ext cx="3048329" cy="3880773"/>
          </a:xfrm>
        </p:spPr>
        <p:txBody>
          <a:bodyPr>
            <a:normAutofit/>
          </a:bodyPr>
          <a:lstStyle/>
          <a:p>
            <a:pPr marL="0" indent="0">
              <a:lnSpc>
                <a:spcPct val="90000"/>
              </a:lnSpc>
              <a:buNone/>
            </a:pPr>
            <a:r>
              <a:rPr lang="it-IT" sz="1700"/>
              <a:t> Lo sport praticato, è caratterizzato da una notevole globalità di variabili fisiche interessate e da una continua e repentina alternanza di situazioni e ritmi, pertanto un combattente dovrà raggiungere un livello base in tutte le abilità, concentrandosi maggiormente su alcune componenti qualitative quali resistenza alla potenza, potenza e resistenza alla rapidità.</a:t>
            </a:r>
          </a:p>
        </p:txBody>
      </p:sp>
      <p:sp>
        <p:nvSpPr>
          <p:cNvPr id="4" name="Segnaposto piè di pagina 3"/>
          <p:cNvSpPr>
            <a:spLocks noGrp="1"/>
          </p:cNvSpPr>
          <p:nvPr>
            <p:ph type="ftr" sz="quarter" idx="11"/>
          </p:nvPr>
        </p:nvSpPr>
        <p:spPr>
          <a:xfrm>
            <a:off x="5131308" y="6185378"/>
            <a:ext cx="2249004" cy="700006"/>
          </a:xfrm>
        </p:spPr>
        <p:txBody>
          <a:bodyPr>
            <a:normAutofit/>
          </a:bodyPr>
          <a:lstStyle/>
          <a:p>
            <a:pPr lvl="0">
              <a:spcAft>
                <a:spcPts val="600"/>
              </a:spcAft>
            </a:pPr>
            <a:r>
              <a:rPr lang="it-IT" sz="2400" dirty="0">
                <a:solidFill>
                  <a:srgbClr val="002060"/>
                </a:solidFill>
                <a:latin typeface="Edwardian Script ITC" panose="030303020407070D0804" pitchFamily="66" charset="0"/>
              </a:rPr>
              <a:t>Letizia Fioravanti</a:t>
            </a:r>
          </a:p>
          <a:p>
            <a:pPr>
              <a:spcAft>
                <a:spcPts val="600"/>
              </a:spcAft>
            </a:pPr>
            <a:endParaRPr lang="en-US" dirty="0"/>
          </a:p>
        </p:txBody>
      </p:sp>
      <p:sp>
        <p:nvSpPr>
          <p:cNvPr id="5" name="Segnaposto numero diapositiva 4"/>
          <p:cNvSpPr>
            <a:spLocks noGrp="1"/>
          </p:cNvSpPr>
          <p:nvPr>
            <p:ph type="sldNum" sz="quarter" idx="12"/>
          </p:nvPr>
        </p:nvSpPr>
        <p:spPr>
          <a:xfrm>
            <a:off x="6631497" y="6041362"/>
            <a:ext cx="324004" cy="365125"/>
          </a:xfrm>
        </p:spPr>
        <p:txBody>
          <a:bodyPr>
            <a:normAutofit/>
          </a:bodyPr>
          <a:lstStyle/>
          <a:p>
            <a:pPr>
              <a:spcAft>
                <a:spcPts val="600"/>
              </a:spcAft>
            </a:pPr>
            <a:fld id="{48F63A3B-78C7-47BE-AE5E-E10140E04643}" type="slidenum">
              <a:rPr lang="en-US"/>
              <a:pPr>
                <a:spcAft>
                  <a:spcPts val="600"/>
                </a:spcAft>
              </a:pPr>
              <a:t>42</a:t>
            </a:fld>
            <a:endParaRPr lang="en-US"/>
          </a:p>
        </p:txBody>
      </p:sp>
      <p:pic>
        <p:nvPicPr>
          <p:cNvPr id="9" name="Graphic 8">
            <a:extLst>
              <a:ext uri="{FF2B5EF4-FFF2-40B4-BE49-F238E27FC236}">
                <a16:creationId xmlns:a16="http://schemas.microsoft.com/office/drawing/2014/main" id="{A19EBEC4-C244-77ED-E84F-CC0E8A6E8AC7}"/>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473" r="1477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22186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4435" name="Google Shape;4435;p551"/>
          <p:cNvSpPr txBox="1">
            <a:spLocks noGrp="1"/>
          </p:cNvSpPr>
          <p:nvPr>
            <p:ph type="title"/>
          </p:nvPr>
        </p:nvSpPr>
        <p:spPr>
          <a:xfrm>
            <a:off x="457200" y="274638"/>
            <a:ext cx="663508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Costruiamo la nostra lezione</a:t>
            </a:r>
            <a:endParaRPr dirty="0">
              <a:solidFill>
                <a:srgbClr val="FF0000"/>
              </a:solidFill>
            </a:endParaRPr>
          </a:p>
        </p:txBody>
      </p:sp>
      <p:sp>
        <p:nvSpPr>
          <p:cNvPr id="4433" name="Google Shape;4433;p551"/>
          <p:cNvSpPr txBox="1">
            <a:spLocks noGrp="1"/>
          </p:cNvSpPr>
          <p:nvPr>
            <p:ph idx="1"/>
          </p:nvPr>
        </p:nvSpPr>
        <p:spPr>
          <a:xfrm>
            <a:off x="179512" y="1340768"/>
            <a:ext cx="7272808" cy="4176464"/>
          </a:xfrm>
          <a:prstGeom prst="rect">
            <a:avLst/>
          </a:prstGeom>
          <a:noFill/>
          <a:ln>
            <a:noFill/>
          </a:ln>
        </p:spPr>
        <p:txBody>
          <a:bodyPr spcFirstLastPara="1" wrap="square" lIns="91425" tIns="45700" rIns="91425" bIns="45700" anchor="t" anchorCtr="0">
            <a:noAutofit/>
          </a:bodyPr>
          <a:lstStyle/>
          <a:p>
            <a:pPr marL="368046" indent="-285750">
              <a:spcBef>
                <a:spcPts val="0"/>
              </a:spcBef>
              <a:buSzPts val="1020"/>
            </a:pPr>
            <a:r>
              <a:rPr lang="it-IT" sz="1500" dirty="0">
                <a:solidFill>
                  <a:srgbClr val="FF0000"/>
                </a:solidFill>
              </a:rPr>
              <a:t>IL RISCALDAMENTO </a:t>
            </a:r>
            <a:r>
              <a:rPr lang="it-IT" sz="1500" dirty="0">
                <a:solidFill>
                  <a:schemeClr val="tx1"/>
                </a:solidFill>
              </a:rPr>
              <a:t>è una parte di fondamentale importanza nella lezione, in quanto svolge una importante funzione adattiva: ha lo scopo di preparare il corpo ad un esercizio energico e vigoroso, riducendone i rischi di lesioni.</a:t>
            </a:r>
            <a:br>
              <a:rPr lang="it-IT" sz="1500" dirty="0">
                <a:solidFill>
                  <a:schemeClr val="tx1"/>
                </a:solidFill>
              </a:rPr>
            </a:br>
            <a:r>
              <a:rPr lang="it-IT" sz="1500" dirty="0">
                <a:solidFill>
                  <a:schemeClr val="tx1"/>
                </a:solidFill>
              </a:rPr>
              <a:t>La durata dovrebbe essere compresa tra i 5 ed i 10 minuti, a seconda dell'ambiente, del tipo di lezione e della temperatura, alternando esercizi ritmici ad allungamenti statici.</a:t>
            </a:r>
          </a:p>
          <a:p>
            <a:pPr marL="368046" indent="-285750">
              <a:spcBef>
                <a:spcPts val="0"/>
              </a:spcBef>
              <a:buSzPts val="1020"/>
            </a:pPr>
            <a:endParaRPr lang="it-IT" sz="1500" dirty="0">
              <a:solidFill>
                <a:schemeClr val="tx1"/>
              </a:solidFill>
            </a:endParaRPr>
          </a:p>
          <a:p>
            <a:pPr marL="368046" indent="-285750">
              <a:spcBef>
                <a:spcPts val="0"/>
              </a:spcBef>
              <a:buSzPts val="1020"/>
            </a:pPr>
            <a:r>
              <a:rPr lang="it-IT" sz="1500" dirty="0">
                <a:solidFill>
                  <a:schemeClr val="tx1"/>
                </a:solidFill>
              </a:rPr>
              <a:t>Questi movimenti servono ad aumentare la mobilità articolare e la circolazione sanguinea, e a riscaldare i muscoli, preparando così il corpo ad una più intensa attività cardiovascolare. Si inizia a lavorare dalle grandi masse muscolari cosi da intensificare velocemente il lavoro cardio vascolare, per poi passare via, via a distretti muscolari più piccoli.</a:t>
            </a:r>
          </a:p>
          <a:p>
            <a:pPr marL="368046" indent="-285750">
              <a:spcBef>
                <a:spcPts val="0"/>
              </a:spcBef>
              <a:buSzPts val="1020"/>
            </a:pPr>
            <a:endParaRPr dirty="0">
              <a:solidFill>
                <a:schemeClr val="tx1"/>
              </a:solidFill>
            </a:endParaRPr>
          </a:p>
          <a:p>
            <a:pPr marL="368046" indent="-285750">
              <a:spcBef>
                <a:spcPts val="300"/>
              </a:spcBef>
              <a:buSzPts val="1020"/>
            </a:pPr>
            <a:r>
              <a:rPr lang="it-IT" sz="1500" dirty="0">
                <a:solidFill>
                  <a:schemeClr val="tx1"/>
                </a:solidFill>
              </a:rPr>
              <a:t>Un'altra importante funzione assolta dal riscaldamento può essere quella di preparare psicologicamente la classe a familiarizzare con alcuni esercizi che, essendo a livello elementare, possono essere impiegati già nel riscaldamento, per essere poi ripresi, in forma più evoluta, nel corpo centrale della lezione.</a:t>
            </a:r>
            <a:endParaRPr dirty="0">
              <a:solidFill>
                <a:schemeClr val="tx1"/>
              </a:solidFill>
            </a:endParaRPr>
          </a:p>
          <a:p>
            <a:pPr marL="274320" lvl="0" indent="-127254" algn="l" rtl="0">
              <a:spcBef>
                <a:spcPts val="300"/>
              </a:spcBef>
              <a:spcAft>
                <a:spcPts val="0"/>
              </a:spcAft>
              <a:buSzPts val="1020"/>
              <a:buNone/>
            </a:pPr>
            <a:endParaRPr sz="1500" dirty="0"/>
          </a:p>
        </p:txBody>
      </p:sp>
      <p:sp>
        <p:nvSpPr>
          <p:cNvPr id="4436" name="Google Shape;4436;p551"/>
          <p:cNvSpPr txBox="1">
            <a:spLocks noGrp="1"/>
          </p:cNvSpPr>
          <p:nvPr>
            <p:ph type="ftr" sz="quarter" idx="11"/>
          </p:nvPr>
        </p:nvSpPr>
        <p:spPr>
          <a:xfrm>
            <a:off x="4767223" y="6525344"/>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34" name="Google Shape;4434;p551"/>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43</a:t>
            </a:fld>
            <a:endParaRPr>
              <a:solidFill>
                <a:srgbClr val="000000"/>
              </a:solidFill>
            </a:endParaRPr>
          </a:p>
        </p:txBody>
      </p:sp>
    </p:spTree>
    <p:extLst>
      <p:ext uri="{BB962C8B-B14F-4D97-AF65-F5344CB8AC3E}">
        <p14:creationId xmlns:p14="http://schemas.microsoft.com/office/powerpoint/2010/main" val="1300207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41"/>
        <p:cNvGrpSpPr/>
        <p:nvPr/>
      </p:nvGrpSpPr>
      <p:grpSpPr>
        <a:xfrm>
          <a:off x="0" y="0"/>
          <a:ext cx="0" cy="0"/>
          <a:chOff x="0" y="0"/>
          <a:chExt cx="0" cy="0"/>
        </a:xfrm>
      </p:grpSpPr>
      <p:sp>
        <p:nvSpPr>
          <p:cNvPr id="4444" name="Google Shape;4444;p552"/>
          <p:cNvSpPr txBox="1">
            <a:spLocks noGrp="1"/>
          </p:cNvSpPr>
          <p:nvPr>
            <p:ph type="title"/>
          </p:nvPr>
        </p:nvSpPr>
        <p:spPr>
          <a:xfrm>
            <a:off x="457200" y="274638"/>
            <a:ext cx="663508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RISCALDAMENTO IN PILLOLE</a:t>
            </a:r>
            <a:endParaRPr dirty="0">
              <a:solidFill>
                <a:srgbClr val="FF0000"/>
              </a:solidFill>
            </a:endParaRPr>
          </a:p>
        </p:txBody>
      </p:sp>
      <p:sp>
        <p:nvSpPr>
          <p:cNvPr id="4442" name="Google Shape;4442;p552"/>
          <p:cNvSpPr txBox="1">
            <a:spLocks noGrp="1"/>
          </p:cNvSpPr>
          <p:nvPr>
            <p:ph idx="1"/>
          </p:nvPr>
        </p:nvSpPr>
        <p:spPr>
          <a:xfrm>
            <a:off x="251520" y="2503437"/>
            <a:ext cx="7632848" cy="3301827"/>
          </a:xfrm>
          <a:prstGeom prst="rect">
            <a:avLst/>
          </a:prstGeom>
          <a:noFill/>
          <a:ln>
            <a:noFill/>
          </a:ln>
        </p:spPr>
        <p:txBody>
          <a:bodyPr spcFirstLastPara="1" wrap="square" lIns="91425" tIns="45700" rIns="91425" bIns="45700" anchor="t" anchorCtr="0">
            <a:noAutofit/>
          </a:bodyPr>
          <a:lstStyle/>
          <a:p>
            <a:pPr marL="368046" indent="-285750">
              <a:spcBef>
                <a:spcPts val="0"/>
              </a:spcBef>
              <a:buSzPts val="1020"/>
            </a:pPr>
            <a:r>
              <a:rPr lang="it-IT" sz="1500" dirty="0"/>
              <a:t>Corsa sul posto salti, saltelli, ma anche galoppo laterale o esercizi di guardia, saltellare e colpire in rilassamento</a:t>
            </a:r>
            <a:endParaRPr dirty="0"/>
          </a:p>
          <a:p>
            <a:pPr marL="368046" indent="-285750">
              <a:spcBef>
                <a:spcPts val="300"/>
              </a:spcBef>
              <a:buSzPts val="1020"/>
            </a:pPr>
            <a:r>
              <a:rPr lang="it-IT" sz="1500" dirty="0"/>
              <a:t>Si può iniziare a scaldarsi anche facendo gli addominali che sono grandi masse corporee</a:t>
            </a:r>
          </a:p>
          <a:p>
            <a:pPr marL="368046" indent="-285750">
              <a:spcBef>
                <a:spcPts val="300"/>
              </a:spcBef>
              <a:buSzPts val="1020"/>
            </a:pPr>
            <a:r>
              <a:rPr lang="it-IT" sz="1500" dirty="0"/>
              <a:t>Si può iniziare a scaldarsi giocando… qui il rischio è che si scaldino troppo!</a:t>
            </a:r>
            <a:endParaRPr dirty="0"/>
          </a:p>
          <a:p>
            <a:pPr marL="82296" lvl="0" indent="0" algn="l" rtl="0">
              <a:spcBef>
                <a:spcPts val="300"/>
              </a:spcBef>
              <a:spcAft>
                <a:spcPts val="0"/>
              </a:spcAft>
              <a:buSzPts val="1020"/>
              <a:buNone/>
            </a:pPr>
            <a:r>
              <a:rPr lang="it-IT" sz="1500" dirty="0"/>
              <a:t>Ad esempio: </a:t>
            </a:r>
            <a:endParaRPr dirty="0"/>
          </a:p>
          <a:p>
            <a:pPr marL="274320" lvl="0" indent="-192024" algn="l" rtl="0">
              <a:spcBef>
                <a:spcPts val="300"/>
              </a:spcBef>
              <a:spcAft>
                <a:spcPts val="0"/>
              </a:spcAft>
              <a:buSzPts val="1020"/>
              <a:buFont typeface="Rambla"/>
              <a:buChar char="-"/>
            </a:pPr>
            <a:r>
              <a:rPr lang="it-IT" sz="1500" dirty="0"/>
              <a:t>si mettono due persone una di fronte all’altra e bisogna cercare di pestare i piedi al compagno evitando di farsi pestare i propri.</a:t>
            </a:r>
            <a:endParaRPr dirty="0"/>
          </a:p>
          <a:p>
            <a:pPr marL="274320" lvl="0" indent="-192024" algn="l" rtl="0">
              <a:spcBef>
                <a:spcPts val="300"/>
              </a:spcBef>
              <a:spcAft>
                <a:spcPts val="0"/>
              </a:spcAft>
              <a:buSzPts val="1020"/>
              <a:buFont typeface="Rambla"/>
              <a:buChar char="-"/>
            </a:pPr>
            <a:r>
              <a:rPr lang="it-IT" sz="1500" dirty="0"/>
              <a:t>Si mette il nodo della cintura dietro e ognuno deve cercare di prendere il nodo dell’altro senza farsi prendere il proprio</a:t>
            </a:r>
            <a:endParaRPr dirty="0"/>
          </a:p>
          <a:p>
            <a:pPr marL="274320" lvl="0" indent="-192024" algn="l" rtl="0">
              <a:spcBef>
                <a:spcPts val="300"/>
              </a:spcBef>
              <a:spcAft>
                <a:spcPts val="0"/>
              </a:spcAft>
              <a:buSzPts val="1020"/>
              <a:buFont typeface="Rambla"/>
              <a:buChar char="-"/>
            </a:pPr>
            <a:r>
              <a:rPr lang="it-IT" sz="1500" dirty="0"/>
              <a:t>Si corre in ordine sparso quando l’insegnante batte le mani ci si siede e ci si rialza senza poggiare le mani a terra ( anche pancia sotto o supini)</a:t>
            </a:r>
            <a:endParaRPr dirty="0"/>
          </a:p>
          <a:p>
            <a:pPr marL="82296" lvl="0" indent="0" algn="l" rtl="0">
              <a:spcBef>
                <a:spcPts val="300"/>
              </a:spcBef>
              <a:spcAft>
                <a:spcPts val="0"/>
              </a:spcAft>
              <a:buSzPts val="1020"/>
              <a:buNone/>
            </a:pPr>
            <a:endParaRPr sz="1500" dirty="0"/>
          </a:p>
        </p:txBody>
      </p:sp>
      <p:sp>
        <p:nvSpPr>
          <p:cNvPr id="4446" name="Google Shape;4446;p552"/>
          <p:cNvSpPr txBox="1">
            <a:spLocks noGrp="1"/>
          </p:cNvSpPr>
          <p:nvPr>
            <p:ph type="ftr" sz="quarter" idx="11"/>
          </p:nvPr>
        </p:nvSpPr>
        <p:spPr>
          <a:xfrm>
            <a:off x="4860032" y="6453336"/>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43" name="Google Shape;4443;p552"/>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44</a:t>
            </a:fld>
            <a:endParaRPr>
              <a:solidFill>
                <a:srgbClr val="000000"/>
              </a:solidFill>
            </a:endParaRPr>
          </a:p>
        </p:txBody>
      </p:sp>
      <p:pic>
        <p:nvPicPr>
          <p:cNvPr id="4445" name="Google Shape;4445;p552"/>
          <p:cNvPicPr preferRelativeResize="0"/>
          <p:nvPr/>
        </p:nvPicPr>
        <p:blipFill rotWithShape="1">
          <a:blip r:embed="rId3">
            <a:alphaModFix/>
          </a:blip>
          <a:srcRect/>
          <a:stretch/>
        </p:blipFill>
        <p:spPr>
          <a:xfrm>
            <a:off x="3131840" y="1155805"/>
            <a:ext cx="1678675" cy="1131607"/>
          </a:xfrm>
          <a:prstGeom prst="rect">
            <a:avLst/>
          </a:prstGeom>
          <a:noFill/>
          <a:ln>
            <a:noFill/>
          </a:ln>
        </p:spPr>
      </p:pic>
    </p:spTree>
    <p:extLst>
      <p:ext uri="{BB962C8B-B14F-4D97-AF65-F5344CB8AC3E}">
        <p14:creationId xmlns:p14="http://schemas.microsoft.com/office/powerpoint/2010/main" val="3052461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1"/>
        <p:cNvGrpSpPr/>
        <p:nvPr/>
      </p:nvGrpSpPr>
      <p:grpSpPr>
        <a:xfrm>
          <a:off x="0" y="0"/>
          <a:ext cx="0" cy="0"/>
          <a:chOff x="0" y="0"/>
          <a:chExt cx="0" cy="0"/>
        </a:xfrm>
      </p:grpSpPr>
      <p:sp>
        <p:nvSpPr>
          <p:cNvPr id="4454" name="Google Shape;4454;p553"/>
          <p:cNvSpPr txBox="1">
            <a:spLocks noGrp="1"/>
          </p:cNvSpPr>
          <p:nvPr>
            <p:ph type="title"/>
          </p:nvPr>
        </p:nvSpPr>
        <p:spPr>
          <a:xfrm>
            <a:off x="457200" y="274638"/>
            <a:ext cx="6779457"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FASE AEROBICA e/o FASE TECNICA</a:t>
            </a:r>
            <a:endParaRPr dirty="0">
              <a:solidFill>
                <a:srgbClr val="FF0000"/>
              </a:solidFill>
            </a:endParaRPr>
          </a:p>
        </p:txBody>
      </p:sp>
      <p:sp>
        <p:nvSpPr>
          <p:cNvPr id="4452" name="Google Shape;4452;p553"/>
          <p:cNvSpPr txBox="1">
            <a:spLocks noGrp="1"/>
          </p:cNvSpPr>
          <p:nvPr>
            <p:ph idx="1"/>
          </p:nvPr>
        </p:nvSpPr>
        <p:spPr>
          <a:xfrm>
            <a:off x="251520" y="1639341"/>
            <a:ext cx="7139136" cy="3805883"/>
          </a:xfrm>
          <a:prstGeom prst="rect">
            <a:avLst/>
          </a:prstGeom>
          <a:noFill/>
          <a:ln>
            <a:noFill/>
          </a:ln>
        </p:spPr>
        <p:txBody>
          <a:bodyPr spcFirstLastPara="1" wrap="square" lIns="91425" tIns="45700" rIns="91425" bIns="45700" anchor="t" anchorCtr="0">
            <a:noAutofit/>
          </a:bodyPr>
          <a:lstStyle/>
          <a:p>
            <a:pPr marL="82296" lvl="0" indent="0" algn="l" rtl="0">
              <a:lnSpc>
                <a:spcPct val="90000"/>
              </a:lnSpc>
              <a:spcBef>
                <a:spcPts val="0"/>
              </a:spcBef>
              <a:spcAft>
                <a:spcPts val="0"/>
              </a:spcAft>
              <a:buSzPts val="1360"/>
              <a:buNone/>
            </a:pPr>
            <a:r>
              <a:rPr lang="it-IT" dirty="0"/>
              <a:t>La </a:t>
            </a:r>
            <a:r>
              <a:rPr lang="it-IT" b="1" dirty="0">
                <a:solidFill>
                  <a:schemeClr val="tx2">
                    <a:lumMod val="60000"/>
                    <a:lumOff val="40000"/>
                  </a:schemeClr>
                </a:solidFill>
              </a:rPr>
              <a:t>fase aerobica </a:t>
            </a:r>
            <a:r>
              <a:rPr lang="it-IT" dirty="0"/>
              <a:t>ha quale obbiettivo il miglioramento del sistema cardiovascolare, il quale ha il compito di utilizzare e distribuire ossigeno a tutto il corpo, in breve tempo e in maniera efficiente.</a:t>
            </a:r>
            <a:br>
              <a:rPr lang="it-IT" dirty="0"/>
            </a:br>
            <a:r>
              <a:rPr lang="it-IT" dirty="0"/>
              <a:t>Quando il muscolo cardiaco (</a:t>
            </a:r>
            <a:r>
              <a:rPr lang="it-IT" dirty="0">
                <a:solidFill>
                  <a:srgbClr val="00B0F0"/>
                </a:solidFill>
              </a:rPr>
              <a:t>cuore</a:t>
            </a:r>
            <a:r>
              <a:rPr lang="it-IT" dirty="0"/>
              <a:t>) si tonifica, diventa più efficiente, espelle un maggior volume di sangue con un minor numero di contrazioni, diminuendo lo sforzo da parte del cuore e facilitando il trasporto di ossigeno a tutti i tessuti.</a:t>
            </a:r>
            <a:br>
              <a:rPr lang="it-IT" dirty="0"/>
            </a:br>
            <a:r>
              <a:rPr lang="it-IT" dirty="0"/>
              <a:t>La parte aerobica di una lezione, per essere allenante, deve durare almeno 20 minuti. </a:t>
            </a:r>
            <a:endParaRPr dirty="0"/>
          </a:p>
          <a:p>
            <a:pPr marL="82296" lvl="0" indent="0" algn="l" rtl="0">
              <a:lnSpc>
                <a:spcPct val="90000"/>
              </a:lnSpc>
              <a:spcBef>
                <a:spcPts val="300"/>
              </a:spcBef>
              <a:spcAft>
                <a:spcPts val="0"/>
              </a:spcAft>
              <a:buSzPts val="1360"/>
              <a:buNone/>
            </a:pPr>
            <a:r>
              <a:rPr lang="it-IT" dirty="0"/>
              <a:t>Bisogna iniziare la fase cardiovascolare dolcemente, con movimenti semplici, incrementando con il passar dei minuti l'intensità e l'ampiezza dei movimenti aerobici; questo prepara ulteriormente le </a:t>
            </a:r>
            <a:r>
              <a:rPr lang="it-IT" dirty="0">
                <a:solidFill>
                  <a:srgbClr val="00B0F0"/>
                </a:solidFill>
              </a:rPr>
              <a:t>articolazioni</a:t>
            </a:r>
            <a:r>
              <a:rPr lang="it-IT" dirty="0"/>
              <a:t> ad un esercizio più intenso.</a:t>
            </a:r>
            <a:endParaRPr dirty="0"/>
          </a:p>
          <a:p>
            <a:pPr marL="274320" lvl="0" indent="-104584" algn="l" rtl="0">
              <a:lnSpc>
                <a:spcPct val="90000"/>
              </a:lnSpc>
              <a:spcBef>
                <a:spcPts val="300"/>
              </a:spcBef>
              <a:spcAft>
                <a:spcPts val="0"/>
              </a:spcAft>
              <a:buSzPts val="1377"/>
              <a:buNone/>
            </a:pPr>
            <a:endParaRPr dirty="0"/>
          </a:p>
        </p:txBody>
      </p:sp>
      <p:sp>
        <p:nvSpPr>
          <p:cNvPr id="4455" name="Google Shape;4455;p553"/>
          <p:cNvSpPr txBox="1">
            <a:spLocks noGrp="1"/>
          </p:cNvSpPr>
          <p:nvPr>
            <p:ph type="ftr" sz="quarter" idx="11"/>
          </p:nvPr>
        </p:nvSpPr>
        <p:spPr>
          <a:xfrm>
            <a:off x="4767223" y="6525344"/>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53" name="Google Shape;4453;p553"/>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45</a:t>
            </a:fld>
            <a:endParaRPr>
              <a:solidFill>
                <a:srgbClr val="000000"/>
              </a:solidFill>
            </a:endParaRPr>
          </a:p>
        </p:txBody>
      </p:sp>
    </p:spTree>
    <p:extLst>
      <p:ext uri="{BB962C8B-B14F-4D97-AF65-F5344CB8AC3E}">
        <p14:creationId xmlns:p14="http://schemas.microsoft.com/office/powerpoint/2010/main" val="4283296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9"/>
        <p:cNvGrpSpPr/>
        <p:nvPr/>
      </p:nvGrpSpPr>
      <p:grpSpPr>
        <a:xfrm>
          <a:off x="0" y="0"/>
          <a:ext cx="0" cy="0"/>
          <a:chOff x="0" y="0"/>
          <a:chExt cx="0" cy="0"/>
        </a:xfrm>
      </p:grpSpPr>
      <p:sp>
        <p:nvSpPr>
          <p:cNvPr id="4472" name="Google Shape;4472;p555"/>
          <p:cNvSpPr txBox="1">
            <a:spLocks noGrp="1"/>
          </p:cNvSpPr>
          <p:nvPr>
            <p:ph type="title"/>
          </p:nvPr>
        </p:nvSpPr>
        <p:spPr>
          <a:xfrm>
            <a:off x="827584" y="274638"/>
            <a:ext cx="640907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TONIFICAZIONE</a:t>
            </a:r>
            <a:endParaRPr dirty="0">
              <a:solidFill>
                <a:srgbClr val="FF0000"/>
              </a:solidFill>
            </a:endParaRPr>
          </a:p>
        </p:txBody>
      </p:sp>
      <p:sp>
        <p:nvSpPr>
          <p:cNvPr id="4470" name="Google Shape;4470;p555"/>
          <p:cNvSpPr txBox="1">
            <a:spLocks noGrp="1"/>
          </p:cNvSpPr>
          <p:nvPr>
            <p:ph idx="1"/>
          </p:nvPr>
        </p:nvSpPr>
        <p:spPr>
          <a:xfrm>
            <a:off x="457200" y="1481330"/>
            <a:ext cx="6923112" cy="4525963"/>
          </a:xfrm>
          <a:prstGeom prst="rect">
            <a:avLst/>
          </a:prstGeom>
          <a:noFill/>
          <a:ln>
            <a:noFill/>
          </a:ln>
        </p:spPr>
        <p:txBody>
          <a:bodyPr spcFirstLastPara="1" wrap="square" lIns="91425" tIns="45700" rIns="91425" bIns="45700" anchor="t" anchorCtr="0">
            <a:noAutofit/>
          </a:bodyPr>
          <a:lstStyle/>
          <a:p>
            <a:pPr marL="82296" lvl="0" indent="0" algn="l" rtl="0">
              <a:lnSpc>
                <a:spcPct val="90000"/>
              </a:lnSpc>
              <a:spcBef>
                <a:spcPts val="0"/>
              </a:spcBef>
              <a:spcAft>
                <a:spcPts val="0"/>
              </a:spcAft>
              <a:buSzPts val="1360"/>
              <a:buNone/>
            </a:pPr>
            <a:r>
              <a:rPr lang="it-IT" dirty="0"/>
              <a:t>La tonificazione ha lo scopo </a:t>
            </a:r>
            <a:r>
              <a:rPr lang="it-IT"/>
              <a:t>di rafforzare </a:t>
            </a:r>
            <a:r>
              <a:rPr lang="it-IT" dirty="0"/>
              <a:t>la muscolatura e di migliorare la </a:t>
            </a:r>
            <a:r>
              <a:rPr lang="it-IT" dirty="0">
                <a:solidFill>
                  <a:srgbClr val="00B0F0"/>
                </a:solidFill>
              </a:rPr>
              <a:t>forza resistente</a:t>
            </a:r>
            <a:r>
              <a:rPr lang="it-IT" dirty="0"/>
              <a:t>. </a:t>
            </a:r>
            <a:br>
              <a:rPr lang="it-IT" dirty="0"/>
            </a:br>
            <a:r>
              <a:rPr lang="it-IT" dirty="0"/>
              <a:t>E' risaputo che con una muscolatura tonica e resistente si possono sostenere gli sforzi maggiori e migliorare le proprie prestazioni. Non bisogna dimenticare che una corretta tonificazione muscolare è un'ottima </a:t>
            </a:r>
            <a:r>
              <a:rPr lang="it-IT" dirty="0">
                <a:solidFill>
                  <a:srgbClr val="00B0F0"/>
                </a:solidFill>
              </a:rPr>
              <a:t>prevenzione</a:t>
            </a:r>
            <a:r>
              <a:rPr lang="it-IT" dirty="0"/>
              <a:t> contro gli infortuni e i disturbi sia articolari, sia di </a:t>
            </a:r>
            <a:r>
              <a:rPr lang="it-IT" dirty="0">
                <a:solidFill>
                  <a:srgbClr val="00B0F0"/>
                </a:solidFill>
              </a:rPr>
              <a:t>mal di schiena</a:t>
            </a:r>
            <a:r>
              <a:rPr lang="it-IT" dirty="0"/>
              <a:t>.</a:t>
            </a:r>
            <a:br>
              <a:rPr lang="it-IT" dirty="0"/>
            </a:br>
            <a:r>
              <a:rPr lang="it-IT" dirty="0"/>
              <a:t>Per essere sufficientemente efficace la fase di condizionamento muscolare deve durare almeno 5 minuti per ogni area.</a:t>
            </a:r>
            <a:br>
              <a:rPr lang="it-IT" dirty="0"/>
            </a:br>
            <a:r>
              <a:rPr lang="it-IT" dirty="0"/>
              <a:t>Le aree muscolari vengono generalmente così suddivise:</a:t>
            </a:r>
            <a:endParaRPr dirty="0"/>
          </a:p>
          <a:p>
            <a:pPr marL="368046" indent="-285750">
              <a:lnSpc>
                <a:spcPct val="90000"/>
              </a:lnSpc>
              <a:spcBef>
                <a:spcPts val="300"/>
              </a:spcBef>
              <a:buSzPts val="1360"/>
            </a:pPr>
            <a:r>
              <a:rPr lang="it-IT" dirty="0"/>
              <a:t>parte superiore del corpo</a:t>
            </a:r>
            <a:endParaRPr dirty="0"/>
          </a:p>
          <a:p>
            <a:pPr marL="368046" indent="-285750">
              <a:lnSpc>
                <a:spcPct val="90000"/>
              </a:lnSpc>
              <a:spcBef>
                <a:spcPts val="300"/>
              </a:spcBef>
              <a:buSzPts val="1360"/>
            </a:pPr>
            <a:r>
              <a:rPr lang="it-IT" dirty="0"/>
              <a:t>parte centrale del corpo  </a:t>
            </a:r>
            <a:endParaRPr dirty="0"/>
          </a:p>
          <a:p>
            <a:pPr marL="368046" indent="-285750">
              <a:lnSpc>
                <a:spcPct val="90000"/>
              </a:lnSpc>
              <a:spcBef>
                <a:spcPts val="300"/>
              </a:spcBef>
              <a:buSzPts val="1360"/>
            </a:pPr>
            <a:r>
              <a:rPr lang="it-IT" dirty="0"/>
              <a:t>parte inferiore del corpo</a:t>
            </a:r>
            <a:endParaRPr dirty="0"/>
          </a:p>
          <a:p>
            <a:pPr marL="274320" lvl="0" indent="-104584" algn="l" rtl="0">
              <a:lnSpc>
                <a:spcPct val="90000"/>
              </a:lnSpc>
              <a:spcBef>
                <a:spcPts val="300"/>
              </a:spcBef>
              <a:spcAft>
                <a:spcPts val="0"/>
              </a:spcAft>
              <a:buSzPts val="1377"/>
              <a:buNone/>
            </a:pPr>
            <a:endParaRPr dirty="0"/>
          </a:p>
        </p:txBody>
      </p:sp>
      <p:sp>
        <p:nvSpPr>
          <p:cNvPr id="4473" name="Google Shape;4473;p555"/>
          <p:cNvSpPr txBox="1">
            <a:spLocks noGrp="1"/>
          </p:cNvSpPr>
          <p:nvPr>
            <p:ph type="ftr" sz="quarter" idx="11"/>
          </p:nvPr>
        </p:nvSpPr>
        <p:spPr>
          <a:xfrm>
            <a:off x="4788024" y="6525344"/>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71" name="Google Shape;4471;p555"/>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46</a:t>
            </a:fld>
            <a:endParaRPr>
              <a:solidFill>
                <a:srgbClr val="000000"/>
              </a:solidFill>
            </a:endParaRPr>
          </a:p>
        </p:txBody>
      </p:sp>
    </p:spTree>
    <p:extLst>
      <p:ext uri="{BB962C8B-B14F-4D97-AF65-F5344CB8AC3E}">
        <p14:creationId xmlns:p14="http://schemas.microsoft.com/office/powerpoint/2010/main" val="160798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4463" name="Google Shape;4463;p554"/>
          <p:cNvSpPr txBox="1">
            <a:spLocks noGrp="1"/>
          </p:cNvSpPr>
          <p:nvPr>
            <p:ph type="title"/>
          </p:nvPr>
        </p:nvSpPr>
        <p:spPr>
          <a:xfrm>
            <a:off x="899592" y="274638"/>
            <a:ext cx="633706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DEFATICAMENTO</a:t>
            </a:r>
            <a:endParaRPr dirty="0">
              <a:solidFill>
                <a:srgbClr val="FF0000"/>
              </a:solidFill>
            </a:endParaRPr>
          </a:p>
        </p:txBody>
      </p:sp>
      <p:sp>
        <p:nvSpPr>
          <p:cNvPr id="4461" name="Google Shape;4461;p554"/>
          <p:cNvSpPr txBox="1">
            <a:spLocks noGrp="1"/>
          </p:cNvSpPr>
          <p:nvPr>
            <p:ph idx="1"/>
          </p:nvPr>
        </p:nvSpPr>
        <p:spPr>
          <a:xfrm>
            <a:off x="457200" y="1481330"/>
            <a:ext cx="6779457" cy="4525963"/>
          </a:xfrm>
          <a:prstGeom prst="rect">
            <a:avLst/>
          </a:prstGeom>
          <a:noFill/>
          <a:ln>
            <a:noFill/>
          </a:ln>
        </p:spPr>
        <p:txBody>
          <a:bodyPr spcFirstLastPara="1" wrap="square" lIns="91425" tIns="45700" rIns="91425" bIns="45700" anchor="t" anchorCtr="0">
            <a:noAutofit/>
          </a:bodyPr>
          <a:lstStyle/>
          <a:p>
            <a:pPr marL="82296" lvl="0" indent="0" algn="l" rtl="0">
              <a:spcBef>
                <a:spcPts val="0"/>
              </a:spcBef>
              <a:spcAft>
                <a:spcPts val="0"/>
              </a:spcAft>
              <a:buSzPts val="1274"/>
              <a:buNone/>
            </a:pPr>
            <a:r>
              <a:rPr lang="it-IT" sz="1873" dirty="0"/>
              <a:t>L'obiettivo è quello di creare una transizione graduale tra la fase cardiovascolare e la fase di tonificazione muscolare e/o lo stretching.</a:t>
            </a:r>
            <a:br>
              <a:rPr lang="it-IT" sz="1873" dirty="0"/>
            </a:br>
            <a:r>
              <a:rPr lang="it-IT" sz="1873" dirty="0"/>
              <a:t>Durante la fase aerobica i muscoli che si contraggono sono irrorati di sangue proveniente dal </a:t>
            </a:r>
            <a:r>
              <a:rPr lang="it-IT" sz="1873" dirty="0">
                <a:solidFill>
                  <a:srgbClr val="00B0F0"/>
                </a:solidFill>
              </a:rPr>
              <a:t>cuore</a:t>
            </a:r>
            <a:r>
              <a:rPr lang="it-IT" sz="1873" dirty="0"/>
              <a:t>. Quindi se ci fermiamo bruscamente dopo la fase cardiovascolare, il sangue rimane nelle estremità (gambe, braccia) e non tornerà al cuore con velocità ed efficienza. Questo può provocare malesseri, </a:t>
            </a:r>
            <a:r>
              <a:rPr lang="it-IT" sz="1873" dirty="0">
                <a:solidFill>
                  <a:srgbClr val="00B0F0"/>
                </a:solidFill>
              </a:rPr>
              <a:t>giramenti di testa</a:t>
            </a:r>
            <a:r>
              <a:rPr lang="it-IT" sz="1873" dirty="0"/>
              <a:t> e svenimenti. Movimenti ritmici lenti o di moderata intensità permetteranno ai muscoli di far affluire il sangue verso il cuore ed il cervello in maniera graduale.</a:t>
            </a:r>
            <a:br>
              <a:rPr lang="it-IT" sz="1873" dirty="0"/>
            </a:br>
            <a:r>
              <a:rPr lang="it-IT" sz="1873" dirty="0"/>
              <a:t>La durata della fase di defaticamento dovrebbe durare circa 5 minuti, si può utilizzare per fare un lavoro di studio delle tecniche. </a:t>
            </a:r>
            <a:br>
              <a:rPr lang="it-IT" sz="1873" dirty="0"/>
            </a:br>
            <a:endParaRPr sz="1873" dirty="0"/>
          </a:p>
          <a:p>
            <a:pPr marL="274320" lvl="0" indent="-111147" algn="l" rtl="0">
              <a:spcBef>
                <a:spcPts val="300"/>
              </a:spcBef>
              <a:spcAft>
                <a:spcPts val="0"/>
              </a:spcAft>
              <a:buSzPts val="1274"/>
              <a:buNone/>
            </a:pPr>
            <a:endParaRPr sz="1873" dirty="0"/>
          </a:p>
        </p:txBody>
      </p:sp>
      <p:sp>
        <p:nvSpPr>
          <p:cNvPr id="4464" name="Google Shape;4464;p554"/>
          <p:cNvSpPr txBox="1">
            <a:spLocks noGrp="1"/>
          </p:cNvSpPr>
          <p:nvPr>
            <p:ph type="ftr" sz="quarter" idx="11"/>
          </p:nvPr>
        </p:nvSpPr>
        <p:spPr>
          <a:xfrm>
            <a:off x="4767223" y="6525344"/>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62" name="Google Shape;4462;p554"/>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47</a:t>
            </a:fld>
            <a:endParaRPr>
              <a:solidFill>
                <a:srgbClr val="000000"/>
              </a:solidFill>
            </a:endParaRPr>
          </a:p>
        </p:txBody>
      </p:sp>
    </p:spTree>
    <p:extLst>
      <p:ext uri="{BB962C8B-B14F-4D97-AF65-F5344CB8AC3E}">
        <p14:creationId xmlns:p14="http://schemas.microsoft.com/office/powerpoint/2010/main" val="1593472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78"/>
        <p:cNvGrpSpPr/>
        <p:nvPr/>
      </p:nvGrpSpPr>
      <p:grpSpPr>
        <a:xfrm>
          <a:off x="0" y="0"/>
          <a:ext cx="0" cy="0"/>
          <a:chOff x="0" y="0"/>
          <a:chExt cx="0" cy="0"/>
        </a:xfrm>
      </p:grpSpPr>
      <p:sp>
        <p:nvSpPr>
          <p:cNvPr id="4481" name="Google Shape;4481;p556"/>
          <p:cNvSpPr txBox="1">
            <a:spLocks noGrp="1"/>
          </p:cNvSpPr>
          <p:nvPr>
            <p:ph type="title"/>
          </p:nvPr>
        </p:nvSpPr>
        <p:spPr>
          <a:xfrm>
            <a:off x="683568" y="274638"/>
            <a:ext cx="6553089"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000"/>
              <a:buFont typeface="Rambla"/>
              <a:buNone/>
            </a:pPr>
            <a:r>
              <a:rPr lang="it-IT" dirty="0">
                <a:solidFill>
                  <a:srgbClr val="FF0000"/>
                </a:solidFill>
              </a:rPr>
              <a:t>STRETCHING</a:t>
            </a:r>
            <a:endParaRPr dirty="0">
              <a:solidFill>
                <a:srgbClr val="FF0000"/>
              </a:solidFill>
            </a:endParaRPr>
          </a:p>
        </p:txBody>
      </p:sp>
      <p:sp>
        <p:nvSpPr>
          <p:cNvPr id="4479" name="Google Shape;4479;p556"/>
          <p:cNvSpPr txBox="1">
            <a:spLocks noGrp="1"/>
          </p:cNvSpPr>
          <p:nvPr>
            <p:ph idx="1"/>
          </p:nvPr>
        </p:nvSpPr>
        <p:spPr>
          <a:xfrm>
            <a:off x="457200" y="1481330"/>
            <a:ext cx="6851104" cy="4525963"/>
          </a:xfrm>
          <a:prstGeom prst="rect">
            <a:avLst/>
          </a:prstGeom>
          <a:noFill/>
          <a:ln>
            <a:noFill/>
          </a:ln>
        </p:spPr>
        <p:txBody>
          <a:bodyPr spcFirstLastPara="1" wrap="square" lIns="91425" tIns="45700" rIns="91425" bIns="45700" anchor="t" anchorCtr="0">
            <a:noAutofit/>
          </a:bodyPr>
          <a:lstStyle/>
          <a:p>
            <a:pPr marL="82296" lvl="0" indent="0" algn="l" rtl="0">
              <a:spcBef>
                <a:spcPts val="0"/>
              </a:spcBef>
              <a:spcAft>
                <a:spcPts val="0"/>
              </a:spcAft>
              <a:buSzPts val="1360"/>
              <a:buNone/>
            </a:pPr>
            <a:r>
              <a:rPr lang="it-IT" dirty="0"/>
              <a:t>L'allungamento muscolare a fine lezione ha lo scopo di:</a:t>
            </a:r>
            <a:endParaRPr dirty="0"/>
          </a:p>
          <a:p>
            <a:pPr marL="274320" lvl="0" indent="-192024" algn="l" rtl="0">
              <a:spcBef>
                <a:spcPts val="300"/>
              </a:spcBef>
              <a:spcAft>
                <a:spcPts val="0"/>
              </a:spcAft>
              <a:buSzPts val="1360"/>
              <a:buFont typeface="Rambla"/>
              <a:buChar char="-"/>
            </a:pPr>
            <a:r>
              <a:rPr lang="it-IT" dirty="0">
                <a:solidFill>
                  <a:schemeClr val="tx2">
                    <a:lumMod val="60000"/>
                    <a:lumOff val="40000"/>
                  </a:schemeClr>
                </a:solidFill>
              </a:rPr>
              <a:t>aumentare la mobilità articolare </a:t>
            </a:r>
            <a:r>
              <a:rPr lang="it-IT" dirty="0"/>
              <a:t>e di migliorare l’elasticità muscolare</a:t>
            </a:r>
            <a:endParaRPr dirty="0"/>
          </a:p>
          <a:p>
            <a:pPr marL="274320" lvl="0" indent="-192024" algn="l" rtl="0">
              <a:spcBef>
                <a:spcPts val="300"/>
              </a:spcBef>
              <a:spcAft>
                <a:spcPts val="0"/>
              </a:spcAft>
              <a:buSzPts val="1360"/>
              <a:buFont typeface="Rambla"/>
              <a:buChar char="-"/>
            </a:pPr>
            <a:r>
              <a:rPr lang="it-IT" dirty="0">
                <a:solidFill>
                  <a:schemeClr val="tx2">
                    <a:lumMod val="60000"/>
                    <a:lumOff val="40000"/>
                  </a:schemeClr>
                </a:solidFill>
              </a:rPr>
              <a:t>eliminare le scorie metaboliche </a:t>
            </a:r>
            <a:r>
              <a:rPr lang="it-IT" dirty="0"/>
              <a:t>accumulate durante gli esercizi di tonificazione</a:t>
            </a:r>
            <a:endParaRPr dirty="0"/>
          </a:p>
          <a:p>
            <a:pPr marL="274320" lvl="0" indent="-192024" algn="l" rtl="0">
              <a:spcBef>
                <a:spcPts val="300"/>
              </a:spcBef>
              <a:spcAft>
                <a:spcPts val="0"/>
              </a:spcAft>
              <a:buSzPts val="1360"/>
              <a:buFont typeface="Rambla"/>
              <a:buChar char="-"/>
            </a:pPr>
            <a:r>
              <a:rPr lang="it-IT" dirty="0">
                <a:solidFill>
                  <a:schemeClr val="tx2">
                    <a:lumMod val="60000"/>
                    <a:lumOff val="40000"/>
                  </a:schemeClr>
                </a:solidFill>
              </a:rPr>
              <a:t>favorire il recupero</a:t>
            </a:r>
            <a:r>
              <a:rPr lang="it-IT" dirty="0"/>
              <a:t> dopo gli sforzi fisici, rilassando completamente il corpo.</a:t>
            </a:r>
            <a:endParaRPr dirty="0"/>
          </a:p>
          <a:p>
            <a:pPr marL="274320" lvl="0" indent="-104584" algn="l" rtl="0">
              <a:spcBef>
                <a:spcPts val="300"/>
              </a:spcBef>
              <a:spcAft>
                <a:spcPts val="0"/>
              </a:spcAft>
              <a:buSzPts val="1377"/>
              <a:buFont typeface="Rambla"/>
              <a:buNone/>
            </a:pPr>
            <a:endParaRPr dirty="0"/>
          </a:p>
          <a:p>
            <a:pPr marL="82296" lvl="0" indent="0" algn="l" rtl="0">
              <a:spcBef>
                <a:spcPts val="300"/>
              </a:spcBef>
              <a:spcAft>
                <a:spcPts val="0"/>
              </a:spcAft>
              <a:buSzPts val="1360"/>
              <a:buNone/>
            </a:pPr>
            <a:r>
              <a:rPr lang="it-IT" sz="2000" dirty="0"/>
              <a:t>La durata deve essere di almeno 5 minuti e può essere aumentata a seconda del tipo di lezione</a:t>
            </a:r>
            <a:r>
              <a:rPr lang="it-IT" dirty="0"/>
              <a:t>.</a:t>
            </a:r>
            <a:endParaRPr dirty="0"/>
          </a:p>
          <a:p>
            <a:pPr marL="82296" lvl="0" indent="0" algn="l" rtl="0">
              <a:spcBef>
                <a:spcPts val="300"/>
              </a:spcBef>
              <a:spcAft>
                <a:spcPts val="0"/>
              </a:spcAft>
              <a:buSzPts val="1360"/>
              <a:buNone/>
            </a:pPr>
            <a:r>
              <a:rPr lang="it-IT" dirty="0"/>
              <a:t> </a:t>
            </a:r>
            <a:endParaRPr dirty="0"/>
          </a:p>
          <a:p>
            <a:pPr marL="274320" lvl="0" indent="-104584" algn="l" rtl="0">
              <a:spcBef>
                <a:spcPts val="300"/>
              </a:spcBef>
              <a:spcAft>
                <a:spcPts val="0"/>
              </a:spcAft>
              <a:buSzPts val="1377"/>
              <a:buNone/>
            </a:pPr>
            <a:endParaRPr dirty="0"/>
          </a:p>
        </p:txBody>
      </p:sp>
      <p:sp>
        <p:nvSpPr>
          <p:cNvPr id="4482" name="Google Shape;4482;p556"/>
          <p:cNvSpPr txBox="1">
            <a:spLocks noGrp="1"/>
          </p:cNvSpPr>
          <p:nvPr>
            <p:ph type="ftr" sz="quarter" idx="11"/>
          </p:nvPr>
        </p:nvSpPr>
        <p:spPr>
          <a:xfrm>
            <a:off x="4788024" y="6520259"/>
            <a:ext cx="2469073" cy="365125"/>
          </a:xfrm>
          <a:prstGeom prst="rect">
            <a:avLst/>
          </a:prstGeom>
          <a:noFill/>
          <a:ln>
            <a:noFill/>
          </a:ln>
        </p:spPr>
        <p:txBody>
          <a:bodyPr spcFirstLastPara="1" wrap="square" lIns="91425" tIns="45700" rIns="91425" bIns="45700" anchor="b" anchorCtr="0">
            <a:noAutofit/>
          </a:bodyPr>
          <a:lstStyle/>
          <a:p>
            <a:pPr lvl="0" algn="ctr"/>
            <a:r>
              <a:rPr lang="it-IT" sz="2400" dirty="0">
                <a:solidFill>
                  <a:srgbClr val="002060"/>
                </a:solidFill>
                <a:latin typeface="Edwardian Script ITC" panose="030303020407070D0804" pitchFamily="66" charset="0"/>
              </a:rPr>
              <a:t>Letizia Fioravanti</a:t>
            </a:r>
          </a:p>
          <a:p>
            <a:pPr marL="0" lvl="0" indent="0" algn="ctr" rtl="0">
              <a:spcBef>
                <a:spcPts val="0"/>
              </a:spcBef>
              <a:spcAft>
                <a:spcPts val="0"/>
              </a:spcAft>
              <a:buNone/>
            </a:pPr>
            <a:endParaRPr dirty="0"/>
          </a:p>
        </p:txBody>
      </p:sp>
      <p:sp>
        <p:nvSpPr>
          <p:cNvPr id="4480" name="Google Shape;4480;p556"/>
          <p:cNvSpPr txBox="1">
            <a:spLocks noGrp="1"/>
          </p:cNvSpPr>
          <p:nvPr>
            <p:ph type="sldNum" sz="quarter" idx="12"/>
          </p:nvPr>
        </p:nvSpPr>
        <p:spPr>
          <a:xfrm>
            <a:off x="8647272" y="6407946"/>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solidFill>
                  <a:srgbClr val="000000"/>
                </a:solidFill>
              </a:rPr>
              <a:t>48</a:t>
            </a:fld>
            <a:endParaRPr>
              <a:solidFill>
                <a:srgbClr val="000000"/>
              </a:solidFill>
            </a:endParaRPr>
          </a:p>
        </p:txBody>
      </p:sp>
    </p:spTree>
    <p:extLst>
      <p:ext uri="{BB962C8B-B14F-4D97-AF65-F5344CB8AC3E}">
        <p14:creationId xmlns:p14="http://schemas.microsoft.com/office/powerpoint/2010/main" val="1661302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11"/>
        <p:cNvGrpSpPr/>
        <p:nvPr/>
      </p:nvGrpSpPr>
      <p:grpSpPr>
        <a:xfrm>
          <a:off x="0" y="0"/>
          <a:ext cx="0" cy="0"/>
          <a:chOff x="0" y="0"/>
          <a:chExt cx="0" cy="0"/>
        </a:xfrm>
      </p:grpSpPr>
      <p:sp>
        <p:nvSpPr>
          <p:cNvPr id="4512" name="Google Shape;4512;p560"/>
          <p:cNvSpPr txBox="1">
            <a:spLocks noGrp="1"/>
          </p:cNvSpPr>
          <p:nvPr>
            <p:ph type="title"/>
          </p:nvPr>
        </p:nvSpPr>
        <p:spPr>
          <a:xfrm>
            <a:off x="539552" y="609600"/>
            <a:ext cx="6768754" cy="1099457"/>
          </a:xfrm>
          <a:prstGeom prst="rect">
            <a:avLst/>
          </a:prstGeom>
        </p:spPr>
        <p:txBody>
          <a:bodyPr spcFirstLastPara="1" lIns="91425" tIns="45700" rIns="91425" bIns="45700" anchorCtr="0">
            <a:normAutofit/>
          </a:bodyPr>
          <a:lstStyle/>
          <a:p>
            <a:pPr marL="0" lvl="0" indent="0" rtl="0">
              <a:lnSpc>
                <a:spcPct val="90000"/>
              </a:lnSpc>
              <a:spcBef>
                <a:spcPts val="0"/>
              </a:spcBef>
              <a:spcAft>
                <a:spcPts val="0"/>
              </a:spcAft>
              <a:buClr>
                <a:schemeClr val="dk2"/>
              </a:buClr>
              <a:buSzPts val="3000"/>
              <a:buFont typeface="Rambla"/>
              <a:buNone/>
            </a:pPr>
            <a:r>
              <a:rPr lang="it-IT" b="1" dirty="0"/>
              <a:t>Lo stretching viene in genere utilizzato: </a:t>
            </a:r>
            <a:endParaRPr lang="it-IT" dirty="0"/>
          </a:p>
        </p:txBody>
      </p:sp>
      <p:graphicFrame>
        <p:nvGraphicFramePr>
          <p:cNvPr id="4517" name="Google Shape;4513;p560">
            <a:extLst>
              <a:ext uri="{FF2B5EF4-FFF2-40B4-BE49-F238E27FC236}">
                <a16:creationId xmlns:a16="http://schemas.microsoft.com/office/drawing/2014/main" id="{F3148F15-EE3B-0EA8-3F7D-C8497FCC164E}"/>
              </a:ext>
            </a:extLst>
          </p:cNvPr>
          <p:cNvGraphicFramePr>
            <a:graphicFrameLocks noGrp="1"/>
          </p:cNvGraphicFramePr>
          <p:nvPr>
            <p:ph idx="1"/>
            <p:extLst>
              <p:ext uri="{D42A27DB-BD31-4B8C-83A1-F6EECF244321}">
                <p14:modId xmlns:p14="http://schemas.microsoft.com/office/powerpoint/2010/main" val="2920518219"/>
              </p:ext>
            </p:extLst>
          </p:nvPr>
        </p:nvGraphicFramePr>
        <p:xfrm>
          <a:off x="675953" y="1709057"/>
          <a:ext cx="6343105" cy="447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15" name="Google Shape;4515;p560"/>
          <p:cNvSpPr txBox="1">
            <a:spLocks noGrp="1"/>
          </p:cNvSpPr>
          <p:nvPr>
            <p:ph type="ftr" sz="quarter" idx="11"/>
          </p:nvPr>
        </p:nvSpPr>
        <p:spPr>
          <a:xfrm>
            <a:off x="5220072" y="6448251"/>
            <a:ext cx="1925143" cy="365125"/>
          </a:xfrm>
          <a:prstGeom prst="rect">
            <a:avLst/>
          </a:prstGeom>
        </p:spPr>
        <p:txBody>
          <a:bodyPr spcFirstLastPara="1" lIns="91425" tIns="45700" rIns="91425" bIns="45700" anchorCtr="0">
            <a:noAutofit/>
          </a:bodyPr>
          <a:lstStyle/>
          <a:p>
            <a:pPr lvl="0">
              <a:spcAft>
                <a:spcPts val="600"/>
              </a:spcAft>
            </a:pPr>
            <a:r>
              <a:rPr lang="it-IT" sz="2400" b="1">
                <a:solidFill>
                  <a:srgbClr val="002060"/>
                </a:solidFill>
                <a:latin typeface="Edwardian Script ITC" panose="030303020407070D0804" pitchFamily="66" charset="0"/>
              </a:rPr>
              <a:t>Letizia Fioravanti</a:t>
            </a:r>
            <a:endParaRPr lang="it-IT" sz="2400" b="1" dirty="0">
              <a:solidFill>
                <a:srgbClr val="002060"/>
              </a:solidFill>
              <a:latin typeface="Edwardian Script ITC" panose="030303020407070D0804" pitchFamily="66" charset="0"/>
            </a:endParaRPr>
          </a:p>
        </p:txBody>
      </p:sp>
      <p:sp>
        <p:nvSpPr>
          <p:cNvPr id="4514" name="Google Shape;4514;p560"/>
          <p:cNvSpPr txBox="1">
            <a:spLocks noGrp="1"/>
          </p:cNvSpPr>
          <p:nvPr>
            <p:ph type="sldNum" sz="quarter" idx="12"/>
          </p:nvPr>
        </p:nvSpPr>
        <p:spPr>
          <a:xfrm>
            <a:off x="7420899" y="6182876"/>
            <a:ext cx="512504"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it-IT"/>
              <a:pPr marL="0" lvl="0" indent="0" rtl="0">
                <a:spcBef>
                  <a:spcPts val="0"/>
                </a:spcBef>
                <a:spcAft>
                  <a:spcPts val="600"/>
                </a:spcAft>
                <a:buNone/>
              </a:pPr>
              <a:t>49</a:t>
            </a:fld>
            <a:endParaRPr lang="it-IT"/>
          </a:p>
        </p:txBody>
      </p:sp>
    </p:spTree>
    <p:extLst>
      <p:ext uri="{BB962C8B-B14F-4D97-AF65-F5344CB8AC3E}">
        <p14:creationId xmlns:p14="http://schemas.microsoft.com/office/powerpoint/2010/main" val="146694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i="0" u="none" strike="noStrike" baseline="0" dirty="0">
                <a:solidFill>
                  <a:srgbClr val="C10000"/>
                </a:solidFill>
              </a:rPr>
              <a:t>PERCHÉ MUOVERSI BENE ?</a:t>
            </a:r>
            <a:endParaRPr lang="it-IT" dirty="0">
              <a:solidFill>
                <a:srgbClr val="C00000"/>
              </a:solidFill>
            </a:endParaRPr>
          </a:p>
        </p:txBody>
      </p:sp>
      <p:sp>
        <p:nvSpPr>
          <p:cNvPr id="3" name="Segnaposto contenuto 2"/>
          <p:cNvSpPr>
            <a:spLocks noGrp="1"/>
          </p:cNvSpPr>
          <p:nvPr>
            <p:ph idx="1"/>
          </p:nvPr>
        </p:nvSpPr>
        <p:spPr/>
        <p:txBody>
          <a:bodyPr>
            <a:normAutofit/>
          </a:bodyPr>
          <a:lstStyle/>
          <a:p>
            <a:pPr marL="109728" indent="0" algn="ctr">
              <a:lnSpc>
                <a:spcPct val="150000"/>
              </a:lnSpc>
              <a:buNone/>
            </a:pPr>
            <a:r>
              <a:rPr lang="it-IT" dirty="0">
                <a:solidFill>
                  <a:srgbClr val="0070C0"/>
                </a:solidFill>
              </a:rPr>
              <a:t>E’ il modo migliore per ottenere dei</a:t>
            </a:r>
          </a:p>
          <a:p>
            <a:pPr marL="109728" indent="0" algn="ctr">
              <a:lnSpc>
                <a:spcPct val="150000"/>
              </a:lnSpc>
              <a:buNone/>
            </a:pPr>
            <a:r>
              <a:rPr lang="it-IT" dirty="0">
                <a:solidFill>
                  <a:srgbClr val="0070C0"/>
                </a:solidFill>
              </a:rPr>
              <a:t>miglioramenti;</a:t>
            </a:r>
          </a:p>
          <a:p>
            <a:pPr marL="395478" indent="-285750">
              <a:lnSpc>
                <a:spcPct val="150000"/>
              </a:lnSpc>
            </a:pPr>
            <a:r>
              <a:rPr lang="it-IT" dirty="0"/>
              <a:t>I miglioramenti sono dovuti a degli adattamenti;</a:t>
            </a:r>
          </a:p>
          <a:p>
            <a:pPr marL="395478" indent="-285750">
              <a:lnSpc>
                <a:spcPct val="150000"/>
              </a:lnSpc>
            </a:pPr>
            <a:r>
              <a:rPr lang="it-IT" dirty="0"/>
              <a:t>Gli adattamenti, per rimanere stabili, devono essere mantenuti nel tempo attraverso ripetute risposte;</a:t>
            </a:r>
          </a:p>
          <a:p>
            <a:pPr marL="395478" indent="-285750">
              <a:lnSpc>
                <a:spcPct val="150000"/>
              </a:lnSpc>
            </a:pPr>
            <a:r>
              <a:rPr lang="it-IT" dirty="0"/>
              <a:t>Le risposte sono la conseguenza degli stimoli;</a:t>
            </a:r>
          </a:p>
          <a:p>
            <a:pPr marL="395478" indent="-285750">
              <a:lnSpc>
                <a:spcPct val="150000"/>
              </a:lnSpc>
            </a:pPr>
            <a:r>
              <a:rPr lang="it-IT" b="1" dirty="0">
                <a:solidFill>
                  <a:srgbClr val="0070C0"/>
                </a:solidFill>
              </a:rPr>
              <a:t>STIMOLI</a:t>
            </a:r>
            <a:r>
              <a:rPr lang="it-IT" dirty="0">
                <a:solidFill>
                  <a:srgbClr val="0070C0"/>
                </a:solidFill>
              </a:rPr>
              <a:t>  </a:t>
            </a:r>
            <a:r>
              <a:rPr lang="it-IT" b="1" dirty="0">
                <a:solidFill>
                  <a:srgbClr val="0070C0"/>
                </a:solidFill>
              </a:rPr>
              <a:t>RISPOSTE</a:t>
            </a:r>
            <a:r>
              <a:rPr lang="it-IT" dirty="0">
                <a:solidFill>
                  <a:srgbClr val="0070C0"/>
                </a:solidFill>
              </a:rPr>
              <a:t> </a:t>
            </a:r>
            <a:r>
              <a:rPr lang="it-IT" b="1" dirty="0">
                <a:solidFill>
                  <a:srgbClr val="0070C0"/>
                </a:solidFill>
              </a:rPr>
              <a:t>ADATTAMENTI</a:t>
            </a:r>
            <a:r>
              <a:rPr lang="it-IT" dirty="0">
                <a:solidFill>
                  <a:srgbClr val="0070C0"/>
                </a:solidFill>
              </a:rPr>
              <a:t> </a:t>
            </a:r>
            <a:r>
              <a:rPr lang="it-IT" b="1" dirty="0">
                <a:solidFill>
                  <a:srgbClr val="0070C0"/>
                </a:solidFill>
              </a:rPr>
              <a:t>MIGLIORAMENTI</a:t>
            </a:r>
          </a:p>
        </p:txBody>
      </p:sp>
      <p:sp>
        <p:nvSpPr>
          <p:cNvPr id="9" name="Segnaposto piè di pagina 7"/>
          <p:cNvSpPr>
            <a:spLocks noGrp="1"/>
          </p:cNvSpPr>
          <p:nvPr>
            <p:ph type="ftr" sz="quarter" idx="11"/>
          </p:nvPr>
        </p:nvSpPr>
        <p:spPr>
          <a:xfrm>
            <a:off x="5076056" y="6093295"/>
            <a:ext cx="1944216" cy="648073"/>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272606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dirty="0">
                <a:solidFill>
                  <a:srgbClr val="C00000"/>
                </a:solidFill>
              </a:rPr>
              <a:t>DEFINIZIONE DI ALLENAMENTO</a:t>
            </a:r>
          </a:p>
        </p:txBody>
      </p:sp>
      <p:sp>
        <p:nvSpPr>
          <p:cNvPr id="3" name="Segnaposto contenuto 2"/>
          <p:cNvSpPr>
            <a:spLocks noGrp="1"/>
          </p:cNvSpPr>
          <p:nvPr>
            <p:ph idx="1"/>
          </p:nvPr>
        </p:nvSpPr>
        <p:spPr/>
        <p:txBody>
          <a:bodyPr/>
          <a:lstStyle/>
          <a:p>
            <a:pPr marL="109728" indent="0" algn="ctr">
              <a:lnSpc>
                <a:spcPct val="150000"/>
              </a:lnSpc>
              <a:buNone/>
            </a:pPr>
            <a:endParaRPr lang="it-IT" dirty="0"/>
          </a:p>
          <a:p>
            <a:pPr marL="109728" indent="0" algn="ctr">
              <a:lnSpc>
                <a:spcPct val="150000"/>
              </a:lnSpc>
              <a:buNone/>
            </a:pPr>
            <a:r>
              <a:rPr lang="it-IT" dirty="0"/>
              <a:t>L’allenamento è un processo finalizzato all’ottenimento di elevati livelli di prestazione in una disciplina specifica attraverso </a:t>
            </a:r>
            <a:r>
              <a:rPr lang="it-IT" dirty="0">
                <a:solidFill>
                  <a:srgbClr val="FF0000"/>
                </a:solidFill>
              </a:rPr>
              <a:t>l’adattamento all’attività muscolare</a:t>
            </a:r>
            <a:r>
              <a:rPr lang="it-IT" dirty="0"/>
              <a:t>.</a:t>
            </a:r>
            <a:endParaRPr lang="it-IT" b="0" i="0" dirty="0"/>
          </a:p>
        </p:txBody>
      </p:sp>
      <p:sp>
        <p:nvSpPr>
          <p:cNvPr id="9" name="Segnaposto piè di pagina 7"/>
          <p:cNvSpPr>
            <a:spLocks noGrp="1"/>
          </p:cNvSpPr>
          <p:nvPr>
            <p:ph type="ftr" sz="quarter" idx="11"/>
          </p:nvPr>
        </p:nvSpPr>
        <p:spPr>
          <a:xfrm>
            <a:off x="5076056" y="6093295"/>
            <a:ext cx="1944216" cy="648073"/>
          </a:xfrm>
        </p:spPr>
        <p:txBody>
          <a:bodyPr/>
          <a:lstStyle/>
          <a:p>
            <a:pPr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382910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3200" dirty="0">
                <a:solidFill>
                  <a:srgbClr val="C00000"/>
                </a:solidFill>
              </a:rPr>
              <a:t>COSA SI INTENDE PER ADATTAMENTO</a:t>
            </a:r>
          </a:p>
        </p:txBody>
      </p:sp>
      <p:sp>
        <p:nvSpPr>
          <p:cNvPr id="2" name="Segnaposto contenuto 1"/>
          <p:cNvSpPr>
            <a:spLocks noGrp="1"/>
          </p:cNvSpPr>
          <p:nvPr>
            <p:ph idx="1"/>
          </p:nvPr>
        </p:nvSpPr>
        <p:spPr/>
        <p:txBody>
          <a:bodyPr/>
          <a:lstStyle/>
          <a:p>
            <a:pPr marL="109728" indent="0" algn="ctr">
              <a:lnSpc>
                <a:spcPct val="150000"/>
              </a:lnSpc>
              <a:buNone/>
            </a:pPr>
            <a:r>
              <a:rPr lang="it-IT" dirty="0"/>
              <a:t>Per adattamento si intende dunque un </a:t>
            </a:r>
            <a:r>
              <a:rPr lang="it-IT" dirty="0">
                <a:solidFill>
                  <a:srgbClr val="FF0000"/>
                </a:solidFill>
              </a:rPr>
              <a:t>aumento delle capacità di prestazione </a:t>
            </a:r>
            <a:r>
              <a:rPr lang="it-IT" dirty="0"/>
              <a:t>basato su trasformazioni biochimiche, morfologiche e funzionali originate dalla sintesi proteica di adattamento</a:t>
            </a:r>
            <a:endParaRPr lang="it-IT" b="0" i="0" dirty="0"/>
          </a:p>
        </p:txBody>
      </p:sp>
      <p:sp>
        <p:nvSpPr>
          <p:cNvPr id="6" name="Segnaposto piè di pagina 7"/>
          <p:cNvSpPr>
            <a:spLocks noGrp="1"/>
          </p:cNvSpPr>
          <p:nvPr>
            <p:ph type="ftr" sz="quarter" idx="11"/>
          </p:nvPr>
        </p:nvSpPr>
        <p:spPr>
          <a:xfrm>
            <a:off x="5076056" y="5800179"/>
            <a:ext cx="2469073" cy="365125"/>
          </a:xfrm>
        </p:spPr>
        <p:txBody>
          <a:bodyPr/>
          <a:lstStyle/>
          <a:p>
            <a:pPr lvl="0" algn="ctr"/>
            <a:endParaRPr lang="it-IT" sz="600" dirty="0">
              <a:solidFill>
                <a:prstClr val="black">
                  <a:tint val="75000"/>
                </a:prstClr>
              </a:solidFill>
            </a:endParaRPr>
          </a:p>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245437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2800">
                <a:solidFill>
                  <a:srgbClr val="C00000"/>
                </a:solidFill>
              </a:rPr>
              <a:t>GLI ADATTAMENTI SONO IN RELAZIONE CON</a:t>
            </a:r>
            <a:endParaRPr lang="it-IT" sz="2800" dirty="0">
              <a:solidFill>
                <a:srgbClr val="C00000"/>
              </a:solidFill>
            </a:endParaRPr>
          </a:p>
        </p:txBody>
      </p:sp>
      <p:sp>
        <p:nvSpPr>
          <p:cNvPr id="2" name="Segnaposto contenuto 1"/>
          <p:cNvSpPr>
            <a:spLocks noGrp="1"/>
          </p:cNvSpPr>
          <p:nvPr>
            <p:ph idx="1"/>
          </p:nvPr>
        </p:nvSpPr>
        <p:spPr/>
        <p:txBody>
          <a:bodyPr>
            <a:normAutofit/>
          </a:bodyPr>
          <a:lstStyle/>
          <a:p>
            <a:pPr algn="ctr">
              <a:lnSpc>
                <a:spcPct val="150000"/>
              </a:lnSpc>
            </a:pPr>
            <a:r>
              <a:rPr lang="it-IT" dirty="0"/>
              <a:t>Intensità, durata e frequenza di somministrazione del carico.</a:t>
            </a:r>
          </a:p>
          <a:p>
            <a:pPr algn="ctr">
              <a:lnSpc>
                <a:spcPct val="150000"/>
              </a:lnSpc>
            </a:pPr>
            <a:r>
              <a:rPr lang="it-IT" dirty="0"/>
              <a:t>Condizioni generali e stato psicofisico dell’atleta.</a:t>
            </a:r>
          </a:p>
          <a:p>
            <a:pPr algn="ctr">
              <a:lnSpc>
                <a:spcPct val="150000"/>
              </a:lnSpc>
            </a:pPr>
            <a:r>
              <a:rPr lang="it-IT" dirty="0"/>
              <a:t>Condizioni emotive in cui si svolge l’allenamento.</a:t>
            </a:r>
          </a:p>
          <a:p>
            <a:pPr algn="ctr">
              <a:lnSpc>
                <a:spcPct val="150000"/>
              </a:lnSpc>
            </a:pPr>
            <a:r>
              <a:rPr lang="it-IT" dirty="0"/>
              <a:t>Età, sesso, anzianità di allenamento e periodo dell’anno.</a:t>
            </a:r>
          </a:p>
        </p:txBody>
      </p:sp>
      <p:sp>
        <p:nvSpPr>
          <p:cNvPr id="8" name="Rettangolo 7"/>
          <p:cNvSpPr/>
          <p:nvPr/>
        </p:nvSpPr>
        <p:spPr>
          <a:xfrm>
            <a:off x="5322117" y="5559623"/>
            <a:ext cx="1842171" cy="461665"/>
          </a:xfrm>
          <a:prstGeom prst="rect">
            <a:avLst/>
          </a:prstGeom>
        </p:spPr>
        <p:txBody>
          <a:bodyPr wrap="none">
            <a:spAutoFit/>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719572" y="2132856"/>
            <a:ext cx="6084676" cy="3528392"/>
          </a:xfrm>
          <a:prstGeom prst="rect">
            <a:avLst/>
          </a:prstGeom>
        </p:spPr>
        <p:txBody>
          <a:bodyPr vert="horz" anchor="b">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buFont typeface="Arial" panose="020B0604020202020204" pitchFamily="34" charset="0"/>
              <a:buChar char="•"/>
            </a:pPr>
            <a:r>
              <a:rPr lang="it-IT" sz="2400" dirty="0"/>
              <a:t>L’allenamento sportivo ed i processi di adattamento</a:t>
            </a:r>
          </a:p>
          <a:p>
            <a:pPr marL="285750" indent="-285750">
              <a:buFont typeface="Arial" panose="020B0604020202020204" pitchFamily="34" charset="0"/>
              <a:buChar char="•"/>
            </a:pPr>
            <a:r>
              <a:rPr lang="it-IT" sz="2400" dirty="0"/>
              <a:t>Stimoli di allenamento e carico fisico</a:t>
            </a:r>
          </a:p>
          <a:p>
            <a:pPr marL="285750" indent="-285750">
              <a:buFont typeface="Arial" panose="020B0604020202020204" pitchFamily="34" charset="0"/>
              <a:buChar char="•"/>
            </a:pPr>
            <a:r>
              <a:rPr lang="it-IT" sz="2400" dirty="0"/>
              <a:t>Carico esterno e carico interno</a:t>
            </a:r>
          </a:p>
          <a:p>
            <a:pPr marL="285750" indent="-285750">
              <a:buFont typeface="Arial" panose="020B0604020202020204" pitchFamily="34" charset="0"/>
              <a:buChar char="•"/>
            </a:pPr>
            <a:r>
              <a:rPr lang="it-IT" sz="2400" dirty="0"/>
              <a:t>Intensità dello stimolo</a:t>
            </a:r>
          </a:p>
          <a:p>
            <a:pPr marL="285750" indent="-285750">
              <a:buFont typeface="Arial" panose="020B0604020202020204" pitchFamily="34" charset="0"/>
              <a:buChar char="•"/>
            </a:pPr>
            <a:r>
              <a:rPr lang="it-IT" sz="2400" dirty="0"/>
              <a:t>Volume dello Stimolo</a:t>
            </a:r>
          </a:p>
          <a:p>
            <a:pPr marL="285750" indent="-285750">
              <a:buFont typeface="Arial" panose="020B0604020202020204" pitchFamily="34" charset="0"/>
              <a:buChar char="•"/>
            </a:pPr>
            <a:r>
              <a:rPr lang="it-IT" sz="2400" dirty="0"/>
              <a:t>Frequenza dello Stimolo</a:t>
            </a:r>
          </a:p>
          <a:p>
            <a:pPr marL="285750" indent="-285750">
              <a:buFont typeface="Arial" panose="020B0604020202020204" pitchFamily="34" charset="0"/>
              <a:buChar char="•"/>
            </a:pPr>
            <a:r>
              <a:rPr lang="it-IT" sz="2400" dirty="0"/>
              <a:t>Specificità</a:t>
            </a:r>
          </a:p>
        </p:txBody>
      </p:sp>
      <p:sp>
        <p:nvSpPr>
          <p:cNvPr id="5" name="Titolo 3"/>
          <p:cNvSpPr>
            <a:spLocks noGrp="1"/>
          </p:cNvSpPr>
          <p:nvPr>
            <p:ph type="title"/>
          </p:nvPr>
        </p:nvSpPr>
        <p:spPr>
          <a:xfrm>
            <a:off x="719572" y="692696"/>
            <a:ext cx="6347713" cy="1320800"/>
          </a:xfrm>
        </p:spPr>
        <p:txBody>
          <a:bodyPr>
            <a:noAutofit/>
          </a:bodyPr>
          <a:lstStyle/>
          <a:p>
            <a:pPr algn="ctr"/>
            <a:r>
              <a:rPr lang="it-IT" sz="3200" dirty="0">
                <a:solidFill>
                  <a:srgbClr val="C00000"/>
                </a:solidFill>
              </a:rPr>
              <a:t>ELEMENTI DEL CICLO DI ALLENAMENTO</a:t>
            </a:r>
          </a:p>
        </p:txBody>
      </p:sp>
      <p:sp>
        <p:nvSpPr>
          <p:cNvPr id="10" name="Segnaposto piè di pagina 7"/>
          <p:cNvSpPr>
            <a:spLocks noGrp="1"/>
          </p:cNvSpPr>
          <p:nvPr>
            <p:ph type="ftr" sz="quarter" idx="11"/>
          </p:nvPr>
        </p:nvSpPr>
        <p:spPr>
          <a:xfrm>
            <a:off x="5076056" y="5877272"/>
            <a:ext cx="2469073" cy="365125"/>
          </a:xfrm>
        </p:spPr>
        <p:txBody>
          <a:bodyPr/>
          <a:lstStyle/>
          <a:p>
            <a:pPr lvl="0" algn="ctr"/>
            <a:endParaRPr lang="it-IT" sz="600" dirty="0">
              <a:solidFill>
                <a:prstClr val="black">
                  <a:tint val="75000"/>
                </a:prstClr>
              </a:solidFill>
            </a:endParaRPr>
          </a:p>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1142509179"/>
      </p:ext>
    </p:extLst>
  </p:cSld>
  <p:clrMapOvr>
    <a:masterClrMapping/>
  </p:clrMapOvr>
</p:sld>
</file>

<file path=ppt/theme/theme1.xml><?xml version="1.0" encoding="utf-8"?>
<a:theme xmlns:a="http://schemas.openxmlformats.org/drawingml/2006/main" name="Sfaccettatur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2926</TotalTime>
  <Words>3203</Words>
  <Application>Microsoft Office PowerPoint</Application>
  <PresentationFormat>Presentazione su schermo (4:3)</PresentationFormat>
  <Paragraphs>324</Paragraphs>
  <Slides>49</Slides>
  <Notes>28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49</vt:i4>
      </vt:variant>
    </vt:vector>
  </HeadingPairs>
  <TitlesOfParts>
    <vt:vector size="59" baseType="lpstr">
      <vt:lpstr>Arial</vt:lpstr>
      <vt:lpstr>Calibri</vt:lpstr>
      <vt:lpstr>Edwardian Script ITC</vt:lpstr>
      <vt:lpstr>Kunstler Script</vt:lpstr>
      <vt:lpstr>Palace Script MT</vt:lpstr>
      <vt:lpstr>Rambla</vt:lpstr>
      <vt:lpstr>Roboto</vt:lpstr>
      <vt:lpstr>Trebuchet MS</vt:lpstr>
      <vt:lpstr>Wingdings 3</vt:lpstr>
      <vt:lpstr>Sfaccettatura</vt:lpstr>
      <vt:lpstr>Metodologia generale parte 1 Definizione di teoria  dell’allenamento  2024 Prof.ssa Letizia Fioravanti </vt:lpstr>
      <vt:lpstr>Presentazione standard di PowerPoint</vt:lpstr>
      <vt:lpstr>Mi presento</vt:lpstr>
      <vt:lpstr>MOVIMENTO</vt:lpstr>
      <vt:lpstr>PERCHÉ MUOVERSI BENE ?</vt:lpstr>
      <vt:lpstr>DEFINIZIONE DI ALLENAMENTO</vt:lpstr>
      <vt:lpstr>COSA SI INTENDE PER ADATTAMENTO</vt:lpstr>
      <vt:lpstr>GLI ADATTAMENTI SONO IN RELAZIONE CON</vt:lpstr>
      <vt:lpstr>ELEMENTI DEL CICLO DI ALLENAMENTO</vt:lpstr>
      <vt:lpstr>SUPERCOMPENSAZIONE</vt:lpstr>
      <vt:lpstr>Presentazione standard di PowerPoint</vt:lpstr>
      <vt:lpstr>SUPERCOMPENSAZIONE</vt:lpstr>
      <vt:lpstr>PERIODO DI RIPOSO OTTIMALE</vt:lpstr>
      <vt:lpstr>Presentazione standard di PowerPoint</vt:lpstr>
      <vt:lpstr>Adattamento</vt:lpstr>
      <vt:lpstr>Presentazione standard di PowerPoint</vt:lpstr>
      <vt:lpstr>Carico e recupero</vt:lpstr>
      <vt:lpstr>Presentazione standard di PowerPoint</vt:lpstr>
      <vt:lpstr>TEMPO OCCORRENTE PER LA SUPERCOMPENSAZIONE IN BASE ALL’ATTIVITÀ SVOLTA</vt:lpstr>
      <vt:lpstr>TEMPO OCCORRENTE PER LA SUPERCOMPENSAZIONE IN BASE ALL’ATTIVITÀ SVOLTA</vt:lpstr>
      <vt:lpstr>TEMPO OCCORRENTE PER LA SUPERCOMPENSAZIONE IN BASE ALL’ATTIVITÀ SVOLTA</vt:lpstr>
      <vt:lpstr>TEMPO OCCORRENTE PER LA SUPERCOMPENSAZIONE IN BASE ALL’ATTIVITÀ SVOLTA</vt:lpstr>
      <vt:lpstr>ALLENAMENTO AEROBICO </vt:lpstr>
      <vt:lpstr>Aerobico indica  in presenza di ossigeno</vt:lpstr>
      <vt:lpstr>ALLENAMENTO ANAEROBICO</vt:lpstr>
      <vt:lpstr>Anaerobico indica in mancanza di ossigeno</vt:lpstr>
      <vt:lpstr>Presentazione standard di PowerPoint</vt:lpstr>
      <vt:lpstr>Presentazione standard di PowerPoint</vt:lpstr>
      <vt:lpstr>IL CARICO FISICO </vt:lpstr>
      <vt:lpstr>CARICO ED ADATTAMENTO </vt:lpstr>
      <vt:lpstr>CARICO INTERNO </vt:lpstr>
      <vt:lpstr>CARICO GENERALE  E CARICO SPECIFICO</vt:lpstr>
      <vt:lpstr>CARICO E RECUPERO</vt:lpstr>
      <vt:lpstr>ALLENAMENTO GIOVANILE </vt:lpstr>
      <vt:lpstr>Carico Motorio</vt:lpstr>
      <vt:lpstr>ALLENAMENTO RIVOLTO AGLI ANZIANI </vt:lpstr>
      <vt:lpstr>OBIETTIVI DELL’ALLENAMENTO</vt:lpstr>
      <vt:lpstr>FATTORI DELLA CAPACITA’ SPORTIVA</vt:lpstr>
      <vt:lpstr>Le capacità motorie</vt:lpstr>
      <vt:lpstr>Presentazione standard di PowerPoint</vt:lpstr>
      <vt:lpstr>DISCIPLINE DI COMBATTIMENTO  </vt:lpstr>
      <vt:lpstr>Il profilo del praticante sport di combattimento</vt:lpstr>
      <vt:lpstr>Costruiamo la nostra lezione</vt:lpstr>
      <vt:lpstr>RISCALDAMENTO IN PILLOLE</vt:lpstr>
      <vt:lpstr>FASE AEROBICA e/o FASE TECNICA</vt:lpstr>
      <vt:lpstr>TONIFICAZIONE</vt:lpstr>
      <vt:lpstr>DEFATICAMENTO</vt:lpstr>
      <vt:lpstr>STRETCHING</vt:lpstr>
      <vt:lpstr>Lo stretching viene in genere utilizzato: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Allenamento</dc:title>
  <dc:creator>Letizia Fioravanti</dc:creator>
  <cp:lastModifiedBy>leonardo</cp:lastModifiedBy>
  <cp:revision>140</cp:revision>
  <dcterms:created xsi:type="dcterms:W3CDTF">2014-05-23T09:30:57Z</dcterms:created>
  <dcterms:modified xsi:type="dcterms:W3CDTF">2024-05-10T19:23:04Z</dcterms:modified>
</cp:coreProperties>
</file>