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300" r:id="rId10"/>
    <p:sldId id="265" r:id="rId11"/>
    <p:sldId id="266" r:id="rId12"/>
    <p:sldId id="267" r:id="rId13"/>
    <p:sldId id="301" r:id="rId14"/>
    <p:sldId id="302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7" r:id="rId24"/>
    <p:sldId id="279" r:id="rId25"/>
    <p:sldId id="281" r:id="rId26"/>
    <p:sldId id="283" r:id="rId27"/>
    <p:sldId id="285" r:id="rId28"/>
    <p:sldId id="287" r:id="rId29"/>
    <p:sldId id="289" r:id="rId30"/>
    <p:sldId id="291" r:id="rId31"/>
    <p:sldId id="293" r:id="rId32"/>
    <p:sldId id="295" r:id="rId33"/>
    <p:sldId id="297" r:id="rId34"/>
    <p:sldId id="298" r:id="rId35"/>
  </p:sldIdLst>
  <p:sldSz cx="9906000" cy="6858000" type="A4"/>
  <p:notesSz cx="6858000" cy="9144000"/>
  <p:embeddedFontLst>
    <p:embeddedFont>
      <p:font typeface="Edwardian Script ITC" panose="030303020407070D0804" pitchFamily="66" charset="0"/>
      <p:regular r:id="rId37"/>
    </p:embeddedFont>
    <p:embeddedFont>
      <p:font typeface="Kunstler Script" panose="030304020206070D0D06" pitchFamily="66" charset="0"/>
      <p:regular r:id="rId38"/>
    </p:embeddedFont>
    <p:embeddedFont>
      <p:font typeface="Rambla" panose="020B0604020202020204" charset="0"/>
      <p:regular r:id="rId39"/>
      <p:bold r:id="rId40"/>
      <p:italic r:id="rId41"/>
      <p:boldItalic r:id="rId42"/>
    </p:embeddedFont>
    <p:embeddedFont>
      <p:font typeface="Trebuchet MS" panose="020B0603020202020204" pitchFamily="34" charset="0"/>
      <p:regular r:id="rId43"/>
      <p:bold r:id="rId44"/>
      <p:italic r:id="rId45"/>
      <p:boldItalic r:id="rId46"/>
    </p:embeddedFont>
    <p:embeddedFont>
      <p:font typeface="Wingdings 3" panose="05040102010807070707" pitchFamily="18" charset="2"/>
      <p:regular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6.fntdata"/><Relationship Id="rId47" Type="http://schemas.openxmlformats.org/officeDocument/2006/relationships/font" Target="fonts/font11.fntdata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7.fntdata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FEB467-BDAC-4BB7-A713-F62E914D499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9D3E87D-69D5-44CC-B4F1-FC39A9C345D3}">
      <dgm:prSet phldrT="[Tes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dirty="0"/>
            <a:t>Senso percezioni</a:t>
          </a:r>
        </a:p>
      </dgm:t>
    </dgm:pt>
    <dgm:pt modelId="{6EAD8759-A17B-48D1-9BEA-C0FE636DE73A}" type="parTrans" cxnId="{A7CC8FAA-555F-441C-99BA-D9476A56D1FF}">
      <dgm:prSet/>
      <dgm:spPr/>
      <dgm:t>
        <a:bodyPr/>
        <a:lstStyle/>
        <a:p>
          <a:endParaRPr lang="it-IT"/>
        </a:p>
      </dgm:t>
    </dgm:pt>
    <dgm:pt modelId="{5E193F81-4C35-410D-A5A5-4606B753F4C8}" type="sibTrans" cxnId="{A7CC8FAA-555F-441C-99BA-D9476A56D1FF}">
      <dgm:prSet/>
      <dgm:spPr/>
      <dgm:t>
        <a:bodyPr/>
        <a:lstStyle/>
        <a:p>
          <a:endParaRPr lang="it-IT"/>
        </a:p>
      </dgm:t>
    </dgm:pt>
    <dgm:pt modelId="{BD42C557-E4BB-484F-8AC1-CD04BA2940EA}">
      <dgm:prSet phldrT="[Testo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dirty="0"/>
            <a:t>coordinazione</a:t>
          </a:r>
        </a:p>
      </dgm:t>
    </dgm:pt>
    <dgm:pt modelId="{147772C9-89F4-4D17-9A80-931B8209FE41}" type="parTrans" cxnId="{735472A4-AB62-45EB-9BB5-8E9594934523}">
      <dgm:prSet/>
      <dgm:spPr/>
      <dgm:t>
        <a:bodyPr/>
        <a:lstStyle/>
        <a:p>
          <a:endParaRPr lang="it-IT"/>
        </a:p>
      </dgm:t>
    </dgm:pt>
    <dgm:pt modelId="{7A3F2928-65AD-44D4-B162-50E54A0330B8}" type="sibTrans" cxnId="{735472A4-AB62-45EB-9BB5-8E9594934523}">
      <dgm:prSet/>
      <dgm:spPr/>
      <dgm:t>
        <a:bodyPr/>
        <a:lstStyle/>
        <a:p>
          <a:endParaRPr lang="it-IT"/>
        </a:p>
      </dgm:t>
    </dgm:pt>
    <dgm:pt modelId="{C7BEB245-CEBA-4907-B172-00BE8125BA5B}">
      <dgm:prSet phldrT="[Testo]"/>
      <dgm:spPr>
        <a:solidFill>
          <a:srgbClr val="002060"/>
        </a:solidFill>
      </dgm:spPr>
      <dgm:t>
        <a:bodyPr/>
        <a:lstStyle/>
        <a:p>
          <a:r>
            <a:rPr lang="it-IT" dirty="0"/>
            <a:t>Capacità condizionali</a:t>
          </a:r>
        </a:p>
      </dgm:t>
    </dgm:pt>
    <dgm:pt modelId="{6F92B88B-E539-44D4-A860-6B62D82BDB52}" type="parTrans" cxnId="{B0EBEC24-6D47-47A9-86E9-5C642F9C41E7}">
      <dgm:prSet/>
      <dgm:spPr/>
      <dgm:t>
        <a:bodyPr/>
        <a:lstStyle/>
        <a:p>
          <a:endParaRPr lang="it-IT"/>
        </a:p>
      </dgm:t>
    </dgm:pt>
    <dgm:pt modelId="{FAB39937-FF6A-44A8-A3E7-236D784E6212}" type="sibTrans" cxnId="{B0EBEC24-6D47-47A9-86E9-5C642F9C41E7}">
      <dgm:prSet/>
      <dgm:spPr/>
      <dgm:t>
        <a:bodyPr/>
        <a:lstStyle/>
        <a:p>
          <a:endParaRPr lang="it-IT"/>
        </a:p>
      </dgm:t>
    </dgm:pt>
    <dgm:pt modelId="{E16C8CCC-B32B-455C-92B2-6DD42CB7EE8B}" type="pres">
      <dgm:prSet presAssocID="{16FEB467-BDAC-4BB7-A713-F62E914D4995}" presName="Name0" presStyleCnt="0">
        <dgm:presLayoutVars>
          <dgm:dir/>
          <dgm:animLvl val="lvl"/>
          <dgm:resizeHandles val="exact"/>
        </dgm:presLayoutVars>
      </dgm:prSet>
      <dgm:spPr/>
    </dgm:pt>
    <dgm:pt modelId="{EA74A732-919E-4274-AAA2-C11AE780E468}" type="pres">
      <dgm:prSet presAssocID="{89D3E87D-69D5-44CC-B4F1-FC39A9C345D3}" presName="parTxOnly" presStyleLbl="node1" presStyleIdx="0" presStyleCnt="3" custScaleY="99049">
        <dgm:presLayoutVars>
          <dgm:chMax val="0"/>
          <dgm:chPref val="0"/>
          <dgm:bulletEnabled val="1"/>
        </dgm:presLayoutVars>
      </dgm:prSet>
      <dgm:spPr/>
    </dgm:pt>
    <dgm:pt modelId="{EA8865A5-6FFB-4B76-BBC7-1858C7FAE35F}" type="pres">
      <dgm:prSet presAssocID="{5E193F81-4C35-410D-A5A5-4606B753F4C8}" presName="parTxOnlySpace" presStyleCnt="0"/>
      <dgm:spPr/>
    </dgm:pt>
    <dgm:pt modelId="{38EAD09A-FE97-4D20-87E5-5AE9CD7BAC72}" type="pres">
      <dgm:prSet presAssocID="{BD42C557-E4BB-484F-8AC1-CD04BA2940E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3CB9B4D1-2FB9-448F-8DE4-41E246BCB19D}" type="pres">
      <dgm:prSet presAssocID="{7A3F2928-65AD-44D4-B162-50E54A0330B8}" presName="parTxOnlySpace" presStyleCnt="0"/>
      <dgm:spPr/>
    </dgm:pt>
    <dgm:pt modelId="{752DE63F-AB9B-4BC1-893C-634BDA19CF11}" type="pres">
      <dgm:prSet presAssocID="{C7BEB245-CEBA-4907-B172-00BE8125BA5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B545608-D901-46F1-B885-008A4B87FA71}" type="presOf" srcId="{C7BEB245-CEBA-4907-B172-00BE8125BA5B}" destId="{752DE63F-AB9B-4BC1-893C-634BDA19CF11}" srcOrd="0" destOrd="0" presId="urn:microsoft.com/office/officeart/2005/8/layout/chevron1"/>
    <dgm:cxn modelId="{B0EBEC24-6D47-47A9-86E9-5C642F9C41E7}" srcId="{16FEB467-BDAC-4BB7-A713-F62E914D4995}" destId="{C7BEB245-CEBA-4907-B172-00BE8125BA5B}" srcOrd="2" destOrd="0" parTransId="{6F92B88B-E539-44D4-A860-6B62D82BDB52}" sibTransId="{FAB39937-FF6A-44A8-A3E7-236D784E6212}"/>
    <dgm:cxn modelId="{C995706E-65CE-4EEB-A2B2-AD20DC74D16D}" type="presOf" srcId="{89D3E87D-69D5-44CC-B4F1-FC39A9C345D3}" destId="{EA74A732-919E-4274-AAA2-C11AE780E468}" srcOrd="0" destOrd="0" presId="urn:microsoft.com/office/officeart/2005/8/layout/chevron1"/>
    <dgm:cxn modelId="{0F11A09A-CDD0-481A-9012-C94CD7A366F9}" type="presOf" srcId="{BD42C557-E4BB-484F-8AC1-CD04BA2940EA}" destId="{38EAD09A-FE97-4D20-87E5-5AE9CD7BAC72}" srcOrd="0" destOrd="0" presId="urn:microsoft.com/office/officeart/2005/8/layout/chevron1"/>
    <dgm:cxn modelId="{735472A4-AB62-45EB-9BB5-8E9594934523}" srcId="{16FEB467-BDAC-4BB7-A713-F62E914D4995}" destId="{BD42C557-E4BB-484F-8AC1-CD04BA2940EA}" srcOrd="1" destOrd="0" parTransId="{147772C9-89F4-4D17-9A80-931B8209FE41}" sibTransId="{7A3F2928-65AD-44D4-B162-50E54A0330B8}"/>
    <dgm:cxn modelId="{A7CC8FAA-555F-441C-99BA-D9476A56D1FF}" srcId="{16FEB467-BDAC-4BB7-A713-F62E914D4995}" destId="{89D3E87D-69D5-44CC-B4F1-FC39A9C345D3}" srcOrd="0" destOrd="0" parTransId="{6EAD8759-A17B-48D1-9BEA-C0FE636DE73A}" sibTransId="{5E193F81-4C35-410D-A5A5-4606B753F4C8}"/>
    <dgm:cxn modelId="{D0436FB0-6944-4C6B-AECD-EE5FC8A32960}" type="presOf" srcId="{16FEB467-BDAC-4BB7-A713-F62E914D4995}" destId="{E16C8CCC-B32B-455C-92B2-6DD42CB7EE8B}" srcOrd="0" destOrd="0" presId="urn:microsoft.com/office/officeart/2005/8/layout/chevron1"/>
    <dgm:cxn modelId="{F6F735D3-B61E-4B22-86CC-0203029F9975}" type="presParOf" srcId="{E16C8CCC-B32B-455C-92B2-6DD42CB7EE8B}" destId="{EA74A732-919E-4274-AAA2-C11AE780E468}" srcOrd="0" destOrd="0" presId="urn:microsoft.com/office/officeart/2005/8/layout/chevron1"/>
    <dgm:cxn modelId="{1FFEAFF4-8182-433E-BD25-4226D0A70EF3}" type="presParOf" srcId="{E16C8CCC-B32B-455C-92B2-6DD42CB7EE8B}" destId="{EA8865A5-6FFB-4B76-BBC7-1858C7FAE35F}" srcOrd="1" destOrd="0" presId="urn:microsoft.com/office/officeart/2005/8/layout/chevron1"/>
    <dgm:cxn modelId="{EAE1D669-26F2-4201-93FF-A493BD2D8115}" type="presParOf" srcId="{E16C8CCC-B32B-455C-92B2-6DD42CB7EE8B}" destId="{38EAD09A-FE97-4D20-87E5-5AE9CD7BAC72}" srcOrd="2" destOrd="0" presId="urn:microsoft.com/office/officeart/2005/8/layout/chevron1"/>
    <dgm:cxn modelId="{8733E0CA-BF8B-4459-92F6-FAE0B25BC151}" type="presParOf" srcId="{E16C8CCC-B32B-455C-92B2-6DD42CB7EE8B}" destId="{3CB9B4D1-2FB9-448F-8DE4-41E246BCB19D}" srcOrd="3" destOrd="0" presId="urn:microsoft.com/office/officeart/2005/8/layout/chevron1"/>
    <dgm:cxn modelId="{8E496797-8A30-47F7-98DE-D446481370C4}" type="presParOf" srcId="{E16C8CCC-B32B-455C-92B2-6DD42CB7EE8B}" destId="{752DE63F-AB9B-4BC1-893C-634BDA19CF1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9A3ADB-6A0C-43D0-9713-39904E8400D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ECA5381-07D2-46D6-B995-9899E1BFAB98}">
      <dgm:prSet phldrT="[Testo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dirty="0"/>
            <a:t>pratica della </a:t>
          </a:r>
          <a:r>
            <a:rPr lang="it-IT" dirty="0" err="1"/>
            <a:t>polisportività</a:t>
          </a:r>
          <a:endParaRPr lang="it-IT" dirty="0"/>
        </a:p>
      </dgm:t>
    </dgm:pt>
    <dgm:pt modelId="{E5A02908-2C5F-4EFA-947C-13AC691E0215}" type="parTrans" cxnId="{2A631E82-DFFF-42D4-BB7B-2A5FC9737D2C}">
      <dgm:prSet/>
      <dgm:spPr/>
      <dgm:t>
        <a:bodyPr/>
        <a:lstStyle/>
        <a:p>
          <a:endParaRPr lang="it-IT"/>
        </a:p>
      </dgm:t>
    </dgm:pt>
    <dgm:pt modelId="{5EA17379-184A-4EB9-AB9E-ECFA21AA7903}" type="sibTrans" cxnId="{2A631E82-DFFF-42D4-BB7B-2A5FC9737D2C}">
      <dgm:prSet/>
      <dgm:spPr/>
      <dgm:t>
        <a:bodyPr/>
        <a:lstStyle/>
        <a:p>
          <a:endParaRPr lang="it-IT"/>
        </a:p>
      </dgm:t>
    </dgm:pt>
    <dgm:pt modelId="{6B2DA37F-750C-4D3A-B34C-B6DB2FF64683}">
      <dgm:prSet phldrT="[Tes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it-IT" dirty="0"/>
            <a:t>scelta di uno sport</a:t>
          </a:r>
        </a:p>
      </dgm:t>
    </dgm:pt>
    <dgm:pt modelId="{260AE393-CDA3-4DBD-9680-5D80E0EACAC4}" type="parTrans" cxnId="{F69580B5-53E1-4D50-956D-56BEB7022D22}">
      <dgm:prSet/>
      <dgm:spPr/>
      <dgm:t>
        <a:bodyPr/>
        <a:lstStyle/>
        <a:p>
          <a:endParaRPr lang="it-IT"/>
        </a:p>
      </dgm:t>
    </dgm:pt>
    <dgm:pt modelId="{00DEE595-07FA-4156-9652-295B5A7DA0A6}" type="sibTrans" cxnId="{F69580B5-53E1-4D50-956D-56BEB7022D22}">
      <dgm:prSet/>
      <dgm:spPr/>
      <dgm:t>
        <a:bodyPr/>
        <a:lstStyle/>
        <a:p>
          <a:endParaRPr lang="it-IT"/>
        </a:p>
      </dgm:t>
    </dgm:pt>
    <dgm:pt modelId="{C92B31CE-A062-47DF-B19F-AB41FBCF8C59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it-IT" dirty="0"/>
            <a:t>sviluppo degli </a:t>
          </a:r>
          <a:r>
            <a:rPr lang="it-IT" b="1" dirty="0"/>
            <a:t>schemi motori di base</a:t>
          </a:r>
          <a:endParaRPr lang="it-IT" dirty="0"/>
        </a:p>
      </dgm:t>
    </dgm:pt>
    <dgm:pt modelId="{64137BF0-BEF8-4640-9C2B-8FD7D5345DBF}" type="parTrans" cxnId="{E5D3863E-67D7-4266-A107-54A4BD517EE3}">
      <dgm:prSet/>
      <dgm:spPr/>
      <dgm:t>
        <a:bodyPr/>
        <a:lstStyle/>
        <a:p>
          <a:endParaRPr lang="it-IT"/>
        </a:p>
      </dgm:t>
    </dgm:pt>
    <dgm:pt modelId="{B8B0ECB1-30AD-4988-87D0-88B939AC203F}" type="sibTrans" cxnId="{E5D3863E-67D7-4266-A107-54A4BD517EE3}">
      <dgm:prSet/>
      <dgm:spPr/>
      <dgm:t>
        <a:bodyPr/>
        <a:lstStyle/>
        <a:p>
          <a:endParaRPr lang="it-IT"/>
        </a:p>
      </dgm:t>
    </dgm:pt>
    <dgm:pt modelId="{D67C921F-D454-4C32-AA99-C860D5625E78}" type="pres">
      <dgm:prSet presAssocID="{859A3ADB-6A0C-43D0-9713-39904E8400DA}" presName="Name0" presStyleCnt="0">
        <dgm:presLayoutVars>
          <dgm:dir/>
          <dgm:animLvl val="lvl"/>
          <dgm:resizeHandles val="exact"/>
        </dgm:presLayoutVars>
      </dgm:prSet>
      <dgm:spPr/>
    </dgm:pt>
    <dgm:pt modelId="{DC5E7E1E-63E7-49A3-9593-960A0AE94698}" type="pres">
      <dgm:prSet presAssocID="{C92B31CE-A062-47DF-B19F-AB41FBCF8C5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08DC64E-ECC9-4DD7-B963-4016311554DE}" type="pres">
      <dgm:prSet presAssocID="{B8B0ECB1-30AD-4988-87D0-88B939AC203F}" presName="parTxOnlySpace" presStyleCnt="0"/>
      <dgm:spPr/>
    </dgm:pt>
    <dgm:pt modelId="{70D9DFB3-0C2F-4742-A3C6-0F146FDA4394}" type="pres">
      <dgm:prSet presAssocID="{EECA5381-07D2-46D6-B995-9899E1BFAB9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B26FC0B-C4D9-4524-AC8B-F92FB1E05F81}" type="pres">
      <dgm:prSet presAssocID="{5EA17379-184A-4EB9-AB9E-ECFA21AA7903}" presName="parTxOnlySpace" presStyleCnt="0"/>
      <dgm:spPr/>
    </dgm:pt>
    <dgm:pt modelId="{344A8F3A-5B20-4AD1-ACF0-C62C410E72BD}" type="pres">
      <dgm:prSet presAssocID="{6B2DA37F-750C-4D3A-B34C-B6DB2FF64683}" presName="parTxOnly" presStyleLbl="node1" presStyleIdx="2" presStyleCnt="3" custLinFactNeighborX="765">
        <dgm:presLayoutVars>
          <dgm:chMax val="0"/>
          <dgm:chPref val="0"/>
          <dgm:bulletEnabled val="1"/>
        </dgm:presLayoutVars>
      </dgm:prSet>
      <dgm:spPr/>
    </dgm:pt>
  </dgm:ptLst>
  <dgm:cxnLst>
    <dgm:cxn modelId="{E5D3863E-67D7-4266-A107-54A4BD517EE3}" srcId="{859A3ADB-6A0C-43D0-9713-39904E8400DA}" destId="{C92B31CE-A062-47DF-B19F-AB41FBCF8C59}" srcOrd="0" destOrd="0" parTransId="{64137BF0-BEF8-4640-9C2B-8FD7D5345DBF}" sibTransId="{B8B0ECB1-30AD-4988-87D0-88B939AC203F}"/>
    <dgm:cxn modelId="{3243AE51-9FFE-40F2-A5B0-8E11EC2E53F7}" type="presOf" srcId="{6B2DA37F-750C-4D3A-B34C-B6DB2FF64683}" destId="{344A8F3A-5B20-4AD1-ACF0-C62C410E72BD}" srcOrd="0" destOrd="0" presId="urn:microsoft.com/office/officeart/2005/8/layout/chevron1"/>
    <dgm:cxn modelId="{2A631E82-DFFF-42D4-BB7B-2A5FC9737D2C}" srcId="{859A3ADB-6A0C-43D0-9713-39904E8400DA}" destId="{EECA5381-07D2-46D6-B995-9899E1BFAB98}" srcOrd="1" destOrd="0" parTransId="{E5A02908-2C5F-4EFA-947C-13AC691E0215}" sibTransId="{5EA17379-184A-4EB9-AB9E-ECFA21AA7903}"/>
    <dgm:cxn modelId="{2EB0AEA2-1BDB-47E9-989C-34C84883A4AA}" type="presOf" srcId="{EECA5381-07D2-46D6-B995-9899E1BFAB98}" destId="{70D9DFB3-0C2F-4742-A3C6-0F146FDA4394}" srcOrd="0" destOrd="0" presId="urn:microsoft.com/office/officeart/2005/8/layout/chevron1"/>
    <dgm:cxn modelId="{F69580B5-53E1-4D50-956D-56BEB7022D22}" srcId="{859A3ADB-6A0C-43D0-9713-39904E8400DA}" destId="{6B2DA37F-750C-4D3A-B34C-B6DB2FF64683}" srcOrd="2" destOrd="0" parTransId="{260AE393-CDA3-4DBD-9680-5D80E0EACAC4}" sibTransId="{00DEE595-07FA-4156-9652-295B5A7DA0A6}"/>
    <dgm:cxn modelId="{EBD2A5D7-D714-4321-8DF1-6B7BCA1D1EBC}" type="presOf" srcId="{859A3ADB-6A0C-43D0-9713-39904E8400DA}" destId="{D67C921F-D454-4C32-AA99-C860D5625E78}" srcOrd="0" destOrd="0" presId="urn:microsoft.com/office/officeart/2005/8/layout/chevron1"/>
    <dgm:cxn modelId="{3F3BA3FF-B112-4465-A20D-CC62EA8826F8}" type="presOf" srcId="{C92B31CE-A062-47DF-B19F-AB41FBCF8C59}" destId="{DC5E7E1E-63E7-49A3-9593-960A0AE94698}" srcOrd="0" destOrd="0" presId="urn:microsoft.com/office/officeart/2005/8/layout/chevron1"/>
    <dgm:cxn modelId="{E0CF9F72-2FC4-42E5-9B32-93E9959FC15A}" type="presParOf" srcId="{D67C921F-D454-4C32-AA99-C860D5625E78}" destId="{DC5E7E1E-63E7-49A3-9593-960A0AE94698}" srcOrd="0" destOrd="0" presId="urn:microsoft.com/office/officeart/2005/8/layout/chevron1"/>
    <dgm:cxn modelId="{3F636E4C-D6F0-47D2-9B0A-790600D583E6}" type="presParOf" srcId="{D67C921F-D454-4C32-AA99-C860D5625E78}" destId="{C08DC64E-ECC9-4DD7-B963-4016311554DE}" srcOrd="1" destOrd="0" presId="urn:microsoft.com/office/officeart/2005/8/layout/chevron1"/>
    <dgm:cxn modelId="{81EDEA1C-303E-4F33-8EB5-660F37E48390}" type="presParOf" srcId="{D67C921F-D454-4C32-AA99-C860D5625E78}" destId="{70D9DFB3-0C2F-4742-A3C6-0F146FDA4394}" srcOrd="2" destOrd="0" presId="urn:microsoft.com/office/officeart/2005/8/layout/chevron1"/>
    <dgm:cxn modelId="{65DC47E9-25B7-4CDD-8F4A-632E511D9663}" type="presParOf" srcId="{D67C921F-D454-4C32-AA99-C860D5625E78}" destId="{BB26FC0B-C4D9-4524-AC8B-F92FB1E05F81}" srcOrd="3" destOrd="0" presId="urn:microsoft.com/office/officeart/2005/8/layout/chevron1"/>
    <dgm:cxn modelId="{8F6C6810-D57A-451D-9D2A-6EBEB53081B3}" type="presParOf" srcId="{D67C921F-D454-4C32-AA99-C860D5625E78}" destId="{344A8F3A-5B20-4AD1-ACF0-C62C410E72B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4A732-919E-4274-AAA2-C11AE780E468}">
      <dsp:nvSpPr>
        <dsp:cNvPr id="0" name=""/>
        <dsp:cNvSpPr/>
      </dsp:nvSpPr>
      <dsp:spPr>
        <a:xfrm>
          <a:off x="2014" y="1149349"/>
          <a:ext cx="2454650" cy="972522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Senso percezioni</a:t>
          </a:r>
        </a:p>
      </dsp:txBody>
      <dsp:txXfrm>
        <a:off x="488275" y="1149349"/>
        <a:ext cx="1482128" cy="972522"/>
      </dsp:txXfrm>
    </dsp:sp>
    <dsp:sp modelId="{38EAD09A-FE97-4D20-87E5-5AE9CD7BAC72}">
      <dsp:nvSpPr>
        <dsp:cNvPr id="0" name=""/>
        <dsp:cNvSpPr/>
      </dsp:nvSpPr>
      <dsp:spPr>
        <a:xfrm>
          <a:off x="2211199" y="1144680"/>
          <a:ext cx="2454650" cy="981860"/>
        </a:xfrm>
        <a:prstGeom prst="chevron">
          <a:avLst/>
        </a:prstGeom>
        <a:solidFill>
          <a:schemeClr val="accent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coordinazione</a:t>
          </a:r>
        </a:p>
      </dsp:txBody>
      <dsp:txXfrm>
        <a:off x="2702129" y="1144680"/>
        <a:ext cx="1472790" cy="981860"/>
      </dsp:txXfrm>
    </dsp:sp>
    <dsp:sp modelId="{752DE63F-AB9B-4BC1-893C-634BDA19CF11}">
      <dsp:nvSpPr>
        <dsp:cNvPr id="0" name=""/>
        <dsp:cNvSpPr/>
      </dsp:nvSpPr>
      <dsp:spPr>
        <a:xfrm>
          <a:off x="4420385" y="1144680"/>
          <a:ext cx="2454650" cy="981860"/>
        </a:xfrm>
        <a:prstGeom prst="chevron">
          <a:avLst/>
        </a:prstGeom>
        <a:solidFill>
          <a:srgbClr val="00206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Capacità condizionali</a:t>
          </a:r>
        </a:p>
      </dsp:txBody>
      <dsp:txXfrm>
        <a:off x="4911315" y="1144680"/>
        <a:ext cx="1472790" cy="981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E7E1E-63E7-49A3-9593-960A0AE94698}">
      <dsp:nvSpPr>
        <dsp:cNvPr id="0" name=""/>
        <dsp:cNvSpPr/>
      </dsp:nvSpPr>
      <dsp:spPr>
        <a:xfrm>
          <a:off x="2014" y="1449788"/>
          <a:ext cx="2454650" cy="981860"/>
        </a:xfrm>
        <a:prstGeom prst="chevron">
          <a:avLst/>
        </a:prstGeom>
        <a:solidFill>
          <a:schemeClr val="accent2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sviluppo degli </a:t>
          </a:r>
          <a:r>
            <a:rPr lang="it-IT" sz="1700" b="1" kern="1200" dirty="0"/>
            <a:t>schemi motori di base</a:t>
          </a:r>
          <a:endParaRPr lang="it-IT" sz="1700" kern="1200" dirty="0"/>
        </a:p>
      </dsp:txBody>
      <dsp:txXfrm>
        <a:off x="492944" y="1449788"/>
        <a:ext cx="1472790" cy="981860"/>
      </dsp:txXfrm>
    </dsp:sp>
    <dsp:sp modelId="{70D9DFB3-0C2F-4742-A3C6-0F146FDA4394}">
      <dsp:nvSpPr>
        <dsp:cNvPr id="0" name=""/>
        <dsp:cNvSpPr/>
      </dsp:nvSpPr>
      <dsp:spPr>
        <a:xfrm>
          <a:off x="2211199" y="1449788"/>
          <a:ext cx="2454650" cy="981860"/>
        </a:xfrm>
        <a:prstGeom prst="chevron">
          <a:avLst/>
        </a:prstGeom>
        <a:solidFill>
          <a:schemeClr val="accent2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pratica della </a:t>
          </a:r>
          <a:r>
            <a:rPr lang="it-IT" sz="1700" kern="1200" dirty="0" err="1"/>
            <a:t>polisportività</a:t>
          </a:r>
          <a:endParaRPr lang="it-IT" sz="1700" kern="1200" dirty="0"/>
        </a:p>
      </dsp:txBody>
      <dsp:txXfrm>
        <a:off x="2702129" y="1449788"/>
        <a:ext cx="1472790" cy="981860"/>
      </dsp:txXfrm>
    </dsp:sp>
    <dsp:sp modelId="{344A8F3A-5B20-4AD1-ACF0-C62C410E72BD}">
      <dsp:nvSpPr>
        <dsp:cNvPr id="0" name=""/>
        <dsp:cNvSpPr/>
      </dsp:nvSpPr>
      <dsp:spPr>
        <a:xfrm>
          <a:off x="4422262" y="1449788"/>
          <a:ext cx="2454650" cy="981860"/>
        </a:xfrm>
        <a:prstGeom prst="chevron">
          <a:avLst/>
        </a:prstGeom>
        <a:solidFill>
          <a:schemeClr val="accent2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 dirty="0"/>
            <a:t>scelta di uno sport</a:t>
          </a:r>
        </a:p>
      </dsp:txBody>
      <dsp:txXfrm>
        <a:off x="4913192" y="1449788"/>
        <a:ext cx="1472790" cy="981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655511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9607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1625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44283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8247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98829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248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6805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2680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390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41588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2232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53079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44062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14358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837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67872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41291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5808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93696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01027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990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6930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68796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84944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37107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66221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0740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6806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1934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3636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0484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0581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870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19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374610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804434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11397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21835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51882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7776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312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065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590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111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447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314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25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00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24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94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"/>
          <p:cNvSpPr txBox="1">
            <a:spLocks noGrp="1"/>
          </p:cNvSpPr>
          <p:nvPr>
            <p:ph type="ctrTitle"/>
          </p:nvPr>
        </p:nvSpPr>
        <p:spPr>
          <a:xfrm>
            <a:off x="2142699" y="1630907"/>
            <a:ext cx="5885021" cy="3978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R="64008">
              <a:spcBef>
                <a:spcPts val="0"/>
              </a:spcBef>
              <a:buClr>
                <a:schemeClr val="dk2"/>
              </a:buClr>
              <a:buSzPts val="2400"/>
            </a:pPr>
            <a:r>
              <a:rPr lang="it-IT" sz="4000" b="1" i="0" u="none" strike="noStrike" cap="none" dirty="0">
                <a:solidFill>
                  <a:srgbClr val="0070C0"/>
                </a:solidFill>
                <a:latin typeface="Rambla"/>
                <a:ea typeface="Rambla"/>
                <a:cs typeface="Rambla"/>
                <a:sym typeface="Rambla"/>
              </a:rPr>
              <a:t>Metodologia dell’Allenamento specifica parte 2</a:t>
            </a:r>
            <a:br>
              <a:rPr lang="it-IT" sz="4000" b="0" i="0" u="none" strike="noStrike" cap="none" dirty="0">
                <a:solidFill>
                  <a:srgbClr val="0070C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21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Capacità motorie:</a:t>
            </a:r>
            <a:br>
              <a:rPr lang="it-IT" sz="21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21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le capacità coordinative</a:t>
            </a:r>
            <a:br>
              <a:rPr lang="it-IT" sz="21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dirty="0">
                <a:solidFill>
                  <a:srgbClr val="464646"/>
                </a:solidFill>
                <a:effectLst/>
                <a:latin typeface="Kunstler Script" panose="030304020206070D0D06" pitchFamily="66" charset="0"/>
              </a:rPr>
              <a:t>Prof.ssa Letizia Fioravanti</a:t>
            </a:r>
            <a:br>
              <a:rPr lang="it-IT" sz="2400" dirty="0">
                <a:solidFill>
                  <a:srgbClr val="464646"/>
                </a:solidFill>
                <a:effectLst/>
                <a:latin typeface="Kunstler Script" panose="030304020206070D0D06" pitchFamily="66" charset="0"/>
              </a:rPr>
            </a:br>
            <a:r>
              <a:rPr lang="it-IT" sz="21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  </a:t>
            </a:r>
            <a:br>
              <a:rPr lang="it-IT" sz="2300" b="0" i="0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1400" b="0" i="1" u="none" strike="noStrike" cap="none" dirty="0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Rev.: 2024</a:t>
            </a:r>
            <a:endParaRPr sz="4800" b="1" i="0" u="none" strike="noStrike" cap="none" dirty="0">
              <a:solidFill>
                <a:srgbClr val="FF000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277" y="365341"/>
            <a:ext cx="5190734" cy="12022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Rambla"/>
              <a:buNone/>
            </a:pPr>
            <a:r>
              <a:rPr lang="it-IT" sz="36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Su cosa si basano?</a:t>
            </a:r>
            <a:endParaRPr dirty="0"/>
          </a:p>
        </p:txBody>
      </p:sp>
      <p:sp>
        <p:nvSpPr>
          <p:cNvPr id="177" name="Google Shape;177;p2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marR="0" lvl="0" indent="-2560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▶"/>
            </a:pPr>
            <a:r>
              <a:rPr lang="it-IT" sz="28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Operazioni svolte dagli Analizzatori.</a:t>
            </a:r>
            <a:endParaRPr/>
          </a:p>
          <a:p>
            <a:pPr marL="365760" marR="0" lvl="0" indent="-25603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▶"/>
            </a:pPr>
            <a:r>
              <a:rPr lang="it-IT" sz="28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Assunzione ed elaborazione delle informazioni. </a:t>
            </a:r>
            <a:endParaRPr/>
          </a:p>
          <a:p>
            <a:pPr marL="365760" marR="0" lvl="0" indent="-25603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Char char="▶"/>
            </a:pPr>
            <a:r>
              <a:rPr lang="it-IT" sz="28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Controllo dell’esecuzione dei movimenti.</a:t>
            </a:r>
            <a:endParaRPr/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176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9" name="Google Shape;179;p2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10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80" name="Google Shape;180;p22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AE341E0-0C9E-E07A-8FD6-D4181EAD8027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3"/>
          <p:cNvSpPr txBox="1">
            <a:spLocks noGrp="1"/>
          </p:cNvSpPr>
          <p:nvPr>
            <p:ph type="title"/>
          </p:nvPr>
        </p:nvSpPr>
        <p:spPr>
          <a:xfrm>
            <a:off x="452475" y="72474"/>
            <a:ext cx="6876689" cy="915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00"/>
              <a:buFont typeface="Rambla"/>
              <a:buNone/>
            </a:pPr>
            <a:r>
              <a:rPr lang="it-IT" sz="36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</a:t>
            </a:r>
            <a:endParaRPr dirty="0"/>
          </a:p>
        </p:txBody>
      </p:sp>
      <p:sp>
        <p:nvSpPr>
          <p:cNvPr id="226" name="Google Shape;226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11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87" name="Google Shape;187;p23"/>
          <p:cNvSpPr/>
          <p:nvPr/>
        </p:nvSpPr>
        <p:spPr>
          <a:xfrm>
            <a:off x="1712640" y="1196752"/>
            <a:ext cx="6480720" cy="576064"/>
          </a:xfrm>
          <a:prstGeom prst="rect">
            <a:avLst/>
          </a:prstGeom>
          <a:solidFill>
            <a:schemeClr val="accent1"/>
          </a:solidFill>
          <a:ln w="55000" cap="flat" cmpd="thickThin">
            <a:solidFill>
              <a:srgbClr val="20768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lt1"/>
                </a:solidFill>
                <a:latin typeface="Rambla"/>
                <a:ea typeface="Rambla"/>
                <a:cs typeface="Rambla"/>
                <a:sym typeface="Rambla"/>
              </a:rPr>
              <a:t>LE CAPACITA’ COORDINATIVE SI DIVIDONO IN:</a:t>
            </a:r>
            <a:endParaRPr dirty="0"/>
          </a:p>
        </p:txBody>
      </p:sp>
      <p:cxnSp>
        <p:nvCxnSpPr>
          <p:cNvPr id="188" name="Google Shape;188;p23"/>
          <p:cNvCxnSpPr/>
          <p:nvPr/>
        </p:nvCxnSpPr>
        <p:spPr>
          <a:xfrm>
            <a:off x="3008784" y="1772817"/>
            <a:ext cx="0" cy="259833"/>
          </a:xfrm>
          <a:prstGeom prst="straightConnector1">
            <a:avLst/>
          </a:prstGeom>
          <a:noFill/>
          <a:ln w="55000" cap="flat" cmpd="thickThin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89" name="Google Shape;189;p23"/>
          <p:cNvSpPr/>
          <p:nvPr/>
        </p:nvSpPr>
        <p:spPr>
          <a:xfrm>
            <a:off x="2072680" y="2032650"/>
            <a:ext cx="1872208" cy="748279"/>
          </a:xfrm>
          <a:prstGeom prst="ellipse">
            <a:avLst/>
          </a:prstGeom>
          <a:gradFill>
            <a:gsLst>
              <a:gs pos="0">
                <a:srgbClr val="FF9F85"/>
              </a:gs>
              <a:gs pos="65000">
                <a:srgbClr val="FFCABB"/>
              </a:gs>
              <a:gs pos="100000">
                <a:srgbClr val="FFD4CB"/>
              </a:gs>
            </a:gsLst>
            <a:lin ang="16200000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GENERALI</a:t>
            </a:r>
            <a:endParaRPr/>
          </a:p>
        </p:txBody>
      </p:sp>
      <p:cxnSp>
        <p:nvCxnSpPr>
          <p:cNvPr id="190" name="Google Shape;190;p23"/>
          <p:cNvCxnSpPr/>
          <p:nvPr/>
        </p:nvCxnSpPr>
        <p:spPr>
          <a:xfrm>
            <a:off x="6393160" y="1772816"/>
            <a:ext cx="0" cy="259832"/>
          </a:xfrm>
          <a:prstGeom prst="straightConnector1">
            <a:avLst/>
          </a:prstGeom>
          <a:noFill/>
          <a:ln w="55000" cap="flat" cmpd="thickThin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</p:cxnSp>
      <p:grpSp>
        <p:nvGrpSpPr>
          <p:cNvPr id="191" name="Google Shape;191;p23"/>
          <p:cNvGrpSpPr/>
          <p:nvPr/>
        </p:nvGrpSpPr>
        <p:grpSpPr>
          <a:xfrm>
            <a:off x="668524" y="2940552"/>
            <a:ext cx="2196244" cy="2864713"/>
            <a:chOff x="143508" y="2796535"/>
            <a:chExt cx="2196244" cy="2864713"/>
          </a:xfrm>
        </p:grpSpPr>
        <p:sp>
          <p:nvSpPr>
            <p:cNvPr id="192" name="Google Shape;192;p23"/>
            <p:cNvSpPr/>
            <p:nvPr/>
          </p:nvSpPr>
          <p:spPr>
            <a:xfrm>
              <a:off x="143508" y="4812759"/>
              <a:ext cx="2196244" cy="848489"/>
            </a:xfrm>
            <a:prstGeom prst="ellipse">
              <a:avLst/>
            </a:prstGeom>
            <a:gradFill>
              <a:gsLst>
                <a:gs pos="0">
                  <a:srgbClr val="92D3EE"/>
                </a:gs>
                <a:gs pos="65000">
                  <a:srgbClr val="C6ECFD"/>
                </a:gs>
                <a:gs pos="100000">
                  <a:srgbClr val="D4F2FF"/>
                </a:gs>
              </a:gsLst>
              <a:lin ang="16200000" scaled="0"/>
            </a:gra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400" b="1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Cap. di adattamento e controllo</a:t>
              </a:r>
              <a:endParaRPr/>
            </a:p>
          </p:txBody>
        </p:sp>
        <p:sp>
          <p:nvSpPr>
            <p:cNvPr id="193" name="Google Shape;193;p23"/>
            <p:cNvSpPr/>
            <p:nvPr/>
          </p:nvSpPr>
          <p:spPr>
            <a:xfrm>
              <a:off x="152391" y="3859469"/>
              <a:ext cx="2178478" cy="810853"/>
            </a:xfrm>
            <a:prstGeom prst="ellipse">
              <a:avLst/>
            </a:prstGeom>
            <a:gradFill>
              <a:gsLst>
                <a:gs pos="0">
                  <a:srgbClr val="92D3EE"/>
                </a:gs>
                <a:gs pos="65000">
                  <a:srgbClr val="C6ECFD"/>
                </a:gs>
                <a:gs pos="100000">
                  <a:srgbClr val="D4F2FF"/>
                </a:gs>
              </a:gsLst>
              <a:lin ang="16200000" scaled="0"/>
            </a:gra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400" b="1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Cap. di direzione e controllo</a:t>
              </a:r>
              <a:endParaRPr/>
            </a:p>
          </p:txBody>
        </p:sp>
        <p:sp>
          <p:nvSpPr>
            <p:cNvPr id="194" name="Google Shape;194;p23"/>
            <p:cNvSpPr/>
            <p:nvPr/>
          </p:nvSpPr>
          <p:spPr>
            <a:xfrm>
              <a:off x="161510" y="2796535"/>
              <a:ext cx="2160240" cy="920497"/>
            </a:xfrm>
            <a:prstGeom prst="ellipse">
              <a:avLst/>
            </a:prstGeom>
            <a:gradFill>
              <a:gsLst>
                <a:gs pos="0">
                  <a:srgbClr val="92D3EE"/>
                </a:gs>
                <a:gs pos="65000">
                  <a:srgbClr val="C6ECFD"/>
                </a:gs>
                <a:gs pos="100000">
                  <a:srgbClr val="D4F2FF"/>
                </a:gs>
              </a:gsLst>
              <a:lin ang="16200000" scaled="0"/>
            </a:gra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-IT" sz="1400" b="1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Cap. di apprendimento motorio</a:t>
              </a:r>
              <a:endParaRPr/>
            </a:p>
          </p:txBody>
        </p:sp>
      </p:grpSp>
      <p:sp>
        <p:nvSpPr>
          <p:cNvPr id="195" name="Google Shape;195;p23"/>
          <p:cNvSpPr/>
          <p:nvPr/>
        </p:nvSpPr>
        <p:spPr>
          <a:xfrm>
            <a:off x="5457056" y="2032648"/>
            <a:ext cx="1872208" cy="604264"/>
          </a:xfrm>
          <a:prstGeom prst="rect">
            <a:avLst/>
          </a:prstGeom>
          <a:gradFill>
            <a:gsLst>
              <a:gs pos="0">
                <a:srgbClr val="FF9F85"/>
              </a:gs>
              <a:gs pos="65000">
                <a:srgbClr val="FFCABB"/>
              </a:gs>
              <a:gs pos="100000">
                <a:srgbClr val="FFD4CB"/>
              </a:gs>
            </a:gsLst>
            <a:lin ang="16200000" scaled="0"/>
          </a:gradFill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SPECIALI</a:t>
            </a:r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3434333" y="4293096"/>
            <a:ext cx="1800000" cy="936104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accoppiamento e combinazione dei movimenti</a:t>
            </a:r>
            <a:endParaRPr/>
          </a:p>
        </p:txBody>
      </p:sp>
      <p:sp>
        <p:nvSpPr>
          <p:cNvPr id="197" name="Google Shape;197;p23"/>
          <p:cNvSpPr/>
          <p:nvPr/>
        </p:nvSpPr>
        <p:spPr>
          <a:xfrm>
            <a:off x="5529264" y="3004038"/>
            <a:ext cx="1800000" cy="936104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coordinazione oculo-muscolare</a:t>
            </a:r>
            <a:endParaRPr/>
          </a:p>
        </p:txBody>
      </p:sp>
      <p:sp>
        <p:nvSpPr>
          <p:cNvPr id="198" name="Google Shape;198;p23"/>
          <p:cNvSpPr/>
          <p:nvPr/>
        </p:nvSpPr>
        <p:spPr>
          <a:xfrm>
            <a:off x="7545288" y="2852936"/>
            <a:ext cx="1800000" cy="651336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trasformazione del movimento</a:t>
            </a:r>
            <a:endParaRPr/>
          </a:p>
        </p:txBody>
      </p:sp>
      <p:sp>
        <p:nvSpPr>
          <p:cNvPr id="199" name="Google Shape;199;p23"/>
          <p:cNvSpPr/>
          <p:nvPr/>
        </p:nvSpPr>
        <p:spPr>
          <a:xfrm>
            <a:off x="3440832" y="3510073"/>
            <a:ext cx="1800000" cy="648072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differenziazione cinestetica</a:t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>
            <a:off x="5529164" y="4071066"/>
            <a:ext cx="1800000" cy="675692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orientamento spazio-temporale</a:t>
            </a:r>
            <a:endParaRPr dirty="0"/>
          </a:p>
        </p:txBody>
      </p:sp>
      <p:sp>
        <p:nvSpPr>
          <p:cNvPr id="201" name="Google Shape;201;p23"/>
          <p:cNvSpPr/>
          <p:nvPr/>
        </p:nvSpPr>
        <p:spPr>
          <a:xfrm>
            <a:off x="3440832" y="2852937"/>
            <a:ext cx="1800000" cy="531791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equilibrio</a:t>
            </a:r>
            <a:endParaRPr/>
          </a:p>
        </p:txBody>
      </p:sp>
      <p:sp>
        <p:nvSpPr>
          <p:cNvPr id="202" name="Google Shape;202;p23"/>
          <p:cNvSpPr/>
          <p:nvPr/>
        </p:nvSpPr>
        <p:spPr>
          <a:xfrm>
            <a:off x="3440832" y="5380302"/>
            <a:ext cx="1800000" cy="496970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reazione</a:t>
            </a:r>
            <a:endParaRPr/>
          </a:p>
        </p:txBody>
      </p:sp>
      <p:sp>
        <p:nvSpPr>
          <p:cNvPr id="203" name="Google Shape;203;p23"/>
          <p:cNvSpPr/>
          <p:nvPr/>
        </p:nvSpPr>
        <p:spPr>
          <a:xfrm>
            <a:off x="5530607" y="4948254"/>
            <a:ext cx="1800000" cy="496970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ritmo</a:t>
            </a:r>
            <a:endParaRPr/>
          </a:p>
        </p:txBody>
      </p:sp>
      <p:sp>
        <p:nvSpPr>
          <p:cNvPr id="204" name="Google Shape;204;p23"/>
          <p:cNvSpPr/>
          <p:nvPr/>
        </p:nvSpPr>
        <p:spPr>
          <a:xfrm>
            <a:off x="7545288" y="4293096"/>
            <a:ext cx="1800000" cy="563920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memorizzazione</a:t>
            </a:r>
            <a:endParaRPr/>
          </a:p>
        </p:txBody>
      </p:sp>
      <p:sp>
        <p:nvSpPr>
          <p:cNvPr id="205" name="Google Shape;205;p23"/>
          <p:cNvSpPr/>
          <p:nvPr/>
        </p:nvSpPr>
        <p:spPr>
          <a:xfrm>
            <a:off x="7545288" y="4941168"/>
            <a:ext cx="1800000" cy="651336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fantasia motoria</a:t>
            </a:r>
            <a:endParaRPr/>
          </a:p>
        </p:txBody>
      </p:sp>
      <p:sp>
        <p:nvSpPr>
          <p:cNvPr id="206" name="Google Shape;206;p23"/>
          <p:cNvSpPr/>
          <p:nvPr/>
        </p:nvSpPr>
        <p:spPr>
          <a:xfrm>
            <a:off x="7545288" y="3645752"/>
            <a:ext cx="1800000" cy="503328"/>
          </a:xfrm>
          <a:prstGeom prst="rect">
            <a:avLst/>
          </a:prstGeom>
          <a:gradFill>
            <a:gsLst>
              <a:gs pos="0">
                <a:srgbClr val="92D3EE"/>
              </a:gs>
              <a:gs pos="65000">
                <a:srgbClr val="C6ECFD"/>
              </a:gs>
              <a:gs pos="100000">
                <a:srgbClr val="D4F2FF"/>
              </a:gs>
            </a:gsLst>
            <a:lin ang="16200000" scaled="0"/>
          </a:gra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Cap. di anticipazione</a:t>
            </a:r>
            <a:endParaRPr/>
          </a:p>
        </p:txBody>
      </p:sp>
      <p:cxnSp>
        <p:nvCxnSpPr>
          <p:cNvPr id="207" name="Google Shape;207;p23"/>
          <p:cNvCxnSpPr/>
          <p:nvPr/>
        </p:nvCxnSpPr>
        <p:spPr>
          <a:xfrm rot="10800000" flipH="1">
            <a:off x="2878510" y="3400801"/>
            <a:ext cx="125832" cy="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8" name="Google Shape;208;p23"/>
          <p:cNvCxnSpPr>
            <a:stCxn id="193" idx="6"/>
          </p:cNvCxnSpPr>
          <p:nvPr/>
        </p:nvCxnSpPr>
        <p:spPr>
          <a:xfrm>
            <a:off x="2855885" y="4408913"/>
            <a:ext cx="148500" cy="6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9" name="Google Shape;209;p23"/>
          <p:cNvCxnSpPr>
            <a:stCxn id="192" idx="6"/>
          </p:cNvCxnSpPr>
          <p:nvPr/>
        </p:nvCxnSpPr>
        <p:spPr>
          <a:xfrm>
            <a:off x="2864768" y="5381020"/>
            <a:ext cx="135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0" name="Google Shape;210;p23"/>
          <p:cNvCxnSpPr/>
          <p:nvPr/>
        </p:nvCxnSpPr>
        <p:spPr>
          <a:xfrm>
            <a:off x="5385048" y="2852937"/>
            <a:ext cx="0" cy="277585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1" name="Google Shape;211;p23"/>
          <p:cNvCxnSpPr>
            <a:stCxn id="202" idx="3"/>
          </p:cNvCxnSpPr>
          <p:nvPr/>
        </p:nvCxnSpPr>
        <p:spPr>
          <a:xfrm>
            <a:off x="5240832" y="5628787"/>
            <a:ext cx="1443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2" name="Google Shape;212;p23"/>
          <p:cNvCxnSpPr>
            <a:stCxn id="201" idx="3"/>
          </p:cNvCxnSpPr>
          <p:nvPr/>
        </p:nvCxnSpPr>
        <p:spPr>
          <a:xfrm>
            <a:off x="5240832" y="3118832"/>
            <a:ext cx="1443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3" name="Google Shape;213;p23"/>
          <p:cNvCxnSpPr>
            <a:stCxn id="199" idx="3"/>
          </p:cNvCxnSpPr>
          <p:nvPr/>
        </p:nvCxnSpPr>
        <p:spPr>
          <a:xfrm>
            <a:off x="5240832" y="3834109"/>
            <a:ext cx="1443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Google Shape;214;p23"/>
          <p:cNvCxnSpPr/>
          <p:nvPr/>
        </p:nvCxnSpPr>
        <p:spPr>
          <a:xfrm>
            <a:off x="5389267" y="4410924"/>
            <a:ext cx="144216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p23"/>
          <p:cNvCxnSpPr>
            <a:endCxn id="195" idx="2"/>
          </p:cNvCxnSpPr>
          <p:nvPr/>
        </p:nvCxnSpPr>
        <p:spPr>
          <a:xfrm rot="10800000" flipH="1">
            <a:off x="5385160" y="2636912"/>
            <a:ext cx="1008000" cy="216000"/>
          </a:xfrm>
          <a:prstGeom prst="bentConnector2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p23"/>
          <p:cNvCxnSpPr>
            <a:endCxn id="196" idx="3"/>
          </p:cNvCxnSpPr>
          <p:nvPr/>
        </p:nvCxnSpPr>
        <p:spPr>
          <a:xfrm rot="10800000">
            <a:off x="5234333" y="4761148"/>
            <a:ext cx="1506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7" name="Google Shape;217;p23"/>
          <p:cNvCxnSpPr>
            <a:stCxn id="197" idx="1"/>
          </p:cNvCxnSpPr>
          <p:nvPr/>
        </p:nvCxnSpPr>
        <p:spPr>
          <a:xfrm rot="10800000">
            <a:off x="5393364" y="3472090"/>
            <a:ext cx="1359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8" name="Google Shape;218;p23"/>
          <p:cNvCxnSpPr>
            <a:stCxn id="198" idx="1"/>
          </p:cNvCxnSpPr>
          <p:nvPr/>
        </p:nvCxnSpPr>
        <p:spPr>
          <a:xfrm rot="10800000">
            <a:off x="7409388" y="3178604"/>
            <a:ext cx="1359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9" name="Google Shape;219;p23"/>
          <p:cNvCxnSpPr/>
          <p:nvPr/>
        </p:nvCxnSpPr>
        <p:spPr>
          <a:xfrm rot="10800000">
            <a:off x="7401272" y="2852938"/>
            <a:ext cx="0" cy="241389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0" name="Google Shape;220;p23"/>
          <p:cNvCxnSpPr/>
          <p:nvPr/>
        </p:nvCxnSpPr>
        <p:spPr>
          <a:xfrm rot="10800000">
            <a:off x="6393160" y="2852936"/>
            <a:ext cx="100811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1" name="Google Shape;221;p23"/>
          <p:cNvCxnSpPr>
            <a:stCxn id="203" idx="1"/>
          </p:cNvCxnSpPr>
          <p:nvPr/>
        </p:nvCxnSpPr>
        <p:spPr>
          <a:xfrm rot="10800000">
            <a:off x="5386607" y="5196739"/>
            <a:ext cx="144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2" name="Google Shape;222;p23"/>
          <p:cNvCxnSpPr>
            <a:stCxn id="206" idx="1"/>
          </p:cNvCxnSpPr>
          <p:nvPr/>
        </p:nvCxnSpPr>
        <p:spPr>
          <a:xfrm rot="10800000">
            <a:off x="7401288" y="3897416"/>
            <a:ext cx="144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3" name="Google Shape;223;p23"/>
          <p:cNvCxnSpPr>
            <a:stCxn id="204" idx="1"/>
          </p:cNvCxnSpPr>
          <p:nvPr/>
        </p:nvCxnSpPr>
        <p:spPr>
          <a:xfrm rot="10800000">
            <a:off x="7401288" y="4575056"/>
            <a:ext cx="144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4" name="Google Shape;224;p23"/>
          <p:cNvCxnSpPr>
            <a:stCxn id="205" idx="1"/>
          </p:cNvCxnSpPr>
          <p:nvPr/>
        </p:nvCxnSpPr>
        <p:spPr>
          <a:xfrm rot="10800000">
            <a:off x="7401288" y="5266836"/>
            <a:ext cx="144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25" name="Google Shape;225;p23"/>
          <p:cNvCxnSpPr>
            <a:stCxn id="189" idx="4"/>
          </p:cNvCxnSpPr>
          <p:nvPr/>
        </p:nvCxnSpPr>
        <p:spPr>
          <a:xfrm>
            <a:off x="3008784" y="2780929"/>
            <a:ext cx="0" cy="26091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7" name="Google Shape;227;p23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DCF7B6D-DA29-8C66-E2DD-FFB6AA1DEAB8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>
                <a:sym typeface="Rambla"/>
              </a:rPr>
              <a:t>LE CAPACITA’</a:t>
            </a:r>
            <a:br>
              <a:rPr lang="it-IT">
                <a:sym typeface="Rambla"/>
              </a:rPr>
            </a:br>
            <a:r>
              <a:rPr lang="it-IT">
                <a:sym typeface="Rambla"/>
              </a:rPr>
              <a:t>COORDINATIVE GENERALI</a:t>
            </a:r>
            <a:endParaRPr lang="it-IT" dirty="0"/>
          </a:p>
        </p:txBody>
      </p:sp>
      <p:sp>
        <p:nvSpPr>
          <p:cNvPr id="233" name="Google Shape;233;p24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>
              <a:sym typeface="Rambla"/>
            </a:endParaRPr>
          </a:p>
          <a:p>
            <a:pPr lvl="0"/>
            <a:r>
              <a:rPr lang="it-IT">
                <a:sym typeface="Rambla"/>
              </a:rPr>
              <a:t>Apprendimento motorio consente di imparare movimenti nuovi o fasi di essi, e di strutturarli per mezzo della ripetizione.</a:t>
            </a:r>
          </a:p>
          <a:p>
            <a:pPr lvl="0"/>
            <a:r>
              <a:rPr lang="it-IT">
                <a:sym typeface="Rambla"/>
              </a:rPr>
              <a:t>Direzione e controllo consente di dirigere e regolare il gesto secondo lo scopo prefisso, per raggiungere l’obiettivo programmato.</a:t>
            </a:r>
          </a:p>
          <a:p>
            <a:pPr lvl="0"/>
            <a:r>
              <a:rPr lang="it-IT">
                <a:sym typeface="Rambla"/>
              </a:rPr>
              <a:t>Adattamento e trasformazione del gesto che, permette di modificare l’azione in atto secondo le necessità dettate dall’esterno, senza modificare il risultato</a:t>
            </a:r>
            <a:endParaRPr lang="it-IT" dirty="0">
              <a:sym typeface="Rambla"/>
            </a:endParaRPr>
          </a:p>
        </p:txBody>
      </p:sp>
      <p:sp>
        <p:nvSpPr>
          <p:cNvPr id="235" name="Google Shape;235;p24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it-IT" smtClean="0">
                <a:sym typeface="Rambla"/>
              </a:rPr>
              <a:pPr lvl="0"/>
              <a:t>12</a:t>
            </a:fld>
            <a:endParaRPr lang="it-IT">
              <a:sym typeface="Rambla"/>
            </a:endParaRPr>
          </a:p>
        </p:txBody>
      </p:sp>
      <p:sp>
        <p:nvSpPr>
          <p:cNvPr id="236" name="Google Shape;236;p2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630A17-F02A-F299-53BC-5B7A9262EB5C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48695B-3E30-BA84-4E72-2D9A0983C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>
                <a:solidFill>
                  <a:srgbClr val="C00000"/>
                </a:solidFill>
              </a:rPr>
              <a:t>Inizio e prosecuzione</a:t>
            </a:r>
            <a:br>
              <a:rPr lang="it-IT" sz="3600" dirty="0">
                <a:solidFill>
                  <a:srgbClr val="C00000"/>
                </a:solidFill>
              </a:rPr>
            </a:br>
            <a:r>
              <a:rPr lang="it-IT" sz="3600" dirty="0">
                <a:solidFill>
                  <a:srgbClr val="C00000"/>
                </a:solidFill>
              </a:rPr>
              <a:t>programma di allenamento</a:t>
            </a:r>
            <a:endParaRPr lang="it-IT" dirty="0"/>
          </a:p>
        </p:txBody>
      </p:sp>
      <p:sp>
        <p:nvSpPr>
          <p:cNvPr id="235" name="Google Shape;235;p24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it-IT" smtClean="0">
                <a:sym typeface="Rambla"/>
              </a:rPr>
              <a:pPr lvl="0"/>
              <a:t>13</a:t>
            </a:fld>
            <a:endParaRPr lang="it-IT">
              <a:sym typeface="Rambla"/>
            </a:endParaRPr>
          </a:p>
        </p:txBody>
      </p:sp>
      <p:sp>
        <p:nvSpPr>
          <p:cNvPr id="236" name="Google Shape;236;p2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821C3D7-084D-D4DD-C15F-ACCCF7E3C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455192"/>
              </p:ext>
            </p:extLst>
          </p:nvPr>
        </p:nvGraphicFramePr>
        <p:xfrm>
          <a:off x="660400" y="2160588"/>
          <a:ext cx="6877050" cy="3271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C9D1AD75-F5CA-2A40-1A9B-E0F352DD94D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  <p:extLst>
      <p:ext uri="{BB962C8B-B14F-4D97-AF65-F5344CB8AC3E}">
        <p14:creationId xmlns:p14="http://schemas.microsoft.com/office/powerpoint/2010/main" val="2227819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311777-E246-D692-4260-36AF1C8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>
                <a:solidFill>
                  <a:srgbClr val="C00000"/>
                </a:solidFill>
              </a:rPr>
              <a:t>Inizio e prosecuzione</a:t>
            </a:r>
            <a:br>
              <a:rPr lang="it-IT" sz="3600" dirty="0">
                <a:solidFill>
                  <a:srgbClr val="C00000"/>
                </a:solidFill>
              </a:rPr>
            </a:br>
            <a:r>
              <a:rPr lang="it-IT" sz="3600" dirty="0">
                <a:solidFill>
                  <a:srgbClr val="C00000"/>
                </a:solidFill>
              </a:rPr>
              <a:t>programma di allenamento</a:t>
            </a:r>
            <a:endParaRPr lang="it-IT" dirty="0"/>
          </a:p>
        </p:txBody>
      </p:sp>
      <p:sp>
        <p:nvSpPr>
          <p:cNvPr id="235" name="Google Shape;235;p24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0000000-1234-1234-1234-123412341234}" type="slidenum">
              <a:rPr lang="it-IT" smtClean="0">
                <a:sym typeface="Rambla"/>
              </a:rPr>
              <a:pPr lvl="0"/>
              <a:t>14</a:t>
            </a:fld>
            <a:endParaRPr lang="it-IT">
              <a:sym typeface="Rambla"/>
            </a:endParaRPr>
          </a:p>
        </p:txBody>
      </p:sp>
      <p:sp>
        <p:nvSpPr>
          <p:cNvPr id="236" name="Google Shape;236;p2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graphicFrame>
        <p:nvGraphicFramePr>
          <p:cNvPr id="4" name="Segnaposto contenuto 9">
            <a:extLst>
              <a:ext uri="{FF2B5EF4-FFF2-40B4-BE49-F238E27FC236}">
                <a16:creationId xmlns:a16="http://schemas.microsoft.com/office/drawing/2014/main" id="{0C2E8A3E-BAAE-B430-2E83-7D5A163D49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450119"/>
              </p:ext>
            </p:extLst>
          </p:nvPr>
        </p:nvGraphicFramePr>
        <p:xfrm>
          <a:off x="660400" y="2160588"/>
          <a:ext cx="6877050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243C31FC-042D-2D4A-143A-7C2136933C84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  <p:extLst>
      <p:ext uri="{BB962C8B-B14F-4D97-AF65-F5344CB8AC3E}">
        <p14:creationId xmlns:p14="http://schemas.microsoft.com/office/powerpoint/2010/main" val="3150957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5"/>
          <p:cNvSpPr txBox="1">
            <a:spLocks noGrp="1"/>
          </p:cNvSpPr>
          <p:nvPr>
            <p:ph type="title"/>
          </p:nvPr>
        </p:nvSpPr>
        <p:spPr>
          <a:xfrm>
            <a:off x="273132" y="213756"/>
            <a:ext cx="7263957" cy="1151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CAPACITA’ COORDINATIVE GENERALI</a:t>
            </a:r>
            <a:br>
              <a:rPr lang="it-IT" sz="22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Apprendimento motorio</a:t>
            </a:r>
            <a:endParaRPr dirty="0"/>
          </a:p>
        </p:txBody>
      </p:sp>
      <p:sp>
        <p:nvSpPr>
          <p:cNvPr id="242" name="Google Shape;242;p25"/>
          <p:cNvSpPr txBox="1">
            <a:spLocks noGrp="1"/>
          </p:cNvSpPr>
          <p:nvPr>
            <p:ph idx="1"/>
          </p:nvPr>
        </p:nvSpPr>
        <p:spPr>
          <a:xfrm>
            <a:off x="356261" y="2838420"/>
            <a:ext cx="7564582" cy="320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85"/>
              <a:buFont typeface="Noto Sans Symbols"/>
              <a:buNone/>
            </a:pPr>
            <a:r>
              <a:rPr lang="it-IT" sz="1595" b="1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Mappa Cognitiva: </a:t>
            </a:r>
            <a:r>
              <a:rPr lang="it-IT" sz="1595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Rappresentazione mentale elaborata </a:t>
            </a:r>
            <a:r>
              <a:rPr lang="it-IT" sz="1595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 un organismo in riferimento a un ambiente fisico (lo spazio tridimensionale) o anche simbolico (un insieme di conoscenze), che permette all’organismo stesso di pianificare le proprie azioni in quell’ambiente. </a:t>
            </a:r>
            <a:endParaRPr dirty="0"/>
          </a:p>
          <a:p>
            <a:pPr marL="109728" marR="0" lvl="0" indent="0" algn="just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35"/>
              <a:buFont typeface="Noto Sans Symbols"/>
              <a:buNone/>
            </a:pPr>
            <a:r>
              <a:rPr lang="it-IT" sz="1375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Il concetto di m. c. fu introdotto in psicologia sperimentale da Edward C. </a:t>
            </a:r>
            <a:r>
              <a:rPr lang="it-IT" sz="1375" b="0" i="0" u="none" strike="noStrike" cap="none" dirty="0" err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Tolman</a:t>
            </a:r>
            <a:r>
              <a:rPr lang="it-IT" sz="1375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nei primi decenni del 20° sec.: un ratto impara a localizzare la propria posizione in un labirinto in rapporto all’uscita e ad altri indici di orientamento presenti nell’apparato o nell’ambiente in cui questo è posto: così, per es., la via di fuga può essere ritrovata in base a tracce olfattive depositate dall’animale nel corso di precedenti esplorazioni, oppure in base alla posizione di una porzione del labirinto rispetto alla forma della stanza, alla posizione di suppellettili, ecc.</a:t>
            </a:r>
            <a:endParaRPr dirty="0"/>
          </a:p>
          <a:p>
            <a:pPr marL="109728" marR="0" lvl="0" indent="0" algn="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823"/>
              <a:buFont typeface="Noto Sans Symbols"/>
              <a:buNone/>
            </a:pPr>
            <a:r>
              <a:rPr lang="it-IT" sz="1210" b="1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21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Dizionario Di medicina (2010)  </a:t>
            </a:r>
            <a:endParaRPr dirty="0"/>
          </a:p>
        </p:txBody>
      </p:sp>
      <p:sp>
        <p:nvSpPr>
          <p:cNvPr id="245" name="Google Shape;245;p2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15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44" name="Google Shape;244;p25"/>
          <p:cNvSpPr txBox="1"/>
          <p:nvPr/>
        </p:nvSpPr>
        <p:spPr>
          <a:xfrm>
            <a:off x="356260" y="1432586"/>
            <a:ext cx="7564582" cy="14058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Capacità di apprendere nuovi movimenti</a:t>
            </a:r>
            <a:endParaRPr dirty="0"/>
          </a:p>
          <a:p>
            <a:pPr marL="109728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che vengono stabilizzati tramite continue esercitazioni e che devono poi essere integrati nelle </a:t>
            </a:r>
            <a:r>
              <a:rPr lang="it-IT" sz="2400" b="1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Mappe Cognitive</a:t>
            </a:r>
            <a:r>
              <a:rPr lang="it-IT" sz="24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24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46" name="Google Shape;246;p25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7458A74-AA06-2959-EC7C-01A66388F7F5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 txBox="1">
            <a:spLocks noGrp="1"/>
          </p:cNvSpPr>
          <p:nvPr>
            <p:ph type="title"/>
          </p:nvPr>
        </p:nvSpPr>
        <p:spPr>
          <a:xfrm>
            <a:off x="660400" y="179390"/>
            <a:ext cx="6876689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CAPACITA’ COORDINATIVE GENERALI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Direzione e controllo</a:t>
            </a:r>
            <a:endParaRPr dirty="0"/>
          </a:p>
        </p:txBody>
      </p:sp>
      <p:sp>
        <p:nvSpPr>
          <p:cNvPr id="252" name="Google Shape;252;p26"/>
          <p:cNvSpPr txBox="1">
            <a:spLocks noGrp="1"/>
          </p:cNvSpPr>
          <p:nvPr>
            <p:ph idx="1"/>
          </p:nvPr>
        </p:nvSpPr>
        <p:spPr>
          <a:xfrm>
            <a:off x="660399" y="1500190"/>
            <a:ext cx="6432041" cy="428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Capacità di controllare il movimento, durante l’esecuzione, </a:t>
            </a:r>
            <a:r>
              <a:rPr lang="it-IT" sz="24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secondo un obiettivo 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 un programma di lavoro prefissato</a:t>
            </a:r>
            <a:endParaRPr sz="2400"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r>
              <a:rPr lang="it-IT" sz="24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ovvero</a:t>
            </a:r>
            <a:endParaRPr sz="2400"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raggiungere esattamente il risultato programmato del movimento o dell’esercizio.</a:t>
            </a:r>
            <a:endParaRPr sz="2400" dirty="0"/>
          </a:p>
        </p:txBody>
      </p:sp>
      <p:sp>
        <p:nvSpPr>
          <p:cNvPr id="254" name="Google Shape;254;p2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16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1620A07-EC94-1B0E-0944-4C172FD4662A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7"/>
          <p:cNvSpPr txBox="1">
            <a:spLocks noGrp="1"/>
          </p:cNvSpPr>
          <p:nvPr>
            <p:ph type="title"/>
          </p:nvPr>
        </p:nvSpPr>
        <p:spPr>
          <a:xfrm>
            <a:off x="660400" y="154380"/>
            <a:ext cx="6876689" cy="132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CAPACITA’ COORDINATIVE GENERALI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Adattamento e trasformazione</a:t>
            </a:r>
            <a:endParaRPr dirty="0"/>
          </a:p>
        </p:txBody>
      </p:sp>
      <p:sp>
        <p:nvSpPr>
          <p:cNvPr id="261" name="Google Shape;261;p27"/>
          <p:cNvSpPr txBox="1">
            <a:spLocks noGrp="1"/>
          </p:cNvSpPr>
          <p:nvPr>
            <p:ph idx="1"/>
          </p:nvPr>
        </p:nvSpPr>
        <p:spPr>
          <a:xfrm>
            <a:off x="344384" y="1481329"/>
            <a:ext cx="7192705" cy="4254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18"/>
              <a:buFont typeface="Noto Sans Symbols"/>
              <a:buNone/>
            </a:pPr>
            <a:r>
              <a:rPr lang="it-IT" sz="238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Capacità di modificare il proprio programma motorio, adattandolo ad un’improvvisa nuova situazione, senza compromettere il risultato previsto, </a:t>
            </a:r>
            <a:endParaRPr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18"/>
              <a:buFont typeface="Noto Sans Symbols"/>
              <a:buNone/>
            </a:pPr>
            <a:r>
              <a:rPr lang="it-IT" sz="238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quindi</a:t>
            </a:r>
            <a:endParaRPr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18"/>
              <a:buFont typeface="Noto Sans Symbols"/>
              <a:buNone/>
            </a:pPr>
            <a:r>
              <a:rPr lang="it-IT" sz="238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interruzione del movimento di risposta programmato con una prosecuzione che adotti altri schemi e programmi motori ugualmente efficaci.</a:t>
            </a:r>
            <a:endParaRPr dirty="0"/>
          </a:p>
          <a:p>
            <a:pPr marL="365760" marR="0" lvl="0" indent="-15693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61"/>
              <a:buFont typeface="Noto Sans Symbols"/>
              <a:buNone/>
            </a:pPr>
            <a:endParaRPr sz="2295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63" name="Google Shape;263;p2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17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64" name="Google Shape;264;p27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D8B1AAB-B371-5905-31E9-F88E877FF5DC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8"/>
          <p:cNvSpPr txBox="1">
            <a:spLocks noGrp="1"/>
          </p:cNvSpPr>
          <p:nvPr>
            <p:ph type="title"/>
          </p:nvPr>
        </p:nvSpPr>
        <p:spPr>
          <a:xfrm>
            <a:off x="368134" y="130630"/>
            <a:ext cx="7168955" cy="1472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40"/>
              <a:buFont typeface="Rambla"/>
              <a:buNone/>
            </a:pPr>
            <a: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CAPACITA’</a:t>
            </a:r>
            <a:b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COORDINATIVE SPECIALI</a:t>
            </a:r>
            <a:endParaRPr dirty="0"/>
          </a:p>
        </p:txBody>
      </p:sp>
      <p:sp>
        <p:nvSpPr>
          <p:cNvPr id="270" name="Google Shape;270;p28"/>
          <p:cNvSpPr txBox="1">
            <a:spLocks noGrp="1"/>
          </p:cNvSpPr>
          <p:nvPr>
            <p:ph idx="1"/>
          </p:nvPr>
        </p:nvSpPr>
        <p:spPr>
          <a:xfrm>
            <a:off x="368135" y="1460666"/>
            <a:ext cx="7168954" cy="4580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marR="0" lvl="0" indent="-15693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61"/>
              <a:buFont typeface="Noto Sans Symbols"/>
              <a:buNone/>
            </a:pPr>
            <a:endParaRPr sz="2295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92"/>
              <a:buFont typeface="Noto Sans Symbols"/>
              <a:buNone/>
            </a:pPr>
            <a:r>
              <a:rPr lang="it-IT" sz="2635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Riflettono l'abilità di compiere vari movimenti senza difetti con elevata velocità e precisione. </a:t>
            </a:r>
            <a:endParaRPr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29"/>
              <a:buFont typeface="Noto Sans Symbols"/>
              <a:buNone/>
            </a:pPr>
            <a:r>
              <a:rPr lang="it-IT" sz="1954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Più che identificarle come una sotto area delle capacità coordinative generali, possiamo riferirci alle capacità coordinative speciali come alle </a:t>
            </a:r>
            <a:r>
              <a:rPr lang="it-IT" sz="1954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componenti elementari delle capacità coordinative generali</a:t>
            </a:r>
            <a:r>
              <a:rPr lang="it-IT" sz="1954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, delle quali sarà necessario "dosare" il quantitativo a seconda del compito  motorio richiesto. Allo stesso tempo esse sono e restano dipendenti dalle capacità coordinative generali. </a:t>
            </a:r>
            <a:endParaRPr dirty="0"/>
          </a:p>
        </p:txBody>
      </p:sp>
      <p:sp>
        <p:nvSpPr>
          <p:cNvPr id="272" name="Google Shape;272;p2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18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73" name="Google Shape;273;p28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783FEF2-8721-ECD7-9B93-C847A3B0E6F7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9"/>
          <p:cNvSpPr txBox="1">
            <a:spLocks noGrp="1"/>
          </p:cNvSpPr>
          <p:nvPr>
            <p:ph type="title"/>
          </p:nvPr>
        </p:nvSpPr>
        <p:spPr>
          <a:xfrm>
            <a:off x="660400" y="142504"/>
            <a:ext cx="6876689" cy="119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40"/>
              <a:buFont typeface="Rambla"/>
              <a:buNone/>
            </a:pPr>
            <a: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</a:t>
            </a:r>
            <a:b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4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coordinative speciali</a:t>
            </a:r>
            <a:endParaRPr dirty="0"/>
          </a:p>
        </p:txBody>
      </p:sp>
      <p:sp>
        <p:nvSpPr>
          <p:cNvPr id="279" name="Google Shape;279;p29"/>
          <p:cNvSpPr txBox="1">
            <a:spLocks noGrp="1"/>
          </p:cNvSpPr>
          <p:nvPr>
            <p:ph idx="1"/>
          </p:nvPr>
        </p:nvSpPr>
        <p:spPr>
          <a:xfrm>
            <a:off x="344384" y="1340769"/>
            <a:ext cx="749333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2628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Equilibrio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mantenere il corpo in postura d’equilibrio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Differenziazione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cinestetica del movimento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(Quanto forte? Quanto rapido?)</a:t>
            </a:r>
            <a:endParaRPr dirty="0"/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Accoppiamento e combinazione di schemi motori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(es. corsa + salto)</a:t>
            </a:r>
            <a:endParaRPr dirty="0"/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Reazione 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reagire a stimoli eseguendo azioni motorie adeguate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Coordinazione oculo-muscolare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 spostare il corpo per evitare un colpo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Orientamento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gestire la posizione e il movimento del corpo nello spazio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Ritmizzazione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organizzare cronologicamente le contrazioni muscolari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Trasformazione di un movimento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riorganizzare un movimento già in azione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Anticipazione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data dall’esperienza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Capacità di memorizzazione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ripetizione mentale del gesto</a:t>
            </a:r>
            <a:endParaRPr sz="16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452628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Rambla"/>
              <a:buAutoNum type="arabicPeriod"/>
            </a:pP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Capacità di fantasia motoria </a:t>
            </a:r>
            <a:r>
              <a:rPr lang="it-IT" sz="16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trovare nuove soluzioni a situazioni inconsuete</a:t>
            </a:r>
            <a:endParaRPr sz="1600" b="0" i="1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81" name="Google Shape;281;p2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19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82" name="Google Shape;282;p29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34C77A-0B1B-614F-3063-C7A86D5D1014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 txBox="1"/>
          <p:nvPr/>
        </p:nvSpPr>
        <p:spPr>
          <a:xfrm>
            <a:off x="4016896" y="1408666"/>
            <a:ext cx="4536504" cy="2668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Noto Sans Symbols"/>
              <a:buNone/>
            </a:pPr>
            <a:r>
              <a:rPr lang="it-IT" sz="1600" b="1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- U.D. 1.1.3.3 -</a:t>
            </a:r>
            <a:br>
              <a:rPr lang="it-IT" sz="1600" b="1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1600" b="1">
                <a:solidFill>
                  <a:srgbClr val="464646"/>
                </a:solidFill>
                <a:latin typeface="Rambla"/>
                <a:ea typeface="Rambla"/>
                <a:cs typeface="Rambla"/>
                <a:sym typeface="Rambla"/>
              </a:rPr>
              <a:t>Capacità motorie: le capacità coordinative</a:t>
            </a:r>
            <a:endParaRPr/>
          </a:p>
          <a:p>
            <a:pPr marL="285750" marR="0" lvl="0" indent="-225298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None/>
            </a:pPr>
            <a:endParaRPr sz="1400">
              <a:solidFill>
                <a:srgbClr val="464646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285750" marR="0" lvl="0" indent="-225298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None/>
            </a:pPr>
            <a:endParaRPr sz="1400">
              <a:solidFill>
                <a:srgbClr val="464646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285750" marR="0" lvl="0" indent="-2857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Char char="•"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Definizione di capacità coordinative</a:t>
            </a:r>
            <a:endParaRPr/>
          </a:p>
          <a:p>
            <a:pPr marL="285750" marR="0" lvl="0" indent="-2857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Char char="•"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Le capacità coordinative generali</a:t>
            </a:r>
            <a:endParaRPr/>
          </a:p>
          <a:p>
            <a:pPr marL="285750" marR="0" lvl="0" indent="-2857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Char char="•"/>
            </a:pPr>
            <a:r>
              <a:rPr lang="it-IT" sz="140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</a:t>
            </a:r>
            <a:endParaRPr/>
          </a:p>
          <a:p>
            <a:pPr marL="285750" marR="0" lvl="0" indent="-225298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Arial"/>
              <a:buNone/>
            </a:pPr>
            <a:endParaRPr sz="140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18" name="Google Shape;118;p1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0"/>
          <p:cNvSpPr txBox="1">
            <a:spLocks noGrp="1"/>
          </p:cNvSpPr>
          <p:nvPr>
            <p:ph type="title"/>
          </p:nvPr>
        </p:nvSpPr>
        <p:spPr>
          <a:xfrm>
            <a:off x="344488" y="170222"/>
            <a:ext cx="7192601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41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equilibrio 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88" name="Google Shape;288;p30"/>
          <p:cNvSpPr txBox="1">
            <a:spLocks noGrp="1"/>
          </p:cNvSpPr>
          <p:nvPr>
            <p:ph idx="1"/>
          </p:nvPr>
        </p:nvSpPr>
        <p:spPr>
          <a:xfrm>
            <a:off x="344488" y="1481329"/>
            <a:ext cx="730322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58"/>
              <a:buFont typeface="Noto Sans Symbols"/>
              <a:buNone/>
            </a:pPr>
            <a:r>
              <a:rPr lang="it-IT" sz="185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Consente di mantenere in equilibrio il corpo o di recuperare la posizione desiderata dopo ampie sollecitazioni o spostamenti. </a:t>
            </a:r>
            <a:endParaRPr dirty="0"/>
          </a:p>
          <a:p>
            <a:pPr marL="109728" marR="0" lvl="0" indent="0" algn="l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58"/>
              <a:buFont typeface="Noto Sans Symbols"/>
              <a:buNone/>
            </a:pPr>
            <a:r>
              <a:rPr lang="it-IT" sz="185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Non esiste movimento in cui non sia coinvolto l’equilibrio</a:t>
            </a:r>
            <a:r>
              <a:rPr lang="it-IT" sz="185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per questa ragione qualunque esercitazione motoria implica in qualche misura anche lo sviluppo di questa capacità. E’ il risultato dell’adattamento neuro-motorio alle necessità della posizione eretta e dipende dall’insieme delle reazioni tonico-posturali alla forza di gravità. Si parla di equilibrio:</a:t>
            </a:r>
            <a:endParaRPr sz="1850" b="1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256032" algn="l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58"/>
              <a:buFont typeface="Noto Sans Symbols"/>
              <a:buChar char="▶"/>
            </a:pPr>
            <a:r>
              <a:rPr lang="it-IT" sz="185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STATICO</a:t>
            </a:r>
            <a:r>
              <a:rPr lang="it-IT" sz="185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:  quando il corpo è fermo</a:t>
            </a:r>
            <a:endParaRPr dirty="0"/>
          </a:p>
          <a:p>
            <a:pPr marL="365760" marR="0" lvl="0" indent="-256032" algn="l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58"/>
              <a:buFont typeface="Noto Sans Symbols"/>
              <a:buChar char="▶"/>
            </a:pPr>
            <a:r>
              <a:rPr lang="it-IT" sz="185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DINAMICO:  </a:t>
            </a:r>
            <a:r>
              <a:rPr lang="it-IT" sz="185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quando è in movimento (camminare correre )</a:t>
            </a:r>
            <a:endParaRPr dirty="0"/>
          </a:p>
          <a:p>
            <a:pPr marL="365760" marR="0" lvl="0" indent="-256032" algn="l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58"/>
              <a:buFont typeface="Noto Sans Symbols"/>
              <a:buChar char="▶"/>
            </a:pPr>
            <a:r>
              <a:rPr lang="it-IT" sz="185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DI VOLO:  </a:t>
            </a:r>
            <a:r>
              <a:rPr lang="it-IT" sz="185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quando il corpo non è in appoggio né a terra né su un attrezzo</a:t>
            </a:r>
            <a:endParaRPr dirty="0"/>
          </a:p>
        </p:txBody>
      </p:sp>
      <p:sp>
        <p:nvSpPr>
          <p:cNvPr id="290" name="Google Shape;290;p3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20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91" name="Google Shape;291;p30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5B8F905-18C0-800A-7169-79E34E28516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1"/>
          <p:cNvSpPr txBox="1">
            <a:spLocks noGrp="1"/>
          </p:cNvSpPr>
          <p:nvPr>
            <p:ph type="title"/>
          </p:nvPr>
        </p:nvSpPr>
        <p:spPr>
          <a:xfrm>
            <a:off x="268185" y="206642"/>
            <a:ext cx="7268904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41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equilibrio 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97" name="Google Shape;297;p31"/>
          <p:cNvSpPr txBox="1">
            <a:spLocks noGrp="1"/>
          </p:cNvSpPr>
          <p:nvPr>
            <p:ph idx="1"/>
          </p:nvPr>
        </p:nvSpPr>
        <p:spPr>
          <a:xfrm>
            <a:off x="268185" y="1515669"/>
            <a:ext cx="7268904" cy="4184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 riflessi dell’equilibrio sono determinati dalle informazioni provenienti da tre fonti sensitive:</a:t>
            </a:r>
            <a:endParaRPr dirty="0"/>
          </a:p>
          <a:p>
            <a:pPr marL="109728" marR="0" lvl="0" indent="0" algn="l" rtl="0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Char char="▶"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sensazioni plantari (tattili) </a:t>
            </a:r>
            <a:endParaRPr dirty="0"/>
          </a:p>
          <a:p>
            <a:pPr marL="109728" marR="0" lvl="0" indent="0" algn="l" rtl="0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Char char="▶"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propriocettive e </a:t>
            </a:r>
            <a:endParaRPr sz="1800" b="1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Char char="▶"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vestibolari (legate alla posizione del capo).</a:t>
            </a:r>
            <a:endParaRPr dirty="0"/>
          </a:p>
          <a:p>
            <a:pPr marL="109728" marR="0" lvl="0" indent="0" algn="l" rtl="0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Char char="▶"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L’uso del </a:t>
            </a:r>
            <a:r>
              <a:rPr lang="it-IT" sz="18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canale visivo </a:t>
            </a:r>
            <a:r>
              <a:rPr lang="it-IT" sz="1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rafforza l’equilibrio.</a:t>
            </a:r>
            <a:endParaRPr dirty="0"/>
          </a:p>
          <a:p>
            <a:pPr marL="109728" marR="0" lvl="0" indent="0" algn="l" rtl="0">
              <a:lnSpc>
                <a:spcPct val="16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r>
              <a:rPr lang="it-IT" sz="1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Gli analizzatori inviano continui messaggi al S.N.C. che comanda azioni compensative degli stimoli ricevuti dall’esterno permettendo al busto e agli arti movimenti efficaci.</a:t>
            </a:r>
            <a:endParaRPr dirty="0"/>
          </a:p>
        </p:txBody>
      </p:sp>
      <p:sp>
        <p:nvSpPr>
          <p:cNvPr id="299" name="Google Shape;299;p3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21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00" name="Google Shape;300;p31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B710BF2-8BA1-5C18-F513-0DB60351BEE5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3"/>
          <p:cNvSpPr txBox="1">
            <a:spLocks noGrp="1"/>
          </p:cNvSpPr>
          <p:nvPr>
            <p:ph type="title"/>
          </p:nvPr>
        </p:nvSpPr>
        <p:spPr>
          <a:xfrm>
            <a:off x="344384" y="225632"/>
            <a:ext cx="7192705" cy="1436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Rambla"/>
              <a:buNone/>
            </a:pPr>
            <a:r>
              <a:rPr lang="it-IT" sz="3690" b="1" i="0" u="none" strike="noStrike" cap="none" dirty="0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4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differenziazione cinestetica </a:t>
            </a:r>
            <a:endParaRPr dirty="0"/>
          </a:p>
        </p:txBody>
      </p:sp>
      <p:sp>
        <p:nvSpPr>
          <p:cNvPr id="326" name="Google Shape;326;p33"/>
          <p:cNvSpPr txBox="1">
            <a:spLocks noGrp="1"/>
          </p:cNvSpPr>
          <p:nvPr>
            <p:ph idx="1"/>
          </p:nvPr>
        </p:nvSpPr>
        <p:spPr>
          <a:xfrm>
            <a:off x="344384" y="1662546"/>
            <a:ext cx="7192705" cy="4378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Permette di realizzare, in modo finemente differenziato, i parametri dinamici temporali e spaziali del movimento sulla base della percezione dettagliata del tempo, dello spazio e delle forze proponendo</a:t>
            </a:r>
            <a:endParaRPr sz="2400"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risposte motorie efficaci e metabolicamente economiche quindi efficienti. </a:t>
            </a:r>
            <a:endParaRPr sz="2400"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Ci permette di controllare l’intensità e l’adattamento a tensioni diverse come ad esempio sugli sci.</a:t>
            </a:r>
            <a:endParaRPr sz="2400" dirty="0"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endParaRPr sz="2497" b="1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28" name="Google Shape;328;p3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22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29" name="Google Shape;329;p33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A39CAB-E491-8BF1-0650-D947962BB53F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4"/>
          <p:cNvSpPr txBox="1">
            <a:spLocks noGrp="1"/>
          </p:cNvSpPr>
          <p:nvPr>
            <p:ph idx="1"/>
          </p:nvPr>
        </p:nvSpPr>
        <p:spPr>
          <a:xfrm>
            <a:off x="332510" y="1852987"/>
            <a:ext cx="7528955" cy="3633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r>
              <a:rPr lang="it-IT" sz="2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  Da cosa dipende?</a:t>
            </a:r>
            <a:endParaRPr dirty="0"/>
          </a:p>
          <a:p>
            <a:pPr marL="109728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endParaRPr sz="24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256032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Dalle informazioni cinestesiche.</a:t>
            </a:r>
            <a:endParaRPr dirty="0"/>
          </a:p>
          <a:p>
            <a:pPr marL="365760" marR="0" lvl="0" indent="-256032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Dalla percezione spazio temporale.</a:t>
            </a:r>
            <a:endParaRPr dirty="0"/>
          </a:p>
          <a:p>
            <a:pPr marL="365760" marR="0" lvl="0" indent="-256032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Dal confronto tra movimento eseguito e dalla sua rappresentazione mentale.</a:t>
            </a:r>
            <a:endParaRPr dirty="0"/>
          </a:p>
        </p:txBody>
      </p:sp>
      <p:sp>
        <p:nvSpPr>
          <p:cNvPr id="337" name="Google Shape;337;p3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23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36" name="Google Shape;336;p34"/>
          <p:cNvSpPr txBox="1"/>
          <p:nvPr/>
        </p:nvSpPr>
        <p:spPr>
          <a:xfrm>
            <a:off x="332510" y="106878"/>
            <a:ext cx="7386452" cy="1463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Rambla"/>
              <a:buNone/>
            </a:pPr>
            <a:r>
              <a:rPr lang="it-IT" sz="3690" b="1" dirty="0">
                <a:solidFill>
                  <a:schemeClr val="dk2"/>
                </a:solidFill>
                <a:latin typeface="Rambla"/>
                <a:ea typeface="Rambla"/>
                <a:cs typeface="Rambla"/>
                <a:sym typeface="Rambla"/>
              </a:rPr>
              <a:t> </a:t>
            </a:r>
            <a:r>
              <a:rPr lang="it-IT" sz="1800" b="1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40" b="1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differenziazione cinestetica </a:t>
            </a:r>
            <a:endParaRPr dirty="0"/>
          </a:p>
        </p:txBody>
      </p:sp>
      <p:sp>
        <p:nvSpPr>
          <p:cNvPr id="338" name="Google Shape;338;p3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08312EB-F8D7-CE35-01FE-BBFDF47A76C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6"/>
          <p:cNvSpPr txBox="1">
            <a:spLocks noGrp="1"/>
          </p:cNvSpPr>
          <p:nvPr>
            <p:ph type="title"/>
          </p:nvPr>
        </p:nvSpPr>
        <p:spPr>
          <a:xfrm>
            <a:off x="320634" y="166255"/>
            <a:ext cx="7216456" cy="1246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Rambla"/>
              <a:buNone/>
            </a:pPr>
            <a:r>
              <a:rPr lang="it-IT" sz="2000" b="1" i="0" u="none" strike="noStrike" cap="none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</a:t>
            </a:r>
            <a:br>
              <a:rPr lang="it-IT" sz="3600" b="1" i="0" u="none" strike="noStrike" cap="none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2400" b="1" i="0" u="none" strike="noStrike" cap="none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Accoppiamento e combinazione di schemi motori</a:t>
            </a:r>
            <a:endParaRPr/>
          </a:p>
        </p:txBody>
      </p:sp>
      <p:sp>
        <p:nvSpPr>
          <p:cNvPr id="364" name="Google Shape;364;p36"/>
          <p:cNvSpPr txBox="1">
            <a:spLocks noGrp="1"/>
          </p:cNvSpPr>
          <p:nvPr>
            <p:ph idx="1"/>
          </p:nvPr>
        </p:nvSpPr>
        <p:spPr>
          <a:xfrm>
            <a:off x="320634" y="1695724"/>
            <a:ext cx="7216456" cy="381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Permette di collegare tra loro le abilita’ motorie automatizzate per la realizzazione di un gesto motorio finalizzato</a:t>
            </a:r>
            <a:endParaRPr/>
          </a:p>
          <a:p>
            <a:pPr marL="109728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lang="it-IT" sz="2400" b="0" i="1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Es: gioco del calcio in cui, durante una gara un giocatore è chiamato ad eseguire più</a:t>
            </a:r>
            <a:endParaRPr/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lang="it-IT" sz="2400" b="0" i="1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movimenti (corsa con la palla, passaggio, corsa senza palla, scivolata, cammino)</a:t>
            </a:r>
            <a:endParaRPr/>
          </a:p>
        </p:txBody>
      </p:sp>
      <p:sp>
        <p:nvSpPr>
          <p:cNvPr id="366" name="Google Shape;366;p3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24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67" name="Google Shape;367;p36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D752A90-C087-38CB-7343-3AF7A6616A9A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8"/>
          <p:cNvSpPr txBox="1">
            <a:spLocks noGrp="1"/>
          </p:cNvSpPr>
          <p:nvPr>
            <p:ph type="title"/>
          </p:nvPr>
        </p:nvSpPr>
        <p:spPr>
          <a:xfrm>
            <a:off x="332510" y="178130"/>
            <a:ext cx="7204580" cy="150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reazione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93" name="Google Shape;393;p38"/>
          <p:cNvSpPr txBox="1">
            <a:spLocks noGrp="1"/>
          </p:cNvSpPr>
          <p:nvPr>
            <p:ph idx="1"/>
          </p:nvPr>
        </p:nvSpPr>
        <p:spPr>
          <a:xfrm>
            <a:off x="332510" y="1436915"/>
            <a:ext cx="7204580" cy="4322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92"/>
              <a:buFont typeface="Noto Sans Symbols"/>
              <a:buNone/>
            </a:pPr>
            <a:r>
              <a:rPr lang="it-IT" sz="24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Permette di rispondere agli stimoli di un segnale, con azioni motorie adeguate e il </a:t>
            </a:r>
            <a:r>
              <a:rPr lang="it-IT" sz="2400" b="1" i="0" u="none" strike="noStrike" cap="none" dirty="0" err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piu’</a:t>
            </a:r>
            <a:r>
              <a:rPr lang="it-IT" sz="24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rapide possibile. </a:t>
            </a:r>
            <a:endParaRPr sz="2400"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61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E’ </a:t>
            </a:r>
            <a:r>
              <a:rPr lang="it-IT" sz="2400" b="0" i="0" u="sng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semplice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quando il segnale previsto è conosciuto e la risposta è già strutturata </a:t>
            </a:r>
            <a:r>
              <a:rPr lang="it-IT" sz="24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(es. come avviene alla partenza di una gara).</a:t>
            </a:r>
            <a:endParaRPr sz="24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76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E’ invece </a:t>
            </a:r>
            <a:r>
              <a:rPr lang="it-IT" sz="2400" b="0" i="0" u="sng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complessa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se lo stimolo </a:t>
            </a:r>
            <a:r>
              <a:rPr lang="it-IT" sz="2400" b="0" i="0" u="none" strike="noStrike" cap="none" dirty="0" err="1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</a:t>
            </a: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sconosciuto ed imprevedibile </a:t>
            </a:r>
            <a:r>
              <a:rPr lang="it-IT" sz="240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(es. traiettoria deviata all’ultimo istante).</a:t>
            </a:r>
            <a:endParaRPr sz="2400" dirty="0"/>
          </a:p>
        </p:txBody>
      </p:sp>
      <p:sp>
        <p:nvSpPr>
          <p:cNvPr id="395" name="Google Shape;395;p3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25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396" name="Google Shape;396;p38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57DA652-94DB-6605-F652-BF8F83F4E30A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0"/>
          <p:cNvSpPr txBox="1">
            <a:spLocks noGrp="1"/>
          </p:cNvSpPr>
          <p:nvPr>
            <p:ph type="title"/>
          </p:nvPr>
        </p:nvSpPr>
        <p:spPr>
          <a:xfrm>
            <a:off x="356260" y="130629"/>
            <a:ext cx="7180830" cy="142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Rambla"/>
              <a:buNone/>
            </a:pPr>
            <a:r>
              <a:rPr lang="it-IT" sz="20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</a:t>
            </a:r>
            <a:br>
              <a:rPr lang="it-IT" sz="36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2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Coordinazione oculo-muscolare</a:t>
            </a:r>
            <a:endParaRPr sz="28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22" name="Google Shape;422;p40"/>
          <p:cNvSpPr txBox="1">
            <a:spLocks noGrp="1"/>
          </p:cNvSpPr>
          <p:nvPr>
            <p:ph idx="1"/>
          </p:nvPr>
        </p:nvSpPr>
        <p:spPr>
          <a:xfrm>
            <a:off x="356260" y="1556792"/>
            <a:ext cx="7422078" cy="3739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Permette di adattare la motricità alle condizioni dello spazio circostante in condizioni statiche o in movimento. Presuppone lo sviluppo dell’attenzione visiva e della rapidità di reazione.</a:t>
            </a:r>
            <a:endParaRPr dirty="0"/>
          </a:p>
          <a:p>
            <a:pPr marL="109728" marR="0" lvl="0" indent="0" algn="ctr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Ci permette di regolare i nostri gesti nelle combinazioni occhio-piede (tecniche di calcio con avversario) e occhio-mano (mirare per colpire l’avversario)</a:t>
            </a:r>
            <a:endParaRPr dirty="0"/>
          </a:p>
          <a:p>
            <a:pPr marL="109728" marR="0" lvl="0" indent="0" algn="ctr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endParaRPr sz="2497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10"/>
              <a:buFont typeface="Noto Sans Symbols"/>
              <a:buNone/>
            </a:pPr>
            <a:r>
              <a:rPr lang="it-IT" sz="2220" b="0" i="1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Es: camminare o correre in mezzo a piccoli attrezzi sparsi senza toccarli.</a:t>
            </a:r>
            <a:endParaRPr dirty="0"/>
          </a:p>
        </p:txBody>
      </p:sp>
      <p:sp>
        <p:nvSpPr>
          <p:cNvPr id="424" name="Google Shape;424;p4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26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25" name="Google Shape;425;p40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1BFF153-D4E7-8B24-7401-9F334EAAFD8A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2"/>
          <p:cNvSpPr txBox="1">
            <a:spLocks noGrp="1"/>
          </p:cNvSpPr>
          <p:nvPr>
            <p:ph type="title"/>
          </p:nvPr>
        </p:nvSpPr>
        <p:spPr>
          <a:xfrm>
            <a:off x="368136" y="190005"/>
            <a:ext cx="7168954" cy="1401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9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9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Orientamento Spazio Temporale</a:t>
            </a:r>
            <a:endParaRPr sz="369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51" name="Google Shape;451;p42"/>
          <p:cNvSpPr txBox="1">
            <a:spLocks noGrp="1"/>
          </p:cNvSpPr>
          <p:nvPr>
            <p:ph idx="1"/>
          </p:nvPr>
        </p:nvSpPr>
        <p:spPr>
          <a:xfrm>
            <a:off x="368136" y="1508167"/>
            <a:ext cx="7168953" cy="4298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1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la capacità di determinare la posizione dei segmenti e del corpo nello spazio e di modificare i movimenti in relazione ad oggetti fissi </a:t>
            </a:r>
            <a:r>
              <a:rPr lang="it-IT" sz="27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(slalom) </a:t>
            </a:r>
            <a:r>
              <a:rPr lang="it-IT" sz="2700" b="1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o in movimento </a:t>
            </a:r>
            <a:r>
              <a:rPr lang="it-IT" sz="27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(sport di contatto).</a:t>
            </a: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Consente di modificare la posizione e il movimento del corpo nello spazio e nel tempo in riferimento ad un campo di azione definito. </a:t>
            </a:r>
            <a:endParaRPr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53" name="Google Shape;453;p4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27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54" name="Google Shape;454;p42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41D1B72-E520-FFBC-91C9-064620B59EFD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44"/>
          <p:cNvSpPr txBox="1">
            <a:spLocks noGrp="1"/>
          </p:cNvSpPr>
          <p:nvPr>
            <p:ph type="title"/>
          </p:nvPr>
        </p:nvSpPr>
        <p:spPr>
          <a:xfrm>
            <a:off x="439388" y="178130"/>
            <a:ext cx="7097702" cy="1270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ritmo 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80" name="Google Shape;480;p44"/>
          <p:cNvSpPr txBox="1">
            <a:spLocks noGrp="1"/>
          </p:cNvSpPr>
          <p:nvPr>
            <p:ph idx="1"/>
          </p:nvPr>
        </p:nvSpPr>
        <p:spPr>
          <a:xfrm>
            <a:off x="344384" y="1448791"/>
            <a:ext cx="7192706" cy="4358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la capacità che permette di organizzare i movimenti in maniera che l’azione risulti più fluida ed armoniosa possibile, ciò è dato da un corretto dosaggio di tempi ed intensità ciascun movimento.</a:t>
            </a:r>
            <a:endParaRPr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In questa capacità rientra il</a:t>
            </a:r>
            <a:endParaRPr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1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tempismo esecutivo</a:t>
            </a:r>
            <a:endParaRPr/>
          </a:p>
          <a:p>
            <a:pPr marL="109728" marR="0" lvl="0" indent="0" algn="ctr" rtl="0">
              <a:lnSpc>
                <a:spcPct val="14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che è l’abilità di fare le cose nel momento adatto e nello spazio giusto.</a:t>
            </a:r>
            <a:endParaRPr/>
          </a:p>
        </p:txBody>
      </p:sp>
      <p:sp>
        <p:nvSpPr>
          <p:cNvPr id="482" name="Google Shape;482;p4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28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483" name="Google Shape;483;p44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049B010-91C5-D25D-EB51-F89F5F4B27B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46"/>
          <p:cNvSpPr txBox="1">
            <a:spLocks noGrp="1"/>
          </p:cNvSpPr>
          <p:nvPr>
            <p:ph type="title"/>
          </p:nvPr>
        </p:nvSpPr>
        <p:spPr>
          <a:xfrm>
            <a:off x="344384" y="201880"/>
            <a:ext cx="7192705" cy="1550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Rambla"/>
              <a:buNone/>
            </a:pPr>
            <a:r>
              <a:rPr lang="it-IT" sz="20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20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1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Cap. di trasformazione del movimento</a:t>
            </a:r>
            <a:endParaRPr dirty="0">
              <a:solidFill>
                <a:srgbClr val="00B0F0"/>
              </a:solidFill>
            </a:endParaRPr>
          </a:p>
        </p:txBody>
      </p:sp>
      <p:sp>
        <p:nvSpPr>
          <p:cNvPr id="509" name="Google Shape;509;p46"/>
          <p:cNvSpPr txBox="1">
            <a:spLocks noGrp="1"/>
          </p:cNvSpPr>
          <p:nvPr>
            <p:ph idx="1"/>
          </p:nvPr>
        </p:nvSpPr>
        <p:spPr>
          <a:xfrm>
            <a:off x="344384" y="1752270"/>
            <a:ext cx="7192705" cy="3888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Rende possibile adattare o trasformare il programma motorio della propria azione in base a mutamenti della situazione improvvisi e del tutto inattesi quindi imprevedibili.</a:t>
            </a: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collegata alle capacità di orientamento e reazione.</a:t>
            </a: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13944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11" name="Google Shape;511;p4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29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12" name="Google Shape;512;p46"/>
          <p:cNvSpPr txBox="1"/>
          <p:nvPr/>
        </p:nvSpPr>
        <p:spPr>
          <a:xfrm>
            <a:off x="6981732" y="6406489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F2F0A22-C46A-199A-E026-D978E73DE29F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"/>
          <p:cNvSpPr txBox="1">
            <a:spLocks noGrp="1"/>
          </p:cNvSpPr>
          <p:nvPr>
            <p:ph type="title"/>
          </p:nvPr>
        </p:nvSpPr>
        <p:spPr>
          <a:xfrm>
            <a:off x="493816" y="106878"/>
            <a:ext cx="7043274" cy="13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690"/>
              <a:buFont typeface="Rambla"/>
              <a:buNone/>
            </a:pPr>
            <a:r>
              <a:rPr lang="it-IT" sz="369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Definizione di </a:t>
            </a:r>
            <a:br>
              <a:rPr lang="it-IT" sz="369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9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capacità coordinative</a:t>
            </a:r>
            <a:endParaRPr sz="3690" b="1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24" name="Google Shape;124;p15"/>
          <p:cNvSpPr txBox="1">
            <a:spLocks noGrp="1"/>
          </p:cNvSpPr>
          <p:nvPr>
            <p:ph idx="1"/>
          </p:nvPr>
        </p:nvSpPr>
        <p:spPr>
          <a:xfrm>
            <a:off x="493816" y="1742571"/>
            <a:ext cx="6952013" cy="4179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Coordinare significa ordinare le fasi del programma motorio</a:t>
            </a:r>
            <a:endParaRPr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Si definiscono come le capacità di </a:t>
            </a:r>
            <a:endParaRPr sz="24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 Organizzare </a:t>
            </a:r>
            <a:endParaRPr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 Controllare e </a:t>
            </a:r>
            <a:endParaRPr sz="2400" b="0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Char char="▶"/>
            </a:pPr>
            <a:r>
              <a:rPr lang="it-IT" sz="24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 Trasformare </a:t>
            </a:r>
            <a:endParaRPr sz="2400" b="0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32"/>
              <a:buFont typeface="Noto Sans Symbols"/>
              <a:buNone/>
            </a:pPr>
            <a:r>
              <a:rPr lang="it-IT" sz="24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il movimento in vista di un determinato obiettivo.</a:t>
            </a:r>
            <a:endParaRPr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952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26" name="Google Shape;126;p1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27" name="Google Shape;127;p15"/>
          <p:cNvSpPr txBox="1"/>
          <p:nvPr/>
        </p:nvSpPr>
        <p:spPr>
          <a:xfrm>
            <a:off x="7092440" y="6492875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A56BC3D-EF20-F129-E259-703320E2E7D9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8"/>
          <p:cNvSpPr txBox="1">
            <a:spLocks noGrp="1"/>
          </p:cNvSpPr>
          <p:nvPr>
            <p:ph type="title"/>
          </p:nvPr>
        </p:nvSpPr>
        <p:spPr>
          <a:xfrm>
            <a:off x="285008" y="237506"/>
            <a:ext cx="7252081" cy="1358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 Le capacità coordinative speciali </a:t>
            </a:r>
            <a:br>
              <a:rPr lang="it-IT" sz="18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anticipazione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38" name="Google Shape;538;p48"/>
          <p:cNvSpPr txBox="1">
            <a:spLocks noGrp="1"/>
          </p:cNvSpPr>
          <p:nvPr>
            <p:ph idx="1"/>
          </p:nvPr>
        </p:nvSpPr>
        <p:spPr>
          <a:xfrm>
            <a:off x="380010" y="1596277"/>
            <a:ext cx="7157079" cy="4445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86"/>
              <a:buFont typeface="Noto Sans Symbols"/>
              <a:buNone/>
            </a:pPr>
            <a:r>
              <a:rPr lang="it-IT" sz="248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Processo che permette di prevedere lo sviluppo di un’azione e programmare di conseguenza gli sviluppi successivi con la propria azione. </a:t>
            </a:r>
            <a:endParaRPr sz="2092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28"/>
              <a:buFont typeface="Noto Sans Symbols"/>
              <a:buNone/>
            </a:pPr>
            <a:r>
              <a:rPr lang="it-IT" sz="224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determinata dalle funzioni cognitive e dal vissuto (esperienza), ed è la capacità di leggere la giocata avversaria, o del compagno, dai dati in nostro possesso (conoscenza diretta): postura del suo corpo, movimenti dei compagni e/o avversari, fattori ambientali ecc. </a:t>
            </a:r>
            <a:endParaRPr dirty="0"/>
          </a:p>
        </p:txBody>
      </p:sp>
      <p:sp>
        <p:nvSpPr>
          <p:cNvPr id="540" name="Google Shape;540;p4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30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41" name="Google Shape;541;p48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640BF4D-9EAA-93C9-9F4F-D5F37F41D2BE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50"/>
          <p:cNvSpPr txBox="1">
            <a:spLocks noGrp="1"/>
          </p:cNvSpPr>
          <p:nvPr>
            <p:ph type="title"/>
          </p:nvPr>
        </p:nvSpPr>
        <p:spPr>
          <a:xfrm>
            <a:off x="380010" y="166255"/>
            <a:ext cx="7157079" cy="13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0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Capacità di memorizzazione</a:t>
            </a:r>
            <a:endParaRPr sz="4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67" name="Google Shape;567;p50"/>
          <p:cNvSpPr txBox="1">
            <a:spLocks noGrp="1"/>
          </p:cNvSpPr>
          <p:nvPr>
            <p:ph idx="1"/>
          </p:nvPr>
        </p:nvSpPr>
        <p:spPr>
          <a:xfrm>
            <a:off x="380010" y="1767364"/>
            <a:ext cx="7157079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Consiste in un’esercitazione mentale del gesto atletico, volta a reiterare idealmente un’azione o una serie di azioni con lo scopo di</a:t>
            </a:r>
            <a:endParaRPr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percepire, anticipare, correggere, prima ancora dell’esecuzione vera e propria, possibili errori. </a:t>
            </a:r>
            <a:endParaRPr dirty="0"/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69" name="Google Shape;569;p5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31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70" name="Google Shape;570;p50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D72A980-3E0B-C770-D9B2-7E3DD38DFBDA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52"/>
          <p:cNvSpPr txBox="1">
            <a:spLocks noGrp="1"/>
          </p:cNvSpPr>
          <p:nvPr>
            <p:ph type="title"/>
          </p:nvPr>
        </p:nvSpPr>
        <p:spPr>
          <a:xfrm>
            <a:off x="427512" y="142504"/>
            <a:ext cx="7109577" cy="130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Rambla"/>
              <a:buNone/>
            </a:pPr>
            <a:r>
              <a:rPr lang="it-IT" sz="1800" b="0" i="0" u="none" strike="noStrike" cap="none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Le capacità coordinative speciali </a:t>
            </a:r>
            <a:br>
              <a:rPr lang="it-IT" sz="1800" b="0" i="0" u="none" strike="noStrike" cap="none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</a:br>
            <a:r>
              <a:rPr lang="it-IT" sz="3600" b="1" i="0" u="none" strike="noStrike" cap="none">
                <a:solidFill>
                  <a:schemeClr val="accent1"/>
                </a:solidFill>
                <a:latin typeface="Rambla"/>
                <a:ea typeface="Rambla"/>
                <a:cs typeface="Rambla"/>
                <a:sym typeface="Rambla"/>
              </a:rPr>
              <a:t>Capacità di fantasia motoria</a:t>
            </a:r>
            <a:endParaRPr/>
          </a:p>
        </p:txBody>
      </p:sp>
      <p:sp>
        <p:nvSpPr>
          <p:cNvPr id="596" name="Google Shape;596;p52"/>
          <p:cNvSpPr txBox="1">
            <a:spLocks noGrp="1"/>
          </p:cNvSpPr>
          <p:nvPr>
            <p:ph idx="1"/>
          </p:nvPr>
        </p:nvSpPr>
        <p:spPr>
          <a:xfrm>
            <a:off x="427512" y="1731738"/>
            <a:ext cx="7109577" cy="3944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la capacità di trovare soluzioni ad una situazione inconsueta in forma originale e creativa.</a:t>
            </a:r>
            <a:endParaRPr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 il suo sviluppo è necessario un grande bagaglio di esperienze di movimento.</a:t>
            </a:r>
            <a:endParaRPr dirty="0"/>
          </a:p>
        </p:txBody>
      </p:sp>
      <p:sp>
        <p:nvSpPr>
          <p:cNvPr id="598" name="Google Shape;598;p5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32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599" name="Google Shape;599;p52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o.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27288-3334-1C53-7D48-0A2A394019C0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54"/>
          <p:cNvSpPr txBox="1">
            <a:spLocks noGrp="1"/>
          </p:cNvSpPr>
          <p:nvPr>
            <p:ph type="title"/>
          </p:nvPr>
        </p:nvSpPr>
        <p:spPr>
          <a:xfrm>
            <a:off x="296884" y="285008"/>
            <a:ext cx="7528956" cy="1343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Rambla"/>
              <a:buNone/>
            </a:pPr>
            <a:r>
              <a:rPr lang="it-IT" sz="2400" b="1" i="0" u="none" strike="noStrike" cap="none" dirty="0">
                <a:solidFill>
                  <a:srgbClr val="FF0000"/>
                </a:solidFill>
                <a:latin typeface="Rambla"/>
                <a:ea typeface="Rambla"/>
                <a:cs typeface="Rambla"/>
                <a:sym typeface="Rambla"/>
              </a:rPr>
              <a:t>Fasi sensibili per lo sviluppo delle capacità coordinative</a:t>
            </a:r>
            <a:endParaRPr dirty="0"/>
          </a:p>
        </p:txBody>
      </p:sp>
      <p:sp>
        <p:nvSpPr>
          <p:cNvPr id="625" name="Google Shape;625;p54"/>
          <p:cNvSpPr txBox="1">
            <a:spLocks noGrp="1"/>
          </p:cNvSpPr>
          <p:nvPr>
            <p:ph idx="1"/>
          </p:nvPr>
        </p:nvSpPr>
        <p:spPr>
          <a:xfrm>
            <a:off x="296884" y="1436914"/>
            <a:ext cx="7528956" cy="109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r>
              <a:rPr lang="it-IT" sz="18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Il periodo migliore per sviluppare le Capacità Coordinative</a:t>
            </a:r>
            <a:endParaRPr b="1" dirty="0">
              <a:solidFill>
                <a:srgbClr val="00B0F0"/>
              </a:solidFill>
            </a:endParaRPr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r>
              <a:rPr lang="it-IT" sz="1800" b="1" i="0" u="none" strike="noStrike" cap="none" dirty="0">
                <a:solidFill>
                  <a:srgbClr val="00B0F0"/>
                </a:solidFill>
                <a:latin typeface="Rambla"/>
                <a:ea typeface="Rambla"/>
                <a:cs typeface="Rambla"/>
                <a:sym typeface="Rambla"/>
              </a:rPr>
              <a:t>è fra gli 8 e gli 12 anni (fase sensibile).</a:t>
            </a:r>
            <a:endParaRPr sz="1100" b="1" i="0" u="none" strike="noStrike" cap="none" dirty="0">
              <a:solidFill>
                <a:srgbClr val="00B0F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628" name="Google Shape;628;p5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33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pic>
        <p:nvPicPr>
          <p:cNvPr id="627" name="Google Shape;627;p54" descr="IMG_20141102_0001.jpg"/>
          <p:cNvPicPr preferRelativeResize="0"/>
          <p:nvPr/>
        </p:nvPicPr>
        <p:blipFill rotWithShape="1">
          <a:blip r:embed="rId3">
            <a:alphaModFix/>
          </a:blip>
          <a:srcRect l="53161" t="12632" r="9428" b="12268"/>
          <a:stretch/>
        </p:blipFill>
        <p:spPr>
          <a:xfrm rot="-5400000">
            <a:off x="2420696" y="500634"/>
            <a:ext cx="2992583" cy="7240206"/>
          </a:xfrm>
          <a:prstGeom prst="rect">
            <a:avLst/>
          </a:prstGeom>
          <a:noFill/>
          <a:ln>
            <a:noFill/>
          </a:ln>
        </p:spPr>
      </p:pic>
      <p:sp>
        <p:nvSpPr>
          <p:cNvPr id="629" name="Google Shape;629;p54"/>
          <p:cNvSpPr txBox="1"/>
          <p:nvPr/>
        </p:nvSpPr>
        <p:spPr>
          <a:xfrm>
            <a:off x="7259411" y="6349471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D04F00F-31B0-BB25-0CC6-A8A13E5E4DAE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55"/>
          <p:cNvSpPr txBox="1">
            <a:spLocks noGrp="1"/>
          </p:cNvSpPr>
          <p:nvPr>
            <p:ph type="title"/>
          </p:nvPr>
        </p:nvSpPr>
        <p:spPr>
          <a:xfrm>
            <a:off x="416496" y="274638"/>
            <a:ext cx="7120594" cy="778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Rambla"/>
              <a:buNone/>
            </a:pPr>
            <a:r>
              <a:rPr lang="it-IT" sz="40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Conclusioni</a:t>
            </a:r>
            <a:endParaRPr dirty="0"/>
          </a:p>
        </p:txBody>
      </p:sp>
      <p:sp>
        <p:nvSpPr>
          <p:cNvPr id="635" name="Google Shape;635;p55"/>
          <p:cNvSpPr txBox="1">
            <a:spLocks noGrp="1"/>
          </p:cNvSpPr>
          <p:nvPr>
            <p:ph idx="1"/>
          </p:nvPr>
        </p:nvSpPr>
        <p:spPr>
          <a:xfrm>
            <a:off x="416496" y="1282535"/>
            <a:ext cx="7120594" cy="4594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24"/>
              <a:buFont typeface="Noto Sans Symbols"/>
              <a:buNone/>
            </a:pPr>
            <a:r>
              <a:rPr lang="it-IT" sz="18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Una buona coordinazione motoria nasce:</a:t>
            </a:r>
            <a:endParaRPr dirty="0"/>
          </a:p>
          <a:p>
            <a:pPr marL="365760" marR="0" lvl="0" indent="-25603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Noto Sans Symbols"/>
              <a:buChar char="▶"/>
            </a:pP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 uno </a:t>
            </a: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schema corporeo 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(rappresentazione mentale del nostro corpo) ben strutturato;</a:t>
            </a:r>
            <a:endParaRPr dirty="0"/>
          </a:p>
          <a:p>
            <a:pPr marL="365760" marR="0" lvl="0" indent="-25603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Noto Sans Symbols"/>
              <a:buChar char="▶"/>
            </a:pP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dal possesso di differenti </a:t>
            </a: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schemi motori 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di base. Vengono definiti "di base" perché sono strade d'attivazione neuro/motoria geneticamente prestabilite, proprie della specie umana necessarie alla sua sopravvivenza ed innate (Camminare, Correre, Saltare, Lanciare ed Afferrare). Rappresentano dunque le unità di base dei movimenti umani, e di fatto rappresentano i movimenti fondamentali su cui si costruiscono tutti i futuri apprendimenti motori. Tutta la motricità e tutte le successive attività di tipo sportivo sono infatti costituite da questi elementi;</a:t>
            </a:r>
            <a:endParaRPr dirty="0"/>
          </a:p>
          <a:p>
            <a:pPr marL="365760" marR="0" lvl="0" indent="-256032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88"/>
              <a:buFont typeface="Noto Sans Symbols"/>
              <a:buChar char="▶"/>
            </a:pP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da </a:t>
            </a:r>
            <a:r>
              <a:rPr lang="it-IT" sz="16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analizzatori</a:t>
            </a:r>
            <a:r>
              <a:rPr lang="it-IT" sz="16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che funzionano bene (sensi e percezioni).</a:t>
            </a:r>
            <a:endParaRPr sz="16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637" name="Google Shape;637;p5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34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638" name="Google Shape;638;p55"/>
          <p:cNvSpPr txBox="1"/>
          <p:nvPr/>
        </p:nvSpPr>
        <p:spPr>
          <a:xfrm>
            <a:off x="7092440" y="6520260"/>
            <a:ext cx="24690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6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sz="600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821D3C4-EF1F-D054-E99A-955937C829B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>
            <a:spLocks noGrp="1"/>
          </p:cNvSpPr>
          <p:nvPr>
            <p:ph type="title"/>
          </p:nvPr>
        </p:nvSpPr>
        <p:spPr>
          <a:xfrm>
            <a:off x="332510" y="201881"/>
            <a:ext cx="7204580" cy="1210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100"/>
              <a:buFont typeface="Rambla"/>
              <a:buNone/>
            </a:pPr>
            <a:r>
              <a:rPr lang="it-IT" sz="41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Capacità coordinative</a:t>
            </a:r>
            <a:endParaRPr sz="4100" b="1" i="0" u="none" strike="noStrike" cap="none" dirty="0">
              <a:solidFill>
                <a:schemeClr val="dk2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3" name="Google Shape;133;p16"/>
          <p:cNvSpPr txBox="1">
            <a:spLocks noGrp="1"/>
          </p:cNvSpPr>
          <p:nvPr>
            <p:ph idx="1"/>
          </p:nvPr>
        </p:nvSpPr>
        <p:spPr>
          <a:xfrm>
            <a:off x="488504" y="1412776"/>
            <a:ext cx="69216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None/>
            </a:pP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Hanno la base della loro funzionalità nell'organizzazione dei processi</a:t>
            </a:r>
            <a:endParaRPr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None/>
            </a:pP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del sistema nervoso, in prima analisi del </a:t>
            </a:r>
            <a:r>
              <a:rPr lang="it-IT" sz="196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sistema senso-motorio</a:t>
            </a: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dirty="0"/>
          </a:p>
          <a:p>
            <a:pPr marL="109728" marR="0" lvl="0" indent="0" algn="ctr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None/>
            </a:pP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La loro origine è insita nelle capacità senso-percettive che sono i prerequisiti che permettono </a:t>
            </a:r>
            <a:endParaRPr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Char char="▶"/>
            </a:pPr>
            <a:r>
              <a:rPr lang="it-IT" sz="1960" dirty="0"/>
              <a:t> </a:t>
            </a: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l’apprendimento, </a:t>
            </a:r>
            <a:endParaRPr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Char char="▶"/>
            </a:pP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il controllo e </a:t>
            </a:r>
            <a:endParaRPr dirty="0"/>
          </a:p>
          <a:p>
            <a:pPr marL="109728" marR="0" lvl="0" indent="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333"/>
              <a:buFont typeface="Noto Sans Symbols"/>
              <a:buChar char="▶"/>
            </a:pPr>
            <a:r>
              <a:rPr lang="it-IT" sz="196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l’adattamento alle varie situazioni dei movimenti, determinando in un soggetto la coordinazione motoria.</a:t>
            </a:r>
            <a:endParaRPr dirty="0"/>
          </a:p>
          <a:p>
            <a:pPr marL="365760" marR="0" lvl="0" indent="-174421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85"/>
              <a:buFont typeface="Noto Sans Symbols"/>
              <a:buNone/>
            </a:pPr>
            <a:endParaRPr sz="189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34" name="Google Shape;134;p1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4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59CA161-798B-6B6A-CD5C-897C42509DC5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>
            <a:spLocks noGrp="1"/>
          </p:cNvSpPr>
          <p:nvPr>
            <p:ph type="title"/>
          </p:nvPr>
        </p:nvSpPr>
        <p:spPr>
          <a:xfrm>
            <a:off x="660400" y="201881"/>
            <a:ext cx="6876689" cy="1068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100"/>
              <a:buFont typeface="Rambla"/>
              <a:buNone/>
            </a:pPr>
            <a:r>
              <a:rPr lang="it-IT" sz="41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Tipologie di coordinazione</a:t>
            </a:r>
            <a:endParaRPr sz="4100" b="1" i="0" u="none" strike="noStrike" cap="none" dirty="0">
              <a:solidFill>
                <a:schemeClr val="dk2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40" name="Google Shape;140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marR="0" lvl="0" indent="-25603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lang="it-IT"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lang="it-IT"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lang="it-IT"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Esistono tre tipi di coordinazione motoria:</a:t>
            </a:r>
            <a:endParaRPr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</a:pP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Coordinazione </a:t>
            </a:r>
            <a:r>
              <a:rPr lang="it-IT" sz="2700" b="1" i="0" u="sng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automatica</a:t>
            </a:r>
            <a:endParaRPr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</a:pP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Coordinazione </a:t>
            </a:r>
            <a:r>
              <a:rPr lang="it-IT" sz="2700" b="1" i="0" u="sng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riflessa</a:t>
            </a:r>
            <a:endParaRPr dirty="0"/>
          </a:p>
          <a:p>
            <a:pPr marL="365760" marR="0" lvl="0" indent="-256032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▶"/>
            </a:pP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Coordinazione </a:t>
            </a:r>
            <a:r>
              <a:rPr lang="it-IT" sz="2700" b="1" i="0" u="sng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volontaria</a:t>
            </a:r>
            <a:endParaRPr dirty="0"/>
          </a:p>
          <a:p>
            <a:pPr marL="365760" marR="0" lvl="0" indent="-13944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13944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None/>
            </a:pP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41" name="Google Shape;141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5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Ovale 1"/>
          <p:cNvSpPr/>
          <p:nvPr/>
        </p:nvSpPr>
        <p:spPr>
          <a:xfrm>
            <a:off x="397848" y="1239892"/>
            <a:ext cx="7401791" cy="1841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/>
              <a:t>Tutte le informazioni interne ed esterne che giungono al </a:t>
            </a:r>
          </a:p>
          <a:p>
            <a:pPr algn="ctr"/>
            <a:r>
              <a:rPr lang="it-IT" sz="1600" dirty="0"/>
              <a:t>cervello vengono recepite, memorizzate ed elaborate in </a:t>
            </a:r>
          </a:p>
          <a:p>
            <a:pPr algn="ctr"/>
            <a:r>
              <a:rPr lang="it-IT" sz="1600" dirty="0"/>
              <a:t>modo che venga poi espressa la “risposta” migliore per </a:t>
            </a:r>
          </a:p>
          <a:p>
            <a:pPr algn="ctr"/>
            <a:r>
              <a:rPr lang="it-IT" sz="1600" dirty="0"/>
              <a:t>risolvere il problema presentato</a:t>
            </a:r>
            <a:r>
              <a:rPr lang="it-IT" sz="1800" dirty="0"/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290C815-DCD0-13BD-D6E2-365E86565281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8"/>
          <p:cNvSpPr txBox="1">
            <a:spLocks noGrp="1"/>
          </p:cNvSpPr>
          <p:nvPr>
            <p:ph type="title"/>
          </p:nvPr>
        </p:nvSpPr>
        <p:spPr>
          <a:xfrm>
            <a:off x="495300" y="298388"/>
            <a:ext cx="7041790" cy="829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100"/>
              <a:buFont typeface="Rambla"/>
              <a:buNone/>
            </a:pPr>
            <a:r>
              <a:rPr lang="it-IT" sz="41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Coordinazione automatica</a:t>
            </a:r>
            <a:endParaRPr sz="4100" b="1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47" name="Google Shape;147;p18"/>
          <p:cNvSpPr txBox="1">
            <a:spLocks noGrp="1"/>
          </p:cNvSpPr>
          <p:nvPr>
            <p:ph idx="1"/>
          </p:nvPr>
        </p:nvSpPr>
        <p:spPr>
          <a:xfrm>
            <a:off x="249382" y="1211283"/>
            <a:ext cx="7576457" cy="4017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marR="0" lvl="0" indent="-25603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r>
              <a:rPr lang="it-IT" sz="28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E’ quella che ci permette di agire quasi senza bisogno di pensare, perché i gesti che dobbiamo compiere sono diventati talmente abituali che sfuggono alla volontà, come camminare, correre, scrivere</a:t>
            </a:r>
          </a:p>
          <a:p>
            <a:pPr marL="365760" marR="0" lvl="0" indent="-25603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endParaRPr lang="it-IT" sz="28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  <a:p>
            <a:pPr marL="365760" marR="0" lvl="0" indent="-25603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4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48" name="Google Shape;148;p1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6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Ovale 1"/>
          <p:cNvSpPr/>
          <p:nvPr/>
        </p:nvSpPr>
        <p:spPr>
          <a:xfrm>
            <a:off x="495300" y="3610099"/>
            <a:ext cx="7603671" cy="2042556"/>
          </a:xfrm>
          <a:prstGeom prst="ellips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09728" lvl="0" algn="ctr">
              <a:buClr>
                <a:schemeClr val="accent1"/>
              </a:buClr>
              <a:buSzPts val="1836"/>
            </a:pPr>
            <a:r>
              <a:rPr lang="it-IT" sz="1800" b="1" dirty="0">
                <a:ln/>
                <a:solidFill>
                  <a:schemeClr val="accent3"/>
                </a:solidFill>
                <a:latin typeface="Rambla"/>
                <a:ea typeface="Rambla"/>
                <a:cs typeface="Rambla"/>
                <a:sym typeface="Rambla"/>
              </a:rPr>
              <a:t>Un presupposto importante per mettere l'atleta di uno sport di combattimento in grado di agire rapidamente e con sicurezza, è l'automatizzazione di componenti dell'azione di gara, soprattutto per quanto riguarda la soluzione motoria, ma anche la fase di preparazione dell'esecuzione dell'azione</a:t>
            </a:r>
            <a:r>
              <a:rPr lang="it-IT" b="1" dirty="0">
                <a:ln/>
                <a:solidFill>
                  <a:schemeClr val="accent3"/>
                </a:solidFill>
                <a:latin typeface="Rambla"/>
                <a:ea typeface="Rambla"/>
                <a:cs typeface="Rambla"/>
                <a:sym typeface="Rambla"/>
              </a:rPr>
              <a:t>.</a:t>
            </a:r>
            <a:endParaRPr lang="it-IT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DBE5E59-B0A7-E4DB-C1EE-00D6442D4ADC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>
            <a:spLocks noGrp="1"/>
          </p:cNvSpPr>
          <p:nvPr>
            <p:ph type="title"/>
          </p:nvPr>
        </p:nvSpPr>
        <p:spPr>
          <a:xfrm>
            <a:off x="660400" y="154379"/>
            <a:ext cx="6876689" cy="1246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100"/>
              <a:buFont typeface="Rambla"/>
              <a:buNone/>
            </a:pPr>
            <a:r>
              <a:rPr lang="it-IT" sz="41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Coordinazione riflessa</a:t>
            </a:r>
            <a:endParaRPr sz="4100" b="1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63" name="Google Shape;163;p20"/>
          <p:cNvSpPr txBox="1">
            <a:spLocks noGrp="1"/>
          </p:cNvSpPr>
          <p:nvPr>
            <p:ph idx="1"/>
          </p:nvPr>
        </p:nvSpPr>
        <p:spPr>
          <a:xfrm>
            <a:off x="391886" y="1401289"/>
            <a:ext cx="7145203" cy="4334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728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36"/>
              <a:buNone/>
            </a:pPr>
            <a:r>
              <a:rPr lang="it-IT" sz="2700" b="1" i="0" u="none" strike="noStrike" cap="none" dirty="0">
                <a:solidFill>
                  <a:srgbClr val="0070C0"/>
                </a:solidFill>
                <a:sym typeface="Rambla"/>
              </a:rPr>
              <a:t>E’ la depositaria di tutti quei movimenti che il corpo esegue senza alcuna partecipazione della volontà.</a:t>
            </a:r>
            <a:endParaRPr b="1" dirty="0">
              <a:solidFill>
                <a:srgbClr val="0070C0"/>
              </a:solidFill>
            </a:endParaRPr>
          </a:p>
          <a:p>
            <a:pPr marL="109728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None/>
            </a:pP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Normalmente viene definito “</a:t>
            </a:r>
            <a:r>
              <a:rPr lang="it-IT" sz="2700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istinto</a:t>
            </a:r>
            <a:r>
              <a:rPr lang="it-IT" sz="2700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”: è l’azione che ci fa bruscamente evitare un pericolo improvviso, come quando un colpo sta per arrivarci sul viso e, anche senza vederlo, ci proteggiamo con le mani e incurviamo il busto per evitarlo. L’arco riflesso ha origine direttamente dal midollo spinale.</a:t>
            </a:r>
            <a:endParaRPr sz="2700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64" name="Google Shape;164;p2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7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26FCCC-09E1-FC4C-C05E-13BFCC20F546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 txBox="1">
            <a:spLocks noGrp="1"/>
          </p:cNvSpPr>
          <p:nvPr>
            <p:ph type="title"/>
          </p:nvPr>
        </p:nvSpPr>
        <p:spPr>
          <a:xfrm>
            <a:off x="660399" y="142505"/>
            <a:ext cx="6876689" cy="1235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100"/>
              <a:buFont typeface="Rambla"/>
              <a:buNone/>
            </a:pPr>
            <a:r>
              <a:rPr lang="it-IT" sz="4100" b="1" i="0" u="none" strike="noStrike" cap="none" dirty="0">
                <a:solidFill>
                  <a:srgbClr val="C00000"/>
                </a:solidFill>
                <a:latin typeface="Rambla"/>
                <a:ea typeface="Rambla"/>
                <a:cs typeface="Rambla"/>
                <a:sym typeface="Rambla"/>
              </a:rPr>
              <a:t>Coordinazione volontaria</a:t>
            </a:r>
            <a:endParaRPr sz="4100" b="1" i="0" u="none" strike="noStrike" cap="none" dirty="0">
              <a:solidFill>
                <a:srgbClr val="C00000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0" name="Google Shape;170;p21"/>
          <p:cNvSpPr txBox="1">
            <a:spLocks noGrp="1"/>
          </p:cNvSpPr>
          <p:nvPr>
            <p:ph idx="1"/>
          </p:nvPr>
        </p:nvSpPr>
        <p:spPr>
          <a:xfrm>
            <a:off x="276719" y="1377540"/>
            <a:ext cx="7026450" cy="4370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65760" marR="0" lvl="0" indent="-25603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 dirty="0">
                <a:solidFill>
                  <a:srgbClr val="0070C0"/>
                </a:solidFill>
                <a:latin typeface="Rambla"/>
                <a:ea typeface="Rambla"/>
                <a:cs typeface="Rambla"/>
                <a:sym typeface="Rambla"/>
              </a:rPr>
              <a:t>E’ la capacità coordinativa che viene espressa in presenza di situazioni particolarmente complesse o improvvise, che esigono soluzioni rapide</a:t>
            </a: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. </a:t>
            </a:r>
          </a:p>
          <a:p>
            <a:pPr marL="365760" marR="0" lvl="0" indent="-25603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Per effettuare i gesti necessari il cervello, in tempi brevissimi, comanda l’esecuzione delle azioni più efficaci e maggiormente rispondenti alle esigenze della situazione da affrontare.</a:t>
            </a:r>
            <a:endParaRPr dirty="0"/>
          </a:p>
          <a:p>
            <a:pPr marL="365760" marR="0" lvl="0" indent="-25603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698"/>
              <a:buFont typeface="Noto Sans Symbols"/>
              <a:buNone/>
            </a:pP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Molto spesso il cervello utilizza </a:t>
            </a:r>
            <a:r>
              <a:rPr lang="it-IT" sz="2497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modelli di comportamento standard </a:t>
            </a: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 o gli </a:t>
            </a:r>
            <a:r>
              <a:rPr lang="it-IT" sz="2497" b="1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schemi motori </a:t>
            </a:r>
            <a:r>
              <a:rPr lang="it-IT" sz="2497" b="0" i="0" u="none" strike="noStrike" cap="none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che ha immagazzinato nella “memoria motoria” e li adatta quel momento dando la risposta più utile tra quelle elaborate</a:t>
            </a:r>
            <a:endParaRPr sz="2497" b="0" i="0" u="none" strike="noStrike" cap="none" dirty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171" name="Google Shape;171;p2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000" b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rPr>
              <a:t>8</a:t>
            </a:fld>
            <a:endParaRPr sz="1000" b="0">
              <a:solidFill>
                <a:schemeClr val="dk1"/>
              </a:solidFill>
              <a:latin typeface="Rambla"/>
              <a:ea typeface="Rambla"/>
              <a:cs typeface="Rambla"/>
              <a:sym typeface="Rambla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ED06E82-106A-DCBB-D185-C298D6EED8EB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73133" y="144338"/>
            <a:ext cx="7263958" cy="1150072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C00000"/>
                </a:solidFill>
              </a:rPr>
              <a:t>La coordinazione inter segmentaria</a:t>
            </a:r>
          </a:p>
        </p:txBody>
      </p:sp>
      <p:sp>
        <p:nvSpPr>
          <p:cNvPr id="2" name="Segnaposto testo 1"/>
          <p:cNvSpPr>
            <a:spLocks noGrp="1"/>
          </p:cNvSpPr>
          <p:nvPr>
            <p:ph idx="1"/>
          </p:nvPr>
        </p:nvSpPr>
        <p:spPr>
          <a:xfrm>
            <a:off x="495300" y="1417638"/>
            <a:ext cx="7437417" cy="4401272"/>
          </a:xfrm>
        </p:spPr>
        <p:txBody>
          <a:bodyPr>
            <a:normAutofit fontScale="85000" lnSpcReduction="10000"/>
          </a:bodyPr>
          <a:lstStyle/>
          <a:p>
            <a:endParaRPr lang="it-IT" sz="2000" dirty="0"/>
          </a:p>
          <a:p>
            <a:endParaRPr lang="it-IT" sz="2000" dirty="0"/>
          </a:p>
          <a:p>
            <a:pPr marL="112014" indent="0">
              <a:buNone/>
            </a:pPr>
            <a:endParaRPr lang="it-IT" sz="2000" dirty="0"/>
          </a:p>
          <a:p>
            <a:pPr marL="112014" indent="0">
              <a:buNone/>
            </a:pPr>
            <a:r>
              <a:rPr lang="it-IT" sz="2000" dirty="0"/>
              <a:t>Si definisce:</a:t>
            </a:r>
          </a:p>
          <a:p>
            <a:r>
              <a:rPr lang="it-IT" sz="2000" b="1" u="sng" dirty="0"/>
              <a:t>omologa</a:t>
            </a:r>
            <a:r>
              <a:rPr lang="it-IT" sz="2000" dirty="0"/>
              <a:t> se prevede il movimento contemporaneo degli arti</a:t>
            </a:r>
          </a:p>
          <a:p>
            <a:pPr marL="112014" indent="0">
              <a:buNone/>
            </a:pPr>
            <a:r>
              <a:rPr lang="it-IT" sz="2000" dirty="0"/>
              <a:t>       superiori di quelli inferiori, dell’arto superiore e inferiore dello stesso lato;</a:t>
            </a:r>
          </a:p>
          <a:p>
            <a:r>
              <a:rPr lang="it-IT" sz="2000" b="1" u="sng" dirty="0"/>
              <a:t>crociata</a:t>
            </a:r>
            <a:r>
              <a:rPr lang="it-IT" sz="2000" dirty="0"/>
              <a:t> se all’azione di un arto superiore corrisponde l’intervento</a:t>
            </a:r>
          </a:p>
          <a:p>
            <a:pPr marL="112014" indent="0">
              <a:buNone/>
            </a:pPr>
            <a:r>
              <a:rPr lang="it-IT" sz="2000" dirty="0"/>
              <a:t>       dell’arto inferiore opposto (per esempio quando si cammina);</a:t>
            </a:r>
          </a:p>
          <a:p>
            <a:r>
              <a:rPr lang="it-IT" sz="2000" b="1" u="sng" dirty="0"/>
              <a:t>associata</a:t>
            </a:r>
            <a:r>
              <a:rPr lang="it-IT" sz="2000" dirty="0"/>
              <a:t> quando i movimenti delle singole parti del corpo avvengono sullo stesso piano, nella medesima direzione e con lo stesso ritmo;</a:t>
            </a:r>
          </a:p>
          <a:p>
            <a:r>
              <a:rPr lang="it-IT" sz="2000" b="1" u="sng" dirty="0"/>
              <a:t>dissociata</a:t>
            </a:r>
            <a:r>
              <a:rPr lang="it-IT" sz="2000" dirty="0"/>
              <a:t> quando i movimenti avvengono su piani o direzioni diverse e/o con ritmi differenti.</a:t>
            </a:r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9</a:t>
            </a:fld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495300" y="938150"/>
            <a:ext cx="7437417" cy="12469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2014" indent="0" algn="ctr">
              <a:buNone/>
            </a:pPr>
            <a:r>
              <a:rPr lang="it-IT" sz="2400" dirty="0"/>
              <a:t>E’ la capacità di coordinare fra loro i movimenti di singole parti del corpo.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358B913-959F-8182-8DCB-690DB2FEB1A7}"/>
              </a:ext>
            </a:extLst>
          </p:cNvPr>
          <p:cNvSpPr txBox="1"/>
          <p:nvPr/>
        </p:nvSpPr>
        <p:spPr>
          <a:xfrm>
            <a:off x="4886616" y="6361591"/>
            <a:ext cx="23042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it-IT" sz="2400" dirty="0">
                <a:solidFill>
                  <a:srgbClr val="002060"/>
                </a:solidFill>
                <a:latin typeface="Edwardian Script ITC" panose="030303020407070D0804" pitchFamily="66" charset="0"/>
              </a:rPr>
              <a:t>Letizia Fioravanti</a:t>
            </a:r>
          </a:p>
        </p:txBody>
      </p:sp>
    </p:spTree>
    <p:extLst>
      <p:ext uri="{BB962C8B-B14F-4D97-AF65-F5344CB8AC3E}">
        <p14:creationId xmlns:p14="http://schemas.microsoft.com/office/powerpoint/2010/main" val="3405331344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3538</TotalTime>
  <Words>2305</Words>
  <Application>Microsoft Office PowerPoint</Application>
  <PresentationFormat>A4 (21x29,7 cm)</PresentationFormat>
  <Paragraphs>268</Paragraphs>
  <Slides>34</Slides>
  <Notes>33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3" baseType="lpstr">
      <vt:lpstr>Rambla</vt:lpstr>
      <vt:lpstr>Trebuchet MS</vt:lpstr>
      <vt:lpstr>Calibri</vt:lpstr>
      <vt:lpstr>Edwardian Script ITC</vt:lpstr>
      <vt:lpstr>Kunstler Script</vt:lpstr>
      <vt:lpstr>Noto Sans Symbols</vt:lpstr>
      <vt:lpstr>Wingdings 3</vt:lpstr>
      <vt:lpstr>Arial</vt:lpstr>
      <vt:lpstr>Sfaccettatura</vt:lpstr>
      <vt:lpstr>Metodologia dell’Allenamento specifica parte 2 Capacità motorie: le capacità coordinative Prof.ssa Letizia Fioravanti    Rev.: 2024</vt:lpstr>
      <vt:lpstr>Presentazione standard di PowerPoint</vt:lpstr>
      <vt:lpstr>Definizione di  capacità coordinative</vt:lpstr>
      <vt:lpstr>Capacità coordinative</vt:lpstr>
      <vt:lpstr>Tipologie di coordinazione</vt:lpstr>
      <vt:lpstr>Coordinazione automatica</vt:lpstr>
      <vt:lpstr>Coordinazione riflessa</vt:lpstr>
      <vt:lpstr>Coordinazione volontaria</vt:lpstr>
      <vt:lpstr>La coordinazione inter segmentaria</vt:lpstr>
      <vt:lpstr>Su cosa si basano?</vt:lpstr>
      <vt:lpstr>Le capacità coordinative</vt:lpstr>
      <vt:lpstr>LE CAPACITA’ COORDINATIVE GENERALI</vt:lpstr>
      <vt:lpstr>Inizio e prosecuzione programma di allenamento</vt:lpstr>
      <vt:lpstr>Inizio e prosecuzione programma di allenamento</vt:lpstr>
      <vt:lpstr>LE CAPACITA’ COORDINATIVE GENERALI Apprendimento motorio</vt:lpstr>
      <vt:lpstr>LE CAPACITA’ COORDINATIVE GENERALI Direzione e controllo</vt:lpstr>
      <vt:lpstr>LE CAPACITA’ COORDINATIVE GENERALI  Adattamento e trasformazione</vt:lpstr>
      <vt:lpstr>LE CAPACITA’ COORDINATIVE SPECIALI</vt:lpstr>
      <vt:lpstr>Le capacità coordinative speciali</vt:lpstr>
      <vt:lpstr>Le capacità coordinative speciali  Capacità di equilibrio </vt:lpstr>
      <vt:lpstr>Le capacità coordinative speciali  Capacità di equilibrio </vt:lpstr>
      <vt:lpstr> Le capacità coordinative speciali  Capacità di differenziazione cinestetica </vt:lpstr>
      <vt:lpstr>Presentazione standard di PowerPoint</vt:lpstr>
      <vt:lpstr>Le capacità coordinative speciali Accoppiamento e combinazione di schemi motori</vt:lpstr>
      <vt:lpstr>Le capacità coordinative speciali  Capacità di reazione</vt:lpstr>
      <vt:lpstr>Le capacità coordinative speciali Coordinazione oculo-muscolare</vt:lpstr>
      <vt:lpstr>Le capacità coordinative speciali  Orientamento Spazio Temporale</vt:lpstr>
      <vt:lpstr>Le capacità coordinative speciali  Capacità di ritmo </vt:lpstr>
      <vt:lpstr>Le capacità coordinative speciali  Cap. di trasformazione del movimento</vt:lpstr>
      <vt:lpstr> Le capacità coordinative speciali  Capacità di anticipazione</vt:lpstr>
      <vt:lpstr>Le capacità coordinative speciali  Capacità di memorizzazione</vt:lpstr>
      <vt:lpstr>Le capacità coordinative speciali  Capacità di fantasia motoria</vt:lpstr>
      <vt:lpstr>Fasi sensibili per lo sviluppo delle capacità coordinative</vt:lpstr>
      <vt:lpstr>Conclusioni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dell’Allenamento - U.D. 1.1.3.3- Capacità motorie: le capacità coordinative    Rev.: 13/03/2015</dc:title>
  <dc:creator>Letizia Fioravanti</dc:creator>
  <cp:lastModifiedBy>leonardo</cp:lastModifiedBy>
  <cp:revision>27</cp:revision>
  <cp:lastPrinted>2023-09-05T19:02:14Z</cp:lastPrinted>
  <dcterms:modified xsi:type="dcterms:W3CDTF">2024-05-10T19:30:59Z</dcterms:modified>
</cp:coreProperties>
</file>