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notesMasterIdLst>
    <p:notesMasterId r:id="rId25"/>
  </p:notesMasterIdLst>
  <p:handoutMasterIdLst>
    <p:handoutMasterId r:id="rId26"/>
  </p:handoutMasterIdLst>
  <p:sldIdLst>
    <p:sldId id="346" r:id="rId2"/>
    <p:sldId id="941" r:id="rId3"/>
    <p:sldId id="987" r:id="rId4"/>
    <p:sldId id="986" r:id="rId5"/>
    <p:sldId id="997" r:id="rId6"/>
    <p:sldId id="820" r:id="rId7"/>
    <p:sldId id="821" r:id="rId8"/>
    <p:sldId id="823" r:id="rId9"/>
    <p:sldId id="943" r:id="rId10"/>
    <p:sldId id="994" r:id="rId11"/>
    <p:sldId id="824" r:id="rId12"/>
    <p:sldId id="826" r:id="rId13"/>
    <p:sldId id="949" r:id="rId14"/>
    <p:sldId id="825" r:id="rId15"/>
    <p:sldId id="995" r:id="rId16"/>
    <p:sldId id="996" r:id="rId17"/>
    <p:sldId id="988" r:id="rId18"/>
    <p:sldId id="989" r:id="rId19"/>
    <p:sldId id="990" r:id="rId20"/>
    <p:sldId id="991" r:id="rId21"/>
    <p:sldId id="992" r:id="rId22"/>
    <p:sldId id="993" r:id="rId23"/>
    <p:sldId id="742" r:id="rId24"/>
  </p:sldIdLst>
  <p:sldSz cx="12192000" cy="6858000"/>
  <p:notesSz cx="9906000" cy="6794500"/>
  <p:defaultTextStyle>
    <a:defPPr>
      <a:defRPr lang="it-IT"/>
    </a:defPPr>
    <a:lvl1pPr algn="l" rtl="0" eaLnBrk="0" fontAlgn="base" hangingPunct="0">
      <a:spcBef>
        <a:spcPct val="0"/>
      </a:spcBef>
      <a:spcAft>
        <a:spcPct val="0"/>
      </a:spcAft>
      <a:defRPr kern="1200">
        <a:solidFill>
          <a:srgbClr val="FFFFFF"/>
        </a:solidFill>
        <a:latin typeface="Eurostile"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rgbClr val="FFFFFF"/>
        </a:solidFill>
        <a:latin typeface="Eurostile"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rgbClr val="FFFFFF"/>
        </a:solidFill>
        <a:latin typeface="Eurostile"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rgbClr val="FFFFFF"/>
        </a:solidFill>
        <a:latin typeface="Eurostile"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rgbClr val="FFFFFF"/>
        </a:solidFill>
        <a:latin typeface="Eurostile" pitchFamily="34" charset="0"/>
        <a:ea typeface="+mn-ea"/>
        <a:cs typeface="Arial" panose="020B0604020202020204" pitchFamily="34" charset="0"/>
      </a:defRPr>
    </a:lvl5pPr>
    <a:lvl6pPr marL="2286000" algn="l" defTabSz="914400" rtl="0" eaLnBrk="1" latinLnBrk="0" hangingPunct="1">
      <a:defRPr kern="1200">
        <a:solidFill>
          <a:srgbClr val="FFFFFF"/>
        </a:solidFill>
        <a:latin typeface="Eurostile" pitchFamily="34" charset="0"/>
        <a:ea typeface="+mn-ea"/>
        <a:cs typeface="Arial" panose="020B0604020202020204" pitchFamily="34" charset="0"/>
      </a:defRPr>
    </a:lvl6pPr>
    <a:lvl7pPr marL="2743200" algn="l" defTabSz="914400" rtl="0" eaLnBrk="1" latinLnBrk="0" hangingPunct="1">
      <a:defRPr kern="1200">
        <a:solidFill>
          <a:srgbClr val="FFFFFF"/>
        </a:solidFill>
        <a:latin typeface="Eurostile" pitchFamily="34" charset="0"/>
        <a:ea typeface="+mn-ea"/>
        <a:cs typeface="Arial" panose="020B0604020202020204" pitchFamily="34" charset="0"/>
      </a:defRPr>
    </a:lvl7pPr>
    <a:lvl8pPr marL="3200400" algn="l" defTabSz="914400" rtl="0" eaLnBrk="1" latinLnBrk="0" hangingPunct="1">
      <a:defRPr kern="1200">
        <a:solidFill>
          <a:srgbClr val="FFFFFF"/>
        </a:solidFill>
        <a:latin typeface="Eurostile" pitchFamily="34" charset="0"/>
        <a:ea typeface="+mn-ea"/>
        <a:cs typeface="Arial" panose="020B0604020202020204" pitchFamily="34" charset="0"/>
      </a:defRPr>
    </a:lvl8pPr>
    <a:lvl9pPr marL="3657600" algn="l" defTabSz="914400" rtl="0" eaLnBrk="1" latinLnBrk="0" hangingPunct="1">
      <a:defRPr kern="1200">
        <a:solidFill>
          <a:srgbClr val="FFFFFF"/>
        </a:solidFill>
        <a:latin typeface="Eurostile"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40">
          <p15:clr>
            <a:srgbClr val="A4A3A4"/>
          </p15:clr>
        </p15:guide>
        <p15:guide id="2" pos="312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366CC"/>
    <a:srgbClr val="DDDDDD"/>
    <a:srgbClr val="000099"/>
    <a:srgbClr val="006666"/>
    <a:srgbClr val="F1EBDF"/>
    <a:srgbClr val="D5A97D"/>
    <a:srgbClr val="F0EADC"/>
    <a:srgbClr val="462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Stile chiaro 3 - Colore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47" autoAdjust="0"/>
    <p:restoredTop sz="84465" autoAdjust="0"/>
  </p:normalViewPr>
  <p:slideViewPr>
    <p:cSldViewPr>
      <p:cViewPr varScale="1">
        <p:scale>
          <a:sx n="93" d="100"/>
          <a:sy n="93" d="100"/>
        </p:scale>
        <p:origin x="1098" y="90"/>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15" d="100"/>
          <a:sy n="115" d="100"/>
        </p:scale>
        <p:origin x="2052" y="90"/>
      </p:cViewPr>
      <p:guideLst>
        <p:guide orient="horz" pos="2140"/>
        <p:guide pos="312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9682" name="Rectangle 2"/>
          <p:cNvSpPr>
            <a:spLocks noGrp="1" noChangeArrowheads="1"/>
          </p:cNvSpPr>
          <p:nvPr>
            <p:ph type="hdr" sz="quarter"/>
          </p:nvPr>
        </p:nvSpPr>
        <p:spPr bwMode="auto">
          <a:xfrm>
            <a:off x="0" y="0"/>
            <a:ext cx="4292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lnSpc>
                <a:spcPct val="100000"/>
              </a:lnSpc>
              <a:defRPr sz="1200">
                <a:solidFill>
                  <a:schemeClr val="tx1"/>
                </a:solidFill>
                <a:latin typeface="Arial" charset="0"/>
                <a:cs typeface="+mn-cs"/>
              </a:defRPr>
            </a:lvl1pPr>
          </a:lstStyle>
          <a:p>
            <a:pPr>
              <a:defRPr/>
            </a:pPr>
            <a:endParaRPr lang="it-IT"/>
          </a:p>
        </p:txBody>
      </p:sp>
      <p:sp>
        <p:nvSpPr>
          <p:cNvPr id="199683" name="Rectangle 3"/>
          <p:cNvSpPr>
            <a:spLocks noGrp="1" noChangeArrowheads="1"/>
          </p:cNvSpPr>
          <p:nvPr>
            <p:ph type="dt" sz="quarter" idx="1"/>
          </p:nvPr>
        </p:nvSpPr>
        <p:spPr bwMode="auto">
          <a:xfrm>
            <a:off x="5610225" y="0"/>
            <a:ext cx="4294188"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a:solidFill>
                  <a:schemeClr val="tx1"/>
                </a:solidFill>
                <a:latin typeface="Arial" charset="0"/>
                <a:cs typeface="+mn-cs"/>
              </a:defRPr>
            </a:lvl1pPr>
          </a:lstStyle>
          <a:p>
            <a:pPr>
              <a:defRPr/>
            </a:pPr>
            <a:endParaRPr lang="it-IT"/>
          </a:p>
        </p:txBody>
      </p:sp>
      <p:sp>
        <p:nvSpPr>
          <p:cNvPr id="199684" name="Rectangle 4"/>
          <p:cNvSpPr>
            <a:spLocks noGrp="1" noChangeArrowheads="1"/>
          </p:cNvSpPr>
          <p:nvPr>
            <p:ph type="ftr" sz="quarter" idx="2"/>
          </p:nvPr>
        </p:nvSpPr>
        <p:spPr bwMode="auto">
          <a:xfrm>
            <a:off x="0" y="6453188"/>
            <a:ext cx="4292600" cy="3397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lnSpc>
                <a:spcPct val="100000"/>
              </a:lnSpc>
              <a:defRPr sz="1200">
                <a:solidFill>
                  <a:schemeClr val="tx1"/>
                </a:solidFill>
                <a:latin typeface="Arial" charset="0"/>
                <a:cs typeface="+mn-cs"/>
              </a:defRPr>
            </a:lvl1pPr>
          </a:lstStyle>
          <a:p>
            <a:pPr>
              <a:defRPr/>
            </a:pPr>
            <a:endParaRPr lang="it-IT"/>
          </a:p>
        </p:txBody>
      </p:sp>
      <p:sp>
        <p:nvSpPr>
          <p:cNvPr id="199685" name="Rectangle 5"/>
          <p:cNvSpPr>
            <a:spLocks noGrp="1" noChangeArrowheads="1"/>
          </p:cNvSpPr>
          <p:nvPr>
            <p:ph type="sldNum" sz="quarter" idx="3"/>
          </p:nvPr>
        </p:nvSpPr>
        <p:spPr bwMode="auto">
          <a:xfrm>
            <a:off x="5610225" y="6453188"/>
            <a:ext cx="4294188" cy="3397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lnSpc>
                <a:spcPct val="100000"/>
              </a:lnSpc>
              <a:defRPr sz="1200">
                <a:solidFill>
                  <a:schemeClr val="tx1"/>
                </a:solidFill>
                <a:latin typeface="Arial" panose="020B0604020202020204" pitchFamily="34" charset="0"/>
              </a:defRPr>
            </a:lvl1pPr>
          </a:lstStyle>
          <a:p>
            <a:pPr>
              <a:defRPr/>
            </a:pPr>
            <a:fld id="{900888DC-1C9B-422C-AA51-894C4661CF6C}" type="slidenum">
              <a:rPr lang="it-IT" altLang="it-IT"/>
              <a:pPr>
                <a:defRPr/>
              </a:pPr>
              <a:t>‹N›</a:t>
            </a:fld>
            <a:endParaRPr lang="it-IT" altLang="it-IT"/>
          </a:p>
        </p:txBody>
      </p:sp>
    </p:spTree>
    <p:extLst>
      <p:ext uri="{BB962C8B-B14F-4D97-AF65-F5344CB8AC3E}">
        <p14:creationId xmlns:p14="http://schemas.microsoft.com/office/powerpoint/2010/main" val="816317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8898" name="Rectangle 2"/>
          <p:cNvSpPr>
            <a:spLocks noGrp="1" noChangeArrowheads="1"/>
          </p:cNvSpPr>
          <p:nvPr>
            <p:ph type="hdr" sz="quarter"/>
          </p:nvPr>
        </p:nvSpPr>
        <p:spPr bwMode="auto">
          <a:xfrm>
            <a:off x="0" y="0"/>
            <a:ext cx="4292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lnSpc>
                <a:spcPct val="100000"/>
              </a:lnSpc>
              <a:defRPr sz="1200">
                <a:solidFill>
                  <a:schemeClr val="tx1"/>
                </a:solidFill>
                <a:latin typeface="Arial" charset="0"/>
                <a:cs typeface="+mn-cs"/>
              </a:defRPr>
            </a:lvl1pPr>
          </a:lstStyle>
          <a:p>
            <a:pPr>
              <a:defRPr/>
            </a:pPr>
            <a:endParaRPr lang="it-IT"/>
          </a:p>
        </p:txBody>
      </p:sp>
      <p:sp>
        <p:nvSpPr>
          <p:cNvPr id="208899" name="Rectangle 3"/>
          <p:cNvSpPr>
            <a:spLocks noGrp="1" noChangeArrowheads="1"/>
          </p:cNvSpPr>
          <p:nvPr>
            <p:ph type="dt" idx="1"/>
          </p:nvPr>
        </p:nvSpPr>
        <p:spPr bwMode="auto">
          <a:xfrm>
            <a:off x="5610225" y="0"/>
            <a:ext cx="4294188"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a:solidFill>
                  <a:schemeClr val="tx1"/>
                </a:solidFill>
                <a:latin typeface="Arial" charset="0"/>
                <a:cs typeface="+mn-cs"/>
              </a:defRPr>
            </a:lvl1pPr>
          </a:lstStyle>
          <a:p>
            <a:pPr>
              <a:defRPr/>
            </a:pPr>
            <a:endParaRPr lang="it-IT"/>
          </a:p>
        </p:txBody>
      </p:sp>
      <p:sp>
        <p:nvSpPr>
          <p:cNvPr id="3076" name="Rectangle 4"/>
          <p:cNvSpPr>
            <a:spLocks noGrp="1" noRot="1" noChangeAspect="1" noChangeArrowheads="1" noTextEdit="1"/>
          </p:cNvSpPr>
          <p:nvPr>
            <p:ph type="sldImg" idx="2"/>
          </p:nvPr>
        </p:nvSpPr>
        <p:spPr bwMode="auto">
          <a:xfrm>
            <a:off x="2689225" y="509588"/>
            <a:ext cx="4527550" cy="25479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8901" name="Rectangle 5"/>
          <p:cNvSpPr>
            <a:spLocks noGrp="1" noChangeArrowheads="1"/>
          </p:cNvSpPr>
          <p:nvPr>
            <p:ph type="body" sz="quarter" idx="3"/>
          </p:nvPr>
        </p:nvSpPr>
        <p:spPr bwMode="auto">
          <a:xfrm>
            <a:off x="990600" y="3227388"/>
            <a:ext cx="7924800" cy="30575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208902" name="Rectangle 6"/>
          <p:cNvSpPr>
            <a:spLocks noGrp="1" noChangeArrowheads="1"/>
          </p:cNvSpPr>
          <p:nvPr>
            <p:ph type="ftr" sz="quarter" idx="4"/>
          </p:nvPr>
        </p:nvSpPr>
        <p:spPr bwMode="auto">
          <a:xfrm>
            <a:off x="0" y="6453188"/>
            <a:ext cx="4292600" cy="3397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lnSpc>
                <a:spcPct val="100000"/>
              </a:lnSpc>
              <a:defRPr sz="1200">
                <a:solidFill>
                  <a:schemeClr val="tx1"/>
                </a:solidFill>
                <a:latin typeface="Arial" charset="0"/>
                <a:cs typeface="+mn-cs"/>
              </a:defRPr>
            </a:lvl1pPr>
          </a:lstStyle>
          <a:p>
            <a:pPr>
              <a:defRPr/>
            </a:pPr>
            <a:endParaRPr lang="it-IT"/>
          </a:p>
        </p:txBody>
      </p:sp>
      <p:sp>
        <p:nvSpPr>
          <p:cNvPr id="208903" name="Rectangle 7"/>
          <p:cNvSpPr>
            <a:spLocks noGrp="1" noChangeArrowheads="1"/>
          </p:cNvSpPr>
          <p:nvPr>
            <p:ph type="sldNum" sz="quarter" idx="5"/>
          </p:nvPr>
        </p:nvSpPr>
        <p:spPr bwMode="auto">
          <a:xfrm>
            <a:off x="5610225" y="6453188"/>
            <a:ext cx="4294188" cy="3397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lnSpc>
                <a:spcPct val="100000"/>
              </a:lnSpc>
              <a:defRPr sz="1200">
                <a:solidFill>
                  <a:schemeClr val="tx1"/>
                </a:solidFill>
                <a:latin typeface="Arial" panose="020B0604020202020204" pitchFamily="34" charset="0"/>
              </a:defRPr>
            </a:lvl1pPr>
          </a:lstStyle>
          <a:p>
            <a:pPr>
              <a:defRPr/>
            </a:pPr>
            <a:fld id="{8C53833A-BD43-4E8C-9D07-CB1B93D43209}" type="slidenum">
              <a:rPr lang="it-IT" altLang="it-IT"/>
              <a:pPr>
                <a:defRPr/>
              </a:pPr>
              <a:t>‹N›</a:t>
            </a:fld>
            <a:endParaRPr lang="it-IT" altLang="it-IT"/>
          </a:p>
        </p:txBody>
      </p:sp>
    </p:spTree>
    <p:extLst>
      <p:ext uri="{BB962C8B-B14F-4D97-AF65-F5344CB8AC3E}">
        <p14:creationId xmlns:p14="http://schemas.microsoft.com/office/powerpoint/2010/main" val="91793497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egnaposto immagine diapositiva 1"/>
          <p:cNvSpPr>
            <a:spLocks noGrp="1" noRot="1" noChangeAspect="1" noTextEdit="1"/>
          </p:cNvSpPr>
          <p:nvPr>
            <p:ph type="sldImg"/>
          </p:nvPr>
        </p:nvSpPr>
        <p:spPr>
          <a:xfrm>
            <a:off x="2689225" y="509588"/>
            <a:ext cx="4527550" cy="2547937"/>
          </a:xfrm>
          <a:ln/>
        </p:spPr>
      </p:sp>
      <p:sp>
        <p:nvSpPr>
          <p:cNvPr id="614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dirty="0" smtClean="0">
              <a:latin typeface="Arial" panose="020B0604020202020204" pitchFamily="34" charset="0"/>
            </a:endParaRPr>
          </a:p>
        </p:txBody>
      </p:sp>
      <p:sp>
        <p:nvSpPr>
          <p:cNvPr id="614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9C5B1E5-EA8E-4D9C-9CAE-AE2CC36AFFF7}" type="slidenum">
              <a:rPr lang="it-IT" altLang="it-IT" smtClean="0"/>
              <a:pPr>
                <a:spcBef>
                  <a:spcPct val="0"/>
                </a:spcBef>
              </a:pPr>
              <a:t>1</a:t>
            </a:fld>
            <a:endParaRPr lang="it-IT" altLang="it-IT" smtClean="0"/>
          </a:p>
        </p:txBody>
      </p:sp>
    </p:spTree>
    <p:extLst>
      <p:ext uri="{BB962C8B-B14F-4D97-AF65-F5344CB8AC3E}">
        <p14:creationId xmlns:p14="http://schemas.microsoft.com/office/powerpoint/2010/main" val="37783418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egnaposto immagine diapositiva 1"/>
          <p:cNvSpPr>
            <a:spLocks noGrp="1" noRot="1" noChangeAspect="1" noTextEdit="1"/>
          </p:cNvSpPr>
          <p:nvPr>
            <p:ph type="sldImg"/>
          </p:nvPr>
        </p:nvSpPr>
        <p:spPr>
          <a:ln/>
        </p:spPr>
      </p:sp>
      <p:sp>
        <p:nvSpPr>
          <p:cNvPr id="8195"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
        <p:nvSpPr>
          <p:cNvPr id="8196"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35B1644E-3226-4888-A90B-523A31C70AB2}" type="slidenum">
              <a:rPr lang="it-IT" altLang="it-IT" smtClean="0"/>
              <a:pPr>
                <a:spcBef>
                  <a:spcPct val="0"/>
                </a:spcBef>
              </a:pPr>
              <a:t>16</a:t>
            </a:fld>
            <a:endParaRPr lang="it-IT" altLang="it-IT" smtClean="0"/>
          </a:p>
        </p:txBody>
      </p:sp>
    </p:spTree>
    <p:extLst>
      <p:ext uri="{BB962C8B-B14F-4D97-AF65-F5344CB8AC3E}">
        <p14:creationId xmlns:p14="http://schemas.microsoft.com/office/powerpoint/2010/main" val="18482130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egnaposto immagine diapositiva 1"/>
          <p:cNvSpPr>
            <a:spLocks noGrp="1" noRot="1" noChangeAspect="1" noTextEdit="1"/>
          </p:cNvSpPr>
          <p:nvPr>
            <p:ph type="sldImg"/>
          </p:nvPr>
        </p:nvSpPr>
        <p:spPr>
          <a:ln/>
        </p:spPr>
      </p:sp>
      <p:sp>
        <p:nvSpPr>
          <p:cNvPr id="79875"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
        <p:nvSpPr>
          <p:cNvPr id="79876"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EA7AC9B-3C49-4C8F-93BB-9F7C473A62B8}" type="slidenum">
              <a:rPr lang="it-IT" altLang="it-IT" smtClean="0"/>
              <a:pPr>
                <a:spcBef>
                  <a:spcPct val="0"/>
                </a:spcBef>
              </a:pPr>
              <a:t>17</a:t>
            </a:fld>
            <a:endParaRPr lang="it-IT" altLang="it-IT" smtClean="0"/>
          </a:p>
        </p:txBody>
      </p:sp>
    </p:spTree>
    <p:extLst>
      <p:ext uri="{BB962C8B-B14F-4D97-AF65-F5344CB8AC3E}">
        <p14:creationId xmlns:p14="http://schemas.microsoft.com/office/powerpoint/2010/main" val="9590417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egnaposto immagine diapositiva 1"/>
          <p:cNvSpPr>
            <a:spLocks noGrp="1" noRot="1" noChangeAspect="1" noTextEdit="1"/>
          </p:cNvSpPr>
          <p:nvPr>
            <p:ph type="sldImg"/>
          </p:nvPr>
        </p:nvSpPr>
        <p:spPr>
          <a:ln/>
        </p:spPr>
      </p:sp>
      <p:sp>
        <p:nvSpPr>
          <p:cNvPr id="81923"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
        <p:nvSpPr>
          <p:cNvPr id="81924" name="Segnaposto numero diapositiva 3"/>
          <p:cNvSpPr txBox="1">
            <a:spLocks noGrp="1"/>
          </p:cNvSpPr>
          <p:nvPr/>
        </p:nvSpPr>
        <p:spPr bwMode="auto">
          <a:xfrm>
            <a:off x="5610225" y="6453188"/>
            <a:ext cx="42941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052890D9-B530-45A9-85CD-929CFF50B141}" type="slidenum">
              <a:rPr lang="it-IT" altLang="it-IT"/>
              <a:pPr algn="r" eaLnBrk="1" hangingPunct="1">
                <a:spcBef>
                  <a:spcPct val="0"/>
                </a:spcBef>
              </a:pPr>
              <a:t>18</a:t>
            </a:fld>
            <a:endParaRPr lang="it-IT" altLang="it-IT"/>
          </a:p>
        </p:txBody>
      </p:sp>
    </p:spTree>
    <p:extLst>
      <p:ext uri="{BB962C8B-B14F-4D97-AF65-F5344CB8AC3E}">
        <p14:creationId xmlns:p14="http://schemas.microsoft.com/office/powerpoint/2010/main" val="3893401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egnaposto immagine diapositiva 1"/>
          <p:cNvSpPr>
            <a:spLocks noGrp="1" noRot="1" noChangeAspect="1" noTextEdit="1"/>
          </p:cNvSpPr>
          <p:nvPr>
            <p:ph type="sldImg"/>
          </p:nvPr>
        </p:nvSpPr>
        <p:spPr>
          <a:ln/>
        </p:spPr>
      </p:sp>
      <p:sp>
        <p:nvSpPr>
          <p:cNvPr id="86019"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
        <p:nvSpPr>
          <p:cNvPr id="86020"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0FDB2DF-CC2A-4EF5-A7D8-A31DE8E1E1BC}" type="slidenum">
              <a:rPr lang="it-IT" altLang="it-IT" smtClean="0"/>
              <a:pPr>
                <a:spcBef>
                  <a:spcPct val="0"/>
                </a:spcBef>
              </a:pPr>
              <a:t>19</a:t>
            </a:fld>
            <a:endParaRPr lang="it-IT" altLang="it-IT" smtClean="0"/>
          </a:p>
        </p:txBody>
      </p:sp>
    </p:spTree>
    <p:extLst>
      <p:ext uri="{BB962C8B-B14F-4D97-AF65-F5344CB8AC3E}">
        <p14:creationId xmlns:p14="http://schemas.microsoft.com/office/powerpoint/2010/main" val="31419510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egnaposto immagine diapositiva 1"/>
          <p:cNvSpPr>
            <a:spLocks noGrp="1" noRot="1" noChangeAspect="1" noTextEdit="1"/>
          </p:cNvSpPr>
          <p:nvPr>
            <p:ph type="sldImg"/>
          </p:nvPr>
        </p:nvSpPr>
        <p:spPr>
          <a:ln/>
        </p:spPr>
      </p:sp>
      <p:sp>
        <p:nvSpPr>
          <p:cNvPr id="8806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
        <p:nvSpPr>
          <p:cNvPr id="8806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B164201-DD5F-436D-AB40-B66AAE9B312D}" type="slidenum">
              <a:rPr lang="it-IT" altLang="it-IT" smtClean="0"/>
              <a:pPr>
                <a:spcBef>
                  <a:spcPct val="0"/>
                </a:spcBef>
              </a:pPr>
              <a:t>20</a:t>
            </a:fld>
            <a:endParaRPr lang="it-IT" altLang="it-IT" smtClean="0"/>
          </a:p>
        </p:txBody>
      </p:sp>
    </p:spTree>
    <p:extLst>
      <p:ext uri="{BB962C8B-B14F-4D97-AF65-F5344CB8AC3E}">
        <p14:creationId xmlns:p14="http://schemas.microsoft.com/office/powerpoint/2010/main" val="4086406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egnaposto immagine diapositiva 1"/>
          <p:cNvSpPr>
            <a:spLocks noGrp="1" noRot="1" noChangeAspect="1" noTextEdit="1"/>
          </p:cNvSpPr>
          <p:nvPr>
            <p:ph type="sldImg"/>
          </p:nvPr>
        </p:nvSpPr>
        <p:spPr>
          <a:ln/>
        </p:spPr>
      </p:sp>
      <p:sp>
        <p:nvSpPr>
          <p:cNvPr id="83971"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
        <p:nvSpPr>
          <p:cNvPr id="83972" name="Segnaposto numero diapositiva 3"/>
          <p:cNvSpPr txBox="1">
            <a:spLocks noGrp="1"/>
          </p:cNvSpPr>
          <p:nvPr/>
        </p:nvSpPr>
        <p:spPr bwMode="auto">
          <a:xfrm>
            <a:off x="5610225" y="6453188"/>
            <a:ext cx="42941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24D9316D-69A1-4308-BD36-2AE202A4DEC0}" type="slidenum">
              <a:rPr lang="it-IT" altLang="it-IT"/>
              <a:pPr algn="r" eaLnBrk="1" hangingPunct="1">
                <a:spcBef>
                  <a:spcPct val="0"/>
                </a:spcBef>
              </a:pPr>
              <a:t>21</a:t>
            </a:fld>
            <a:endParaRPr lang="it-IT" altLang="it-IT"/>
          </a:p>
        </p:txBody>
      </p:sp>
    </p:spTree>
    <p:extLst>
      <p:ext uri="{BB962C8B-B14F-4D97-AF65-F5344CB8AC3E}">
        <p14:creationId xmlns:p14="http://schemas.microsoft.com/office/powerpoint/2010/main" val="41857472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egnaposto immagine diapositiva 1"/>
          <p:cNvSpPr>
            <a:spLocks noGrp="1" noRot="1" noChangeAspect="1" noTextEdit="1"/>
          </p:cNvSpPr>
          <p:nvPr>
            <p:ph type="sldImg"/>
          </p:nvPr>
        </p:nvSpPr>
        <p:spPr>
          <a:ln/>
        </p:spPr>
      </p:sp>
      <p:sp>
        <p:nvSpPr>
          <p:cNvPr id="86019"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
        <p:nvSpPr>
          <p:cNvPr id="86020"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0FDB2DF-CC2A-4EF5-A7D8-A31DE8E1E1BC}" type="slidenum">
              <a:rPr lang="it-IT" altLang="it-IT" smtClean="0"/>
              <a:pPr>
                <a:spcBef>
                  <a:spcPct val="0"/>
                </a:spcBef>
              </a:pPr>
              <a:t>22</a:t>
            </a:fld>
            <a:endParaRPr lang="it-IT" altLang="it-IT" smtClean="0"/>
          </a:p>
        </p:txBody>
      </p:sp>
    </p:spTree>
    <p:extLst>
      <p:ext uri="{BB962C8B-B14F-4D97-AF65-F5344CB8AC3E}">
        <p14:creationId xmlns:p14="http://schemas.microsoft.com/office/powerpoint/2010/main" val="4162623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egnaposto immagine diapositiva 1"/>
          <p:cNvSpPr>
            <a:spLocks noGrp="1" noRot="1" noChangeAspect="1" noTextEdit="1"/>
          </p:cNvSpPr>
          <p:nvPr>
            <p:ph type="sldImg"/>
          </p:nvPr>
        </p:nvSpPr>
        <p:spPr>
          <a:ln/>
        </p:spPr>
      </p:sp>
      <p:sp>
        <p:nvSpPr>
          <p:cNvPr id="8195"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
        <p:nvSpPr>
          <p:cNvPr id="8196"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35B1644E-3226-4888-A90B-523A31C70AB2}" type="slidenum">
              <a:rPr lang="it-IT" altLang="it-IT" smtClean="0"/>
              <a:pPr>
                <a:spcBef>
                  <a:spcPct val="0"/>
                </a:spcBef>
              </a:pPr>
              <a:t>2</a:t>
            </a:fld>
            <a:endParaRPr lang="it-IT" altLang="it-IT" smtClean="0"/>
          </a:p>
        </p:txBody>
      </p:sp>
    </p:spTree>
    <p:extLst>
      <p:ext uri="{BB962C8B-B14F-4D97-AF65-F5344CB8AC3E}">
        <p14:creationId xmlns:p14="http://schemas.microsoft.com/office/powerpoint/2010/main" val="5280527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egnaposto immagine diapositiva 1"/>
          <p:cNvSpPr>
            <a:spLocks noGrp="1" noRot="1" noChangeAspect="1" noTextEdit="1"/>
          </p:cNvSpPr>
          <p:nvPr>
            <p:ph type="sldImg"/>
          </p:nvPr>
        </p:nvSpPr>
        <p:spPr>
          <a:ln/>
        </p:spPr>
      </p:sp>
      <p:sp>
        <p:nvSpPr>
          <p:cNvPr id="8195"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Arial" panose="020B0604020202020204" pitchFamily="34" charset="0"/>
            </a:endParaRPr>
          </a:p>
        </p:txBody>
      </p:sp>
      <p:sp>
        <p:nvSpPr>
          <p:cNvPr id="8196"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35B1644E-3226-4888-A90B-523A31C70AB2}" type="slidenum">
              <a:rPr lang="it-IT" altLang="it-IT" smtClean="0"/>
              <a:pPr>
                <a:spcBef>
                  <a:spcPct val="0"/>
                </a:spcBef>
              </a:pPr>
              <a:t>5</a:t>
            </a:fld>
            <a:endParaRPr lang="it-IT" altLang="it-IT" smtClean="0"/>
          </a:p>
        </p:txBody>
      </p:sp>
    </p:spTree>
    <p:extLst>
      <p:ext uri="{BB962C8B-B14F-4D97-AF65-F5344CB8AC3E}">
        <p14:creationId xmlns:p14="http://schemas.microsoft.com/office/powerpoint/2010/main" val="4124240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8C53833A-BD43-4E8C-9D07-CB1B93D43209}" type="slidenum">
              <a:rPr lang="it-IT" altLang="it-IT" smtClean="0"/>
              <a:pPr>
                <a:defRPr/>
              </a:pPr>
              <a:t>6</a:t>
            </a:fld>
            <a:endParaRPr lang="it-IT" altLang="it-IT"/>
          </a:p>
        </p:txBody>
      </p:sp>
    </p:spTree>
    <p:extLst>
      <p:ext uri="{BB962C8B-B14F-4D97-AF65-F5344CB8AC3E}">
        <p14:creationId xmlns:p14="http://schemas.microsoft.com/office/powerpoint/2010/main" val="41913461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8C53833A-BD43-4E8C-9D07-CB1B93D43209}" type="slidenum">
              <a:rPr lang="it-IT" altLang="it-IT" smtClean="0"/>
              <a:pPr>
                <a:defRPr/>
              </a:pPr>
              <a:t>7</a:t>
            </a:fld>
            <a:endParaRPr lang="it-IT" altLang="it-IT"/>
          </a:p>
        </p:txBody>
      </p:sp>
    </p:spTree>
    <p:extLst>
      <p:ext uri="{BB962C8B-B14F-4D97-AF65-F5344CB8AC3E}">
        <p14:creationId xmlns:p14="http://schemas.microsoft.com/office/powerpoint/2010/main" val="3899220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8C53833A-BD43-4E8C-9D07-CB1B93D43209}" type="slidenum">
              <a:rPr lang="it-IT" altLang="it-IT" smtClean="0"/>
              <a:pPr>
                <a:defRPr/>
              </a:pPr>
              <a:t>9</a:t>
            </a:fld>
            <a:endParaRPr lang="it-IT" altLang="it-IT"/>
          </a:p>
        </p:txBody>
      </p:sp>
    </p:spTree>
    <p:extLst>
      <p:ext uri="{BB962C8B-B14F-4D97-AF65-F5344CB8AC3E}">
        <p14:creationId xmlns:p14="http://schemas.microsoft.com/office/powerpoint/2010/main" val="2418894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baseline="0" dirty="0" smtClean="0"/>
          </a:p>
          <a:p>
            <a:endParaRPr lang="it-IT" dirty="0" smtClean="0"/>
          </a:p>
          <a:p>
            <a:endParaRPr lang="it-IT" dirty="0"/>
          </a:p>
        </p:txBody>
      </p:sp>
      <p:sp>
        <p:nvSpPr>
          <p:cNvPr id="4" name="Segnaposto numero diapositiva 3"/>
          <p:cNvSpPr>
            <a:spLocks noGrp="1"/>
          </p:cNvSpPr>
          <p:nvPr>
            <p:ph type="sldNum" sz="quarter" idx="10"/>
          </p:nvPr>
        </p:nvSpPr>
        <p:spPr/>
        <p:txBody>
          <a:bodyPr/>
          <a:lstStyle/>
          <a:p>
            <a:pPr>
              <a:defRPr/>
            </a:pPr>
            <a:fld id="{8C53833A-BD43-4E8C-9D07-CB1B93D43209}" type="slidenum">
              <a:rPr lang="it-IT" altLang="it-IT" smtClean="0"/>
              <a:pPr>
                <a:defRPr/>
              </a:pPr>
              <a:t>11</a:t>
            </a:fld>
            <a:endParaRPr lang="it-IT" altLang="it-IT"/>
          </a:p>
        </p:txBody>
      </p:sp>
    </p:spTree>
    <p:extLst>
      <p:ext uri="{BB962C8B-B14F-4D97-AF65-F5344CB8AC3E}">
        <p14:creationId xmlns:p14="http://schemas.microsoft.com/office/powerpoint/2010/main" val="39872275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8C53833A-BD43-4E8C-9D07-CB1B93D43209}" type="slidenum">
              <a:rPr lang="it-IT" altLang="it-IT" smtClean="0"/>
              <a:pPr>
                <a:defRPr/>
              </a:pPr>
              <a:t>13</a:t>
            </a:fld>
            <a:endParaRPr lang="it-IT" altLang="it-IT"/>
          </a:p>
        </p:txBody>
      </p:sp>
    </p:spTree>
    <p:extLst>
      <p:ext uri="{BB962C8B-B14F-4D97-AF65-F5344CB8AC3E}">
        <p14:creationId xmlns:p14="http://schemas.microsoft.com/office/powerpoint/2010/main" val="13496221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8C53833A-BD43-4E8C-9D07-CB1B93D43209}" type="slidenum">
              <a:rPr lang="it-IT" altLang="it-IT" smtClean="0"/>
              <a:pPr>
                <a:defRPr/>
              </a:pPr>
              <a:t>14</a:t>
            </a:fld>
            <a:endParaRPr lang="it-IT" altLang="it-IT"/>
          </a:p>
        </p:txBody>
      </p:sp>
    </p:spTree>
    <p:extLst>
      <p:ext uri="{BB962C8B-B14F-4D97-AF65-F5344CB8AC3E}">
        <p14:creationId xmlns:p14="http://schemas.microsoft.com/office/powerpoint/2010/main" val="18661456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Diapositiva titolo">
    <p:spTree>
      <p:nvGrpSpPr>
        <p:cNvPr id="1" name=""/>
        <p:cNvGrpSpPr/>
        <p:nvPr/>
      </p:nvGrpSpPr>
      <p:grpSpPr>
        <a:xfrm>
          <a:off x="0" y="0"/>
          <a:ext cx="0" cy="0"/>
          <a:chOff x="0" y="0"/>
          <a:chExt cx="0" cy="0"/>
        </a:xfrm>
      </p:grpSpPr>
      <p:sp>
        <p:nvSpPr>
          <p:cNvPr id="17" name="Rettangolo 16"/>
          <p:cNvSpPr>
            <a:spLocks/>
          </p:cNvSpPr>
          <p:nvPr userDrawn="1"/>
        </p:nvSpPr>
        <p:spPr bwMode="auto">
          <a:xfrm flipH="1" flipV="1">
            <a:off x="4463819" y="4341110"/>
            <a:ext cx="7728181" cy="908050"/>
          </a:xfrm>
          <a:prstGeom prst="rect">
            <a:avLst/>
          </a:prstGeom>
          <a:solidFill>
            <a:schemeClr val="accent1">
              <a:tint val="65000"/>
              <a:satMod val="115000"/>
              <a:alpha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eaLnBrk="1" hangingPunct="1">
              <a:defRPr/>
            </a:pPr>
            <a:endParaRPr lang="en-US">
              <a:solidFill>
                <a:schemeClr val="tx1"/>
              </a:solidFill>
              <a:latin typeface="Verdana" pitchFamily="34" charset="0"/>
              <a:cs typeface="+mn-cs"/>
            </a:endParaRPr>
          </a:p>
        </p:txBody>
      </p:sp>
      <p:sp>
        <p:nvSpPr>
          <p:cNvPr id="15" name="Rettangolo 14"/>
          <p:cNvSpPr>
            <a:spLocks/>
          </p:cNvSpPr>
          <p:nvPr userDrawn="1"/>
        </p:nvSpPr>
        <p:spPr bwMode="auto">
          <a:xfrm>
            <a:off x="-29533" y="1178016"/>
            <a:ext cx="10392733" cy="2057004"/>
          </a:xfrm>
          <a:prstGeom prst="rect">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4" name="Figura a mano libera 3"/>
          <p:cNvSpPr>
            <a:spLocks/>
          </p:cNvSpPr>
          <p:nvPr/>
        </p:nvSpPr>
        <p:spPr bwMode="auto">
          <a:xfrm>
            <a:off x="666751" y="5945188"/>
            <a:ext cx="6587067"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hangingPunct="1">
              <a:defRPr/>
            </a:pPr>
            <a:endParaRPr lang="en-US">
              <a:solidFill>
                <a:schemeClr val="tx1"/>
              </a:solidFill>
              <a:latin typeface="Verdana" pitchFamily="34" charset="0"/>
              <a:cs typeface="+mn-cs"/>
            </a:endParaRPr>
          </a:p>
        </p:txBody>
      </p:sp>
      <p:sp>
        <p:nvSpPr>
          <p:cNvPr id="5" name="Figura a mano libera 19"/>
          <p:cNvSpPr>
            <a:spLocks/>
          </p:cNvSpPr>
          <p:nvPr/>
        </p:nvSpPr>
        <p:spPr bwMode="auto">
          <a:xfrm>
            <a:off x="647700" y="4806950"/>
            <a:ext cx="6866467" cy="2078038"/>
          </a:xfrm>
          <a:custGeom>
            <a:avLst/>
            <a:gdLst>
              <a:gd name="T0" fmla="*/ 0 w 5591"/>
              <a:gd name="T1" fmla="*/ 0 h 588"/>
              <a:gd name="T2" fmla="*/ 2147483646 w 5591"/>
              <a:gd name="T3" fmla="*/ 0 h 588"/>
              <a:gd name="T4" fmla="*/ 2147483646 w 5591"/>
              <a:gd name="T5" fmla="*/ 2147483646 h 588"/>
              <a:gd name="T6" fmla="*/ 2147483646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it-IT"/>
          </a:p>
        </p:txBody>
      </p:sp>
      <p:sp>
        <p:nvSpPr>
          <p:cNvPr id="6" name="Triangolo rettangolo 5"/>
          <p:cNvSpPr>
            <a:spLocks/>
          </p:cNvSpPr>
          <p:nvPr/>
        </p:nvSpPr>
        <p:spPr bwMode="auto">
          <a:xfrm>
            <a:off x="-8057" y="4479158"/>
            <a:ext cx="6329445" cy="2406226"/>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Figura a mano libera 7"/>
          <p:cNvSpPr>
            <a:spLocks/>
          </p:cNvSpPr>
          <p:nvPr userDrawn="1"/>
        </p:nvSpPr>
        <p:spPr bwMode="auto">
          <a:xfrm flipH="1" flipV="1">
            <a:off x="2446867" y="0"/>
            <a:ext cx="9745133" cy="9080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hangingPunct="1">
              <a:defRPr/>
            </a:pPr>
            <a:endParaRPr lang="en-US">
              <a:solidFill>
                <a:schemeClr val="tx1"/>
              </a:solidFill>
              <a:latin typeface="Verdana" pitchFamily="34" charset="0"/>
              <a:cs typeface="+mn-cs"/>
            </a:endParaRPr>
          </a:p>
        </p:txBody>
      </p:sp>
      <p:sp>
        <p:nvSpPr>
          <p:cNvPr id="10" name="Figura a mano libera 24"/>
          <p:cNvSpPr>
            <a:spLocks/>
          </p:cNvSpPr>
          <p:nvPr userDrawn="1"/>
        </p:nvSpPr>
        <p:spPr bwMode="auto">
          <a:xfrm flipH="1" flipV="1">
            <a:off x="4832352" y="0"/>
            <a:ext cx="7359649" cy="908050"/>
          </a:xfrm>
          <a:custGeom>
            <a:avLst/>
            <a:gdLst>
              <a:gd name="T0" fmla="*/ 0 w 5591"/>
              <a:gd name="T1" fmla="*/ 0 h 588"/>
              <a:gd name="T2" fmla="*/ 2147483646 w 5591"/>
              <a:gd name="T3" fmla="*/ 0 h 588"/>
              <a:gd name="T4" fmla="*/ 2147483646 w 5591"/>
              <a:gd name="T5" fmla="*/ 2147483646 h 588"/>
              <a:gd name="T6" fmla="*/ 2147483646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it-IT"/>
          </a:p>
        </p:txBody>
      </p:sp>
      <p:sp>
        <p:nvSpPr>
          <p:cNvPr id="9" name="Segnaposto titolo 8"/>
          <p:cNvSpPr>
            <a:spLocks noGrp="1"/>
          </p:cNvSpPr>
          <p:nvPr>
            <p:ph type="title"/>
          </p:nvPr>
        </p:nvSpPr>
        <p:spPr>
          <a:xfrm>
            <a:off x="-38177" y="1505626"/>
            <a:ext cx="10401377" cy="1470025"/>
          </a:xfrm>
        </p:spPr>
        <p:txBody>
          <a:bodyPr/>
          <a:lstStyle>
            <a:lvl1pPr>
              <a:defRPr smtClean="0">
                <a:solidFill>
                  <a:schemeClr val="bg1"/>
                </a:solidFill>
                <a:effectLst>
                  <a:outerShdw blurRad="38100" dist="38100" dir="2700000" algn="tl">
                    <a:srgbClr val="000000">
                      <a:alpha val="43137"/>
                    </a:srgbClr>
                  </a:outerShdw>
                </a:effectLst>
              </a:defRPr>
            </a:lvl1pPr>
          </a:lstStyle>
          <a:p>
            <a:r>
              <a:rPr lang="it-IT" smtClean="0"/>
              <a:t>Fare clic per modificare lo stile del titolo</a:t>
            </a:r>
          </a:p>
        </p:txBody>
      </p:sp>
      <p:sp>
        <p:nvSpPr>
          <p:cNvPr id="149513" name="Segnaposto testo 29"/>
          <p:cNvSpPr>
            <a:spLocks noGrp="1"/>
          </p:cNvSpPr>
          <p:nvPr>
            <p:ph type="subTitle" idx="1"/>
          </p:nvPr>
        </p:nvSpPr>
        <p:spPr>
          <a:xfrm>
            <a:off x="4559829" y="4492626"/>
            <a:ext cx="7649489" cy="664567"/>
          </a:xfrm>
        </p:spPr>
        <p:txBody>
          <a:bodyPr/>
          <a:lstStyle>
            <a:lvl1pPr marL="109538" indent="0" algn="ctr">
              <a:spcAft>
                <a:spcPts val="0"/>
              </a:spcAft>
              <a:buFont typeface="Wingdings 3" pitchFamily="18" charset="2"/>
              <a:buNone/>
              <a:defRPr smtClean="0"/>
            </a:lvl1pPr>
          </a:lstStyle>
          <a:p>
            <a:r>
              <a:rPr lang="it-IT" dirty="0" smtClean="0"/>
              <a:t>Fare clic per modificare lo stile del sottotitolo dello schema</a:t>
            </a:r>
          </a:p>
        </p:txBody>
      </p:sp>
      <p:sp>
        <p:nvSpPr>
          <p:cNvPr id="11" name="Segnaposto data 9"/>
          <p:cNvSpPr>
            <a:spLocks noGrp="1"/>
          </p:cNvSpPr>
          <p:nvPr>
            <p:ph type="dt" sz="half" idx="10"/>
          </p:nvPr>
        </p:nvSpPr>
        <p:spPr>
          <a:xfrm>
            <a:off x="609600" y="6245225"/>
            <a:ext cx="2844800" cy="476250"/>
          </a:xfrm>
          <a:prstGeom prst="rect">
            <a:avLst/>
          </a:prstGeom>
        </p:spPr>
        <p:txBody>
          <a:bodyPr/>
          <a:lstStyle>
            <a:lvl1pPr algn="l">
              <a:lnSpc>
                <a:spcPct val="100000"/>
              </a:lnSpc>
              <a:defRPr sz="1000">
                <a:solidFill>
                  <a:schemeClr val="tx1"/>
                </a:solidFill>
                <a:latin typeface="Verdana" pitchFamily="34" charset="0"/>
              </a:defRPr>
            </a:lvl1pPr>
          </a:lstStyle>
          <a:p>
            <a:pPr>
              <a:defRPr/>
            </a:pPr>
            <a:fld id="{755E29BD-9260-43FA-815D-DF3B320A59F7}" type="datetime1">
              <a:rPr lang="it-IT"/>
              <a:pPr>
                <a:defRPr/>
              </a:pPr>
              <a:t>16/10/2021</a:t>
            </a:fld>
            <a:endParaRPr lang="it-IT"/>
          </a:p>
        </p:txBody>
      </p:sp>
      <p:sp>
        <p:nvSpPr>
          <p:cNvPr id="14" name="Triangolo rettangolo 13"/>
          <p:cNvSpPr>
            <a:spLocks/>
          </p:cNvSpPr>
          <p:nvPr userDrawn="1"/>
        </p:nvSpPr>
        <p:spPr bwMode="auto">
          <a:xfrm rot="10800000">
            <a:off x="6384032" y="0"/>
            <a:ext cx="5807968" cy="916742"/>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pic>
        <p:nvPicPr>
          <p:cNvPr id="13" name="Immagin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04980" y="5563485"/>
            <a:ext cx="2078723" cy="863664"/>
          </a:xfrm>
          <a:prstGeom prst="rect">
            <a:avLst/>
          </a:prstGeom>
        </p:spPr>
      </p:pic>
      <p:pic>
        <p:nvPicPr>
          <p:cNvPr id="16" name="Immagine 15" descr="Risultati immagini per professionisti sport terzo settore"/>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9168342" y="5661249"/>
            <a:ext cx="2780577" cy="738770"/>
          </a:xfrm>
          <a:prstGeom prst="rect">
            <a:avLst/>
          </a:prstGeom>
          <a:noFill/>
          <a:ln>
            <a:noFill/>
          </a:ln>
        </p:spPr>
      </p:pic>
    </p:spTree>
    <p:extLst>
      <p:ext uri="{BB962C8B-B14F-4D97-AF65-F5344CB8AC3E}">
        <p14:creationId xmlns:p14="http://schemas.microsoft.com/office/powerpoint/2010/main" val="272180540"/>
      </p:ext>
    </p:extLst>
  </p:cSld>
  <p:clrMapOvr>
    <a:masterClrMapping/>
  </p:clrMapOvr>
  <p:transition/>
  <p:timing>
    <p:tnLst>
      <p:par>
        <p:cTn id="1" dur="indefinite" restart="never" nodeType="tmRoot"/>
      </p:par>
    </p:tnLst>
  </p:timing>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lvl1pPr>
              <a:lnSpc>
                <a:spcPct val="114000"/>
              </a:lnSpc>
              <a:spcAft>
                <a:spcPts val="1000"/>
              </a:spcAft>
              <a:defRPr/>
            </a:lvl1pPr>
            <a:lvl2pPr>
              <a:lnSpc>
                <a:spcPct val="114000"/>
              </a:lnSpc>
              <a:spcAft>
                <a:spcPts val="1000"/>
              </a:spcAft>
              <a:defRPr/>
            </a:lvl2pPr>
            <a:lvl3pPr>
              <a:lnSpc>
                <a:spcPct val="114000"/>
              </a:lnSpc>
              <a:spcAft>
                <a:spcPts val="1000"/>
              </a:spcAft>
              <a:defRPr/>
            </a:lvl3pPr>
            <a:lvl4pPr>
              <a:lnSpc>
                <a:spcPct val="114000"/>
              </a:lnSpc>
              <a:spcAft>
                <a:spcPts val="1000"/>
              </a:spcAft>
              <a:defRPr/>
            </a:lvl4pPr>
            <a:lvl5pPr>
              <a:lnSpc>
                <a:spcPct val="114000"/>
              </a:lnSpc>
              <a:spcAft>
                <a:spcPts val="1000"/>
              </a:spcAft>
              <a:defRPr/>
            </a:lvl5pPr>
            <a:extLst/>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7" name="Titolo 6"/>
          <p:cNvSpPr>
            <a:spLocks noGrp="1"/>
          </p:cNvSpPr>
          <p:nvPr>
            <p:ph type="title"/>
          </p:nvPr>
        </p:nvSpPr>
        <p:spPr>
          <a:xfrm>
            <a:off x="0" y="137319"/>
            <a:ext cx="8496267" cy="1143000"/>
          </a:xfrm>
          <a:ln>
            <a:noFill/>
          </a:ln>
        </p:spPr>
        <p:txBody>
          <a:bodyPr rtlCol="0">
            <a:scene3d>
              <a:camera prst="orthographicFront"/>
              <a:lightRig rig="threePt" dir="t"/>
            </a:scene3d>
            <a:sp3d extrusionH="57150">
              <a:bevelT w="38100" h="38100"/>
            </a:sp3d>
          </a:bodyPr>
          <a:lstStyle/>
          <a:p>
            <a:r>
              <a:rPr lang="it-IT" dirty="0" smtClean="0"/>
              <a:t>Fare clic per modificare lo stile del titolo</a:t>
            </a:r>
            <a:endParaRPr lang="en-US" dirty="0"/>
          </a:p>
        </p:txBody>
      </p:sp>
    </p:spTree>
    <p:extLst>
      <p:ext uri="{BB962C8B-B14F-4D97-AF65-F5344CB8AC3E}">
        <p14:creationId xmlns:p14="http://schemas.microsoft.com/office/powerpoint/2010/main" val="267612079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Vuota">
    <p:spTree>
      <p:nvGrpSpPr>
        <p:cNvPr id="1" name=""/>
        <p:cNvGrpSpPr/>
        <p:nvPr/>
      </p:nvGrpSpPr>
      <p:grpSpPr>
        <a:xfrm>
          <a:off x="0" y="0"/>
          <a:ext cx="0" cy="0"/>
          <a:chOff x="0" y="0"/>
          <a:chExt cx="0" cy="0"/>
        </a:xfrm>
      </p:grpSpPr>
      <p:sp>
        <p:nvSpPr>
          <p:cNvPr id="5" name="Segnaposto contenuto 2"/>
          <p:cNvSpPr>
            <a:spLocks noGrp="1"/>
          </p:cNvSpPr>
          <p:nvPr>
            <p:ph idx="1"/>
          </p:nvPr>
        </p:nvSpPr>
        <p:spPr>
          <a:xfrm>
            <a:off x="609600" y="1412776"/>
            <a:ext cx="10972800" cy="4525962"/>
          </a:xfrm>
        </p:spPr>
        <p:txBody>
          <a:bodyPr/>
          <a:lstStyle>
            <a:lvl1pPr>
              <a:lnSpc>
                <a:spcPct val="114000"/>
              </a:lnSpc>
              <a:defRPr/>
            </a:lvl1pPr>
            <a:lvl2pPr>
              <a:lnSpc>
                <a:spcPct val="114000"/>
              </a:lnSpc>
              <a:defRPr/>
            </a:lvl2pPr>
            <a:lvl3pPr>
              <a:lnSpc>
                <a:spcPct val="114000"/>
              </a:lnSpc>
              <a:defRPr/>
            </a:lvl3pPr>
            <a:lvl4pPr>
              <a:lnSpc>
                <a:spcPct val="114000"/>
              </a:lnSpc>
              <a:defRPr/>
            </a:lvl4pPr>
            <a:lvl5pPr>
              <a:lnSpc>
                <a:spcPct val="114000"/>
              </a:lnSpc>
              <a:defRPr/>
            </a:lvl5pPr>
            <a:extLst/>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6" name="Titolo 6"/>
          <p:cNvSpPr>
            <a:spLocks noGrp="1"/>
          </p:cNvSpPr>
          <p:nvPr>
            <p:ph type="title"/>
          </p:nvPr>
        </p:nvSpPr>
        <p:spPr>
          <a:xfrm>
            <a:off x="609600" y="116632"/>
            <a:ext cx="9326827" cy="1143000"/>
          </a:xfrm>
          <a:ln>
            <a:noFill/>
          </a:ln>
        </p:spPr>
        <p:txBody>
          <a:bodyPr rtlCol="0"/>
          <a:lstStyle/>
          <a:p>
            <a:r>
              <a:rPr lang="it-IT" dirty="0" smtClean="0"/>
              <a:t>Fare clic per modificare lo stile del titolo</a:t>
            </a:r>
            <a:endParaRPr lang="en-US" dirty="0"/>
          </a:p>
        </p:txBody>
      </p:sp>
    </p:spTree>
    <p:extLst>
      <p:ext uri="{BB962C8B-B14F-4D97-AF65-F5344CB8AC3E}">
        <p14:creationId xmlns:p14="http://schemas.microsoft.com/office/powerpoint/2010/main" val="250962331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image" Target="../media/image2.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3" name="Figura a mano libera 12"/>
          <p:cNvSpPr>
            <a:spLocks/>
          </p:cNvSpPr>
          <p:nvPr/>
        </p:nvSpPr>
        <p:spPr bwMode="auto">
          <a:xfrm>
            <a:off x="666751" y="5945188"/>
            <a:ext cx="6587067"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hangingPunct="1">
              <a:defRPr/>
            </a:pPr>
            <a:endParaRPr lang="en-US">
              <a:solidFill>
                <a:schemeClr val="tx1"/>
              </a:solidFill>
              <a:latin typeface="Verdana" pitchFamily="34" charset="0"/>
              <a:cs typeface="+mn-cs"/>
            </a:endParaRPr>
          </a:p>
        </p:txBody>
      </p:sp>
      <p:sp>
        <p:nvSpPr>
          <p:cNvPr id="1027" name="Figura a mano libera 11"/>
          <p:cNvSpPr>
            <a:spLocks/>
          </p:cNvSpPr>
          <p:nvPr/>
        </p:nvSpPr>
        <p:spPr bwMode="auto">
          <a:xfrm>
            <a:off x="647700" y="5951538"/>
            <a:ext cx="4921251" cy="933450"/>
          </a:xfrm>
          <a:custGeom>
            <a:avLst/>
            <a:gdLst>
              <a:gd name="T0" fmla="*/ 0 w 5591"/>
              <a:gd name="T1" fmla="*/ 0 h 588"/>
              <a:gd name="T2" fmla="*/ 2147483646 w 5591"/>
              <a:gd name="T3" fmla="*/ 0 h 588"/>
              <a:gd name="T4" fmla="*/ 2147483646 w 5591"/>
              <a:gd name="T5" fmla="*/ 2147483646 h 588"/>
              <a:gd name="T6" fmla="*/ 2147483646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it-IT"/>
          </a:p>
        </p:txBody>
      </p:sp>
      <p:sp>
        <p:nvSpPr>
          <p:cNvPr id="14" name="Triangolo rettangolo 13"/>
          <p:cNvSpPr>
            <a:spLocks/>
          </p:cNvSpPr>
          <p:nvPr/>
        </p:nvSpPr>
        <p:spPr bwMode="auto">
          <a:xfrm>
            <a:off x="-8056" y="5791253"/>
            <a:ext cx="4536419" cy="1080868"/>
          </a:xfrm>
          <a:prstGeom prst="rtTriangle">
            <a:avLst/>
          </a:prstGeom>
          <a:blipFill>
            <a:blip r:embed="rId6"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cxnSp>
        <p:nvCxnSpPr>
          <p:cNvPr id="15" name="Connettore 1 14"/>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Segnaposto titolo 8"/>
          <p:cNvSpPr>
            <a:spLocks noGrp="1"/>
          </p:cNvSpPr>
          <p:nvPr>
            <p:ph type="title"/>
          </p:nvPr>
        </p:nvSpPr>
        <p:spPr>
          <a:xfrm>
            <a:off x="609600" y="127794"/>
            <a:ext cx="7886667" cy="1143000"/>
          </a:xfrm>
          <a:prstGeom prst="rect">
            <a:avLst/>
          </a:prstGeom>
        </p:spPr>
        <p:txBody>
          <a:bodyPr vert="horz" wrap="square" lIns="91440" tIns="45720" rIns="91440" bIns="45720" numCol="1" anchor="ctr" anchorCtr="0" compatLnSpc="1">
            <a:prstTxWarp prst="textNoShape">
              <a:avLst/>
            </a:prstTxWarp>
            <a:normAutofit/>
          </a:bodyPr>
          <a:lstStyle/>
          <a:p>
            <a:pPr lvl="0"/>
            <a:r>
              <a:rPr lang="it-IT" dirty="0" smtClean="0"/>
              <a:t>Fare clic per modificare lo stile del titolo</a:t>
            </a:r>
            <a:endParaRPr lang="en-US" dirty="0" smtClean="0"/>
          </a:p>
        </p:txBody>
      </p:sp>
      <p:sp>
        <p:nvSpPr>
          <p:cNvPr id="1033" name="Segnaposto testo 29"/>
          <p:cNvSpPr>
            <a:spLocks noGrp="1"/>
          </p:cNvSpPr>
          <p:nvPr>
            <p:ph type="body" idx="1"/>
          </p:nvPr>
        </p:nvSpPr>
        <p:spPr bwMode="auto">
          <a:xfrm>
            <a:off x="609600" y="1412776"/>
            <a:ext cx="10972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dirty="0" smtClean="0"/>
              <a:t>Fare clic per modificare stili del testo dello schema</a:t>
            </a:r>
          </a:p>
          <a:p>
            <a:pPr lvl="1"/>
            <a:r>
              <a:rPr lang="it-IT" altLang="it-IT" dirty="0" smtClean="0"/>
              <a:t>Secondo livello</a:t>
            </a:r>
          </a:p>
          <a:p>
            <a:pPr lvl="2"/>
            <a:r>
              <a:rPr lang="it-IT" altLang="it-IT" dirty="0" smtClean="0"/>
              <a:t>Terzo livello</a:t>
            </a:r>
          </a:p>
          <a:p>
            <a:pPr lvl="3"/>
            <a:r>
              <a:rPr lang="it-IT" altLang="it-IT" dirty="0" smtClean="0"/>
              <a:t>Quarto livello</a:t>
            </a:r>
          </a:p>
          <a:p>
            <a:pPr lvl="4"/>
            <a:r>
              <a:rPr lang="it-IT" altLang="it-IT" dirty="0" smtClean="0"/>
              <a:t>Quinto livello</a:t>
            </a:r>
            <a:endParaRPr lang="en-US" altLang="it-IT" dirty="0" smtClean="0"/>
          </a:p>
        </p:txBody>
      </p:sp>
      <p:sp>
        <p:nvSpPr>
          <p:cNvPr id="1037" name="Line 15"/>
          <p:cNvSpPr>
            <a:spLocks noChangeShapeType="1"/>
          </p:cNvSpPr>
          <p:nvPr/>
        </p:nvSpPr>
        <p:spPr bwMode="auto">
          <a:xfrm flipV="1">
            <a:off x="-12316" y="1283594"/>
            <a:ext cx="8508583" cy="0"/>
          </a:xfrm>
          <a:prstGeom prst="line">
            <a:avLst/>
          </a:prstGeom>
          <a:noFill/>
          <a:ln w="53975">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17" name="Figura a mano libera 16"/>
          <p:cNvSpPr>
            <a:spLocks/>
          </p:cNvSpPr>
          <p:nvPr userDrawn="1"/>
        </p:nvSpPr>
        <p:spPr bwMode="auto">
          <a:xfrm flipH="1" flipV="1">
            <a:off x="9840384" y="1"/>
            <a:ext cx="2351616" cy="404813"/>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hangingPunct="1">
              <a:defRPr/>
            </a:pPr>
            <a:endParaRPr lang="en-US">
              <a:solidFill>
                <a:schemeClr val="tx1"/>
              </a:solidFill>
              <a:latin typeface="Verdana" pitchFamily="34" charset="0"/>
              <a:cs typeface="+mn-cs"/>
            </a:endParaRPr>
          </a:p>
        </p:txBody>
      </p:sp>
      <p:sp>
        <p:nvSpPr>
          <p:cNvPr id="1042" name="Figura a mano libera 18"/>
          <p:cNvSpPr>
            <a:spLocks/>
          </p:cNvSpPr>
          <p:nvPr userDrawn="1"/>
        </p:nvSpPr>
        <p:spPr bwMode="auto">
          <a:xfrm flipH="1" flipV="1">
            <a:off x="10416117" y="1"/>
            <a:ext cx="1775883" cy="404813"/>
          </a:xfrm>
          <a:custGeom>
            <a:avLst/>
            <a:gdLst>
              <a:gd name="T0" fmla="*/ 0 w 5591"/>
              <a:gd name="T1" fmla="*/ 0 h 588"/>
              <a:gd name="T2" fmla="*/ 2147483646 w 5591"/>
              <a:gd name="T3" fmla="*/ 0 h 588"/>
              <a:gd name="T4" fmla="*/ 2147483646 w 5591"/>
              <a:gd name="T5" fmla="*/ 2147483646 h 588"/>
              <a:gd name="T6" fmla="*/ 2147483646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it-IT"/>
          </a:p>
        </p:txBody>
      </p:sp>
      <p:sp>
        <p:nvSpPr>
          <p:cNvPr id="12" name="Triangolo rettangolo 11"/>
          <p:cNvSpPr>
            <a:spLocks/>
          </p:cNvSpPr>
          <p:nvPr userDrawn="1"/>
        </p:nvSpPr>
        <p:spPr bwMode="auto">
          <a:xfrm rot="10800000">
            <a:off x="10800523" y="1"/>
            <a:ext cx="1391477" cy="404813"/>
          </a:xfrm>
          <a:prstGeom prst="rtTriangle">
            <a:avLst/>
          </a:prstGeom>
          <a:blipFill>
            <a:blip r:embed="rId6"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pic>
        <p:nvPicPr>
          <p:cNvPr id="16" name="Immagine 15"/>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652687" y="546796"/>
            <a:ext cx="1483475" cy="649956"/>
          </a:xfrm>
          <a:prstGeom prst="rect">
            <a:avLst/>
          </a:prstGeom>
        </p:spPr>
      </p:pic>
      <p:pic>
        <p:nvPicPr>
          <p:cNvPr id="18" name="Immagine 17" descr="Risultati immagini per professionisti sport terzo settore"/>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0292743" y="620688"/>
            <a:ext cx="1755919" cy="504056"/>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4247" r:id="rId1"/>
    <p:sldLayoutId id="2147484245" r:id="rId2"/>
    <p:sldLayoutId id="2147484246" r:id="rId3"/>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33">
                                            <p:txEl>
                                              <p:pRg st="0" end="0"/>
                                            </p:txEl>
                                          </p:spTgt>
                                        </p:tgtEl>
                                        <p:attrNameLst>
                                          <p:attrName>style.visibility</p:attrName>
                                        </p:attrNameLst>
                                      </p:cBhvr>
                                      <p:to>
                                        <p:strVal val="visible"/>
                                      </p:to>
                                    </p:set>
                                    <p:animEffect transition="in" filter="fade">
                                      <p:cBhvr>
                                        <p:cTn id="10" dur="1000"/>
                                        <p:tgtEl>
                                          <p:spTgt spid="103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33">
                                            <p:txEl>
                                              <p:pRg st="1" end="1"/>
                                            </p:txEl>
                                          </p:spTgt>
                                        </p:tgtEl>
                                        <p:attrNameLst>
                                          <p:attrName>style.visibility</p:attrName>
                                        </p:attrNameLst>
                                      </p:cBhvr>
                                      <p:to>
                                        <p:strVal val="visible"/>
                                      </p:to>
                                    </p:set>
                                    <p:animEffect transition="in" filter="fade">
                                      <p:cBhvr>
                                        <p:cTn id="13" dur="1000"/>
                                        <p:tgtEl>
                                          <p:spTgt spid="103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33">
                                            <p:txEl>
                                              <p:pRg st="2" end="2"/>
                                            </p:txEl>
                                          </p:spTgt>
                                        </p:tgtEl>
                                        <p:attrNameLst>
                                          <p:attrName>style.visibility</p:attrName>
                                        </p:attrNameLst>
                                      </p:cBhvr>
                                      <p:to>
                                        <p:strVal val="visible"/>
                                      </p:to>
                                    </p:set>
                                    <p:animEffect transition="in" filter="fade">
                                      <p:cBhvr>
                                        <p:cTn id="16" dur="1000"/>
                                        <p:tgtEl>
                                          <p:spTgt spid="103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33">
                                            <p:txEl>
                                              <p:pRg st="3" end="3"/>
                                            </p:txEl>
                                          </p:spTgt>
                                        </p:tgtEl>
                                        <p:attrNameLst>
                                          <p:attrName>style.visibility</p:attrName>
                                        </p:attrNameLst>
                                      </p:cBhvr>
                                      <p:to>
                                        <p:strVal val="visible"/>
                                      </p:to>
                                    </p:set>
                                    <p:animEffect transition="in" filter="fade">
                                      <p:cBhvr>
                                        <p:cTn id="19" dur="1000"/>
                                        <p:tgtEl>
                                          <p:spTgt spid="103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33">
                                            <p:txEl>
                                              <p:pRg st="4" end="4"/>
                                            </p:txEl>
                                          </p:spTgt>
                                        </p:tgtEl>
                                        <p:attrNameLst>
                                          <p:attrName>style.visibility</p:attrName>
                                        </p:attrNameLst>
                                      </p:cBhvr>
                                      <p:to>
                                        <p:strVal val="visible"/>
                                      </p:to>
                                    </p:set>
                                    <p:animEffect transition="in" filter="fade">
                                      <p:cBhvr>
                                        <p:cTn id="22" dur="1000"/>
                                        <p:tgtEl>
                                          <p:spTgt spid="103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33" grpId="0" uiExpand="1" build="p">
        <p:tmplLst>
          <p:tmpl lvl="1">
            <p:tnLst>
              <p:par>
                <p:cTn presetID="10" presetClass="entr" presetSubtype="0" fill="hold" nodeType="withEffect">
                  <p:stCondLst>
                    <p:cond delay="0"/>
                  </p:stCondLst>
                  <p:childTnLst>
                    <p:set>
                      <p:cBhvr>
                        <p:cTn dur="1" fill="hold">
                          <p:stCondLst>
                            <p:cond delay="0"/>
                          </p:stCondLst>
                        </p:cTn>
                        <p:tgtEl>
                          <p:spTgt spid="1033"/>
                        </p:tgtEl>
                        <p:attrNameLst>
                          <p:attrName>style.visibility</p:attrName>
                        </p:attrNameLst>
                      </p:cBhvr>
                      <p:to>
                        <p:strVal val="visible"/>
                      </p:to>
                    </p:set>
                    <p:animEffect transition="in" filter="fade">
                      <p:cBhvr>
                        <p:cTn dur="1000"/>
                        <p:tgtEl>
                          <p:spTgt spid="1033"/>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033"/>
                        </p:tgtEl>
                        <p:attrNameLst>
                          <p:attrName>style.visibility</p:attrName>
                        </p:attrNameLst>
                      </p:cBhvr>
                      <p:to>
                        <p:strVal val="visible"/>
                      </p:to>
                    </p:set>
                    <p:animEffect transition="in" filter="fade">
                      <p:cBhvr>
                        <p:cTn dur="1000"/>
                        <p:tgtEl>
                          <p:spTgt spid="1033"/>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033"/>
                        </p:tgtEl>
                        <p:attrNameLst>
                          <p:attrName>style.visibility</p:attrName>
                        </p:attrNameLst>
                      </p:cBhvr>
                      <p:to>
                        <p:strVal val="visible"/>
                      </p:to>
                    </p:set>
                    <p:animEffect transition="in" filter="fade">
                      <p:cBhvr>
                        <p:cTn dur="1000"/>
                        <p:tgtEl>
                          <p:spTgt spid="1033"/>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033"/>
                        </p:tgtEl>
                        <p:attrNameLst>
                          <p:attrName>style.visibility</p:attrName>
                        </p:attrNameLst>
                      </p:cBhvr>
                      <p:to>
                        <p:strVal val="visible"/>
                      </p:to>
                    </p:set>
                    <p:animEffect transition="in" filter="fade">
                      <p:cBhvr>
                        <p:cTn dur="1000"/>
                        <p:tgtEl>
                          <p:spTgt spid="1033"/>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033"/>
                        </p:tgtEl>
                        <p:attrNameLst>
                          <p:attrName>style.visibility</p:attrName>
                        </p:attrNameLst>
                      </p:cBhvr>
                      <p:to>
                        <p:strVal val="visible"/>
                      </p:to>
                    </p:set>
                    <p:animEffect transition="in" filter="fade">
                      <p:cBhvr>
                        <p:cTn dur="1000"/>
                        <p:tgtEl>
                          <p:spTgt spid="1033"/>
                        </p:tgtEl>
                      </p:cBhvr>
                    </p:animEffect>
                  </p:childTnLst>
                </p:cTn>
              </p:par>
            </p:tnLst>
          </p:tmpl>
        </p:tmplLst>
      </p:bldP>
    </p:bldLst>
  </p:timing>
  <p:hf hdr="0" ftr="0" dt="0"/>
  <p:txStyles>
    <p:titleStyle>
      <a:lvl1pPr algn="ctr" rtl="0" eaLnBrk="0" fontAlgn="base" hangingPunct="0">
        <a:spcBef>
          <a:spcPct val="0"/>
        </a:spcBef>
        <a:spcAft>
          <a:spcPct val="0"/>
        </a:spcAft>
        <a:defRPr sz="4100" b="1" kern="1200">
          <a:solidFill>
            <a:srgbClr val="006666"/>
          </a:solidFill>
          <a:effectLst>
            <a:outerShdw blurRad="31750" dist="25400" dir="5400000" algn="tl" rotWithShape="0">
              <a:srgbClr val="000000">
                <a:alpha val="25000"/>
              </a:srgbClr>
            </a:outerShdw>
          </a:effectLst>
          <a:latin typeface="Calibri" panose="020F0502020204030204" pitchFamily="34" charset="0"/>
          <a:ea typeface="+mj-ea"/>
          <a:cs typeface="+mj-cs"/>
        </a:defRPr>
      </a:lvl1pPr>
      <a:lvl2pPr algn="ctr" rtl="0" eaLnBrk="0" fontAlgn="base" hangingPunct="0">
        <a:spcBef>
          <a:spcPct val="0"/>
        </a:spcBef>
        <a:spcAft>
          <a:spcPct val="0"/>
        </a:spcAft>
        <a:defRPr sz="4100" b="1">
          <a:solidFill>
            <a:schemeClr val="tx2"/>
          </a:solidFill>
          <a:latin typeface="Eurostile" pitchFamily="34" charset="0"/>
        </a:defRPr>
      </a:lvl2pPr>
      <a:lvl3pPr algn="ctr" rtl="0" eaLnBrk="0" fontAlgn="base" hangingPunct="0">
        <a:spcBef>
          <a:spcPct val="0"/>
        </a:spcBef>
        <a:spcAft>
          <a:spcPct val="0"/>
        </a:spcAft>
        <a:defRPr sz="4100" b="1">
          <a:solidFill>
            <a:schemeClr val="tx2"/>
          </a:solidFill>
          <a:latin typeface="Eurostile" pitchFamily="34" charset="0"/>
        </a:defRPr>
      </a:lvl3pPr>
      <a:lvl4pPr algn="ctr" rtl="0" eaLnBrk="0" fontAlgn="base" hangingPunct="0">
        <a:spcBef>
          <a:spcPct val="0"/>
        </a:spcBef>
        <a:spcAft>
          <a:spcPct val="0"/>
        </a:spcAft>
        <a:defRPr sz="4100" b="1">
          <a:solidFill>
            <a:schemeClr val="tx2"/>
          </a:solidFill>
          <a:latin typeface="Eurostile" pitchFamily="34" charset="0"/>
        </a:defRPr>
      </a:lvl4pPr>
      <a:lvl5pPr algn="ctr" rtl="0" eaLnBrk="0" fontAlgn="base" hangingPunct="0">
        <a:spcBef>
          <a:spcPct val="0"/>
        </a:spcBef>
        <a:spcAft>
          <a:spcPct val="0"/>
        </a:spcAft>
        <a:defRPr sz="4100" b="1">
          <a:solidFill>
            <a:schemeClr val="tx2"/>
          </a:solidFill>
          <a:latin typeface="Eurostile" pitchFamily="34" charset="0"/>
        </a:defRPr>
      </a:lvl5pPr>
      <a:lvl6pPr marL="457200" algn="ctr" rtl="0" fontAlgn="base">
        <a:spcBef>
          <a:spcPct val="0"/>
        </a:spcBef>
        <a:spcAft>
          <a:spcPct val="0"/>
        </a:spcAft>
        <a:defRPr sz="4100" b="1">
          <a:solidFill>
            <a:schemeClr val="tx2"/>
          </a:solidFill>
          <a:latin typeface="Eurostile" pitchFamily="34" charset="0"/>
        </a:defRPr>
      </a:lvl6pPr>
      <a:lvl7pPr marL="914400" algn="ctr" rtl="0" fontAlgn="base">
        <a:spcBef>
          <a:spcPct val="0"/>
        </a:spcBef>
        <a:spcAft>
          <a:spcPct val="0"/>
        </a:spcAft>
        <a:defRPr sz="4100" b="1">
          <a:solidFill>
            <a:schemeClr val="tx2"/>
          </a:solidFill>
          <a:latin typeface="Eurostile" pitchFamily="34" charset="0"/>
        </a:defRPr>
      </a:lvl7pPr>
      <a:lvl8pPr marL="1371600" algn="ctr" rtl="0" fontAlgn="base">
        <a:spcBef>
          <a:spcPct val="0"/>
        </a:spcBef>
        <a:spcAft>
          <a:spcPct val="0"/>
        </a:spcAft>
        <a:defRPr sz="4100" b="1">
          <a:solidFill>
            <a:schemeClr val="tx2"/>
          </a:solidFill>
          <a:latin typeface="Eurostile" pitchFamily="34" charset="0"/>
        </a:defRPr>
      </a:lvl8pPr>
      <a:lvl9pPr marL="1828800" algn="ctr" rtl="0" fontAlgn="base">
        <a:spcBef>
          <a:spcPct val="0"/>
        </a:spcBef>
        <a:spcAft>
          <a:spcPct val="0"/>
        </a:spcAft>
        <a:defRPr sz="4100" b="1">
          <a:solidFill>
            <a:schemeClr val="tx2"/>
          </a:solidFill>
          <a:latin typeface="Eurostile" pitchFamily="34" charset="0"/>
        </a:defRPr>
      </a:lvl9pPr>
      <a:extLst/>
    </p:titleStyle>
    <p:bodyStyle>
      <a:lvl1pPr marL="365125" indent="-255588" algn="just" rtl="0" eaLnBrk="0" fontAlgn="base" hangingPunct="0">
        <a:lnSpc>
          <a:spcPct val="114000"/>
        </a:lnSpc>
        <a:spcBef>
          <a:spcPts val="0"/>
        </a:spcBef>
        <a:spcAft>
          <a:spcPts val="1000"/>
        </a:spcAft>
        <a:buClr>
          <a:schemeClr val="accent1"/>
        </a:buClr>
        <a:buSzPct val="68000"/>
        <a:buFont typeface="Wingdings 3" panose="05040102010807070707" pitchFamily="18" charset="2"/>
        <a:buChar char=""/>
        <a:defRPr sz="1800" kern="1200">
          <a:solidFill>
            <a:srgbClr val="000000"/>
          </a:solidFill>
          <a:latin typeface="Calibri" panose="020F0502020204030204" pitchFamily="34" charset="0"/>
          <a:ea typeface="+mn-ea"/>
          <a:cs typeface="+mn-cs"/>
        </a:defRPr>
      </a:lvl1pPr>
      <a:lvl2pPr marL="620713" indent="-228600" algn="just" rtl="0" eaLnBrk="0" fontAlgn="base" hangingPunct="0">
        <a:lnSpc>
          <a:spcPct val="114000"/>
        </a:lnSpc>
        <a:spcBef>
          <a:spcPts val="0"/>
        </a:spcBef>
        <a:spcAft>
          <a:spcPts val="1000"/>
        </a:spcAft>
        <a:buClr>
          <a:schemeClr val="accent1"/>
        </a:buClr>
        <a:buFont typeface="Verdana" panose="020B0604030504040204" pitchFamily="34" charset="0"/>
        <a:buChar char="◦"/>
        <a:defRPr sz="1800" kern="1200">
          <a:solidFill>
            <a:srgbClr val="000000"/>
          </a:solidFill>
          <a:latin typeface="Calibri" panose="020F0502020204030204" pitchFamily="34" charset="0"/>
          <a:ea typeface="+mn-ea"/>
          <a:cs typeface="+mn-cs"/>
        </a:defRPr>
      </a:lvl2pPr>
      <a:lvl3pPr marL="858838" indent="-228600" algn="just" rtl="0" eaLnBrk="0" fontAlgn="base" hangingPunct="0">
        <a:lnSpc>
          <a:spcPct val="114000"/>
        </a:lnSpc>
        <a:spcBef>
          <a:spcPts val="0"/>
        </a:spcBef>
        <a:spcAft>
          <a:spcPts val="1000"/>
        </a:spcAft>
        <a:buClr>
          <a:schemeClr val="accent2"/>
        </a:buClr>
        <a:buSzPct val="100000"/>
        <a:buFont typeface="Wingdings 2" panose="05020102010507070707" pitchFamily="18" charset="2"/>
        <a:buChar char=""/>
        <a:defRPr sz="1800" kern="1200">
          <a:solidFill>
            <a:srgbClr val="000000"/>
          </a:solidFill>
          <a:latin typeface="Calibri" panose="020F0502020204030204" pitchFamily="34" charset="0"/>
          <a:ea typeface="+mn-ea"/>
          <a:cs typeface="+mn-cs"/>
        </a:defRPr>
      </a:lvl3pPr>
      <a:lvl4pPr marL="1143000" indent="-228600" algn="just" rtl="0" eaLnBrk="0" fontAlgn="base" hangingPunct="0">
        <a:lnSpc>
          <a:spcPct val="114000"/>
        </a:lnSpc>
        <a:spcBef>
          <a:spcPts val="0"/>
        </a:spcBef>
        <a:spcAft>
          <a:spcPts val="1000"/>
        </a:spcAft>
        <a:buClr>
          <a:schemeClr val="accent2"/>
        </a:buClr>
        <a:buFont typeface="Wingdings 2" panose="05020102010507070707" pitchFamily="18" charset="2"/>
        <a:buChar char=""/>
        <a:defRPr sz="1800" kern="1200">
          <a:solidFill>
            <a:srgbClr val="000000"/>
          </a:solidFill>
          <a:latin typeface="Calibri" panose="020F0502020204030204" pitchFamily="34" charset="0"/>
          <a:ea typeface="+mn-ea"/>
          <a:cs typeface="+mn-cs"/>
        </a:defRPr>
      </a:lvl4pPr>
      <a:lvl5pPr marL="1371600" indent="-228600" algn="just" rtl="0" eaLnBrk="0" fontAlgn="base" hangingPunct="0">
        <a:lnSpc>
          <a:spcPct val="114000"/>
        </a:lnSpc>
        <a:spcBef>
          <a:spcPts val="0"/>
        </a:spcBef>
        <a:spcAft>
          <a:spcPts val="1000"/>
        </a:spcAft>
        <a:buClr>
          <a:schemeClr val="accent2"/>
        </a:buClr>
        <a:buFont typeface="Wingdings 2" panose="05020102010507070707" pitchFamily="18" charset="2"/>
        <a:buChar char=""/>
        <a:defRPr sz="1800" kern="1200">
          <a:solidFill>
            <a:srgbClr val="000000"/>
          </a:solidFill>
          <a:latin typeface="Calibri" panose="020F0502020204030204" pitchFamily="34" charset="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196752"/>
            <a:ext cx="10344472" cy="1944216"/>
          </a:xfrm>
        </p:spPr>
        <p:txBody>
          <a:bodyPr>
            <a:noAutofit/>
          </a:bodyPr>
          <a:lstStyle/>
          <a:p>
            <a:pPr>
              <a:lnSpc>
                <a:spcPct val="120000"/>
              </a:lnSpc>
              <a:spcAft>
                <a:spcPts val="1200"/>
              </a:spcAft>
            </a:pPr>
            <a:r>
              <a:rPr lang="it-IT" sz="5400" dirty="0" smtClean="0"/>
              <a:t>La Riforma del lavoro sportivo</a:t>
            </a:r>
            <a:endParaRPr lang="it-IT" sz="4400" dirty="0"/>
          </a:p>
        </p:txBody>
      </p:sp>
      <p:sp>
        <p:nvSpPr>
          <p:cNvPr id="3" name="Sottotitolo 2"/>
          <p:cNvSpPr>
            <a:spLocks noGrp="1"/>
          </p:cNvSpPr>
          <p:nvPr>
            <p:ph type="subTitle" idx="1"/>
          </p:nvPr>
        </p:nvSpPr>
        <p:spPr>
          <a:xfrm>
            <a:off x="4871864" y="4437112"/>
            <a:ext cx="5976664" cy="720080"/>
          </a:xfrm>
        </p:spPr>
        <p:txBody>
          <a:bodyPr/>
          <a:lstStyle/>
          <a:p>
            <a:r>
              <a:rPr lang="it-IT" b="1" dirty="0" smtClean="0"/>
              <a:t>Verona - 16 ottobre 2021</a:t>
            </a:r>
          </a:p>
          <a:p>
            <a:r>
              <a:rPr lang="it-IT" b="1" dirty="0" smtClean="0"/>
              <a:t>Relatore: Dott. Leonardo Ambrosi</a:t>
            </a:r>
            <a:endParaRPr lang="it-IT" b="1" dirty="0"/>
          </a:p>
          <a:p>
            <a:endParaRPr lang="it-IT"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dirty="0" smtClean="0"/>
              <a:t>La </a:t>
            </a:r>
            <a:r>
              <a:rPr lang="it-IT" dirty="0"/>
              <a:t>qualificazione come redditi diversi ai sensi della </a:t>
            </a:r>
            <a:r>
              <a:rPr lang="it-IT" dirty="0" err="1"/>
              <a:t>lett.m</a:t>
            </a:r>
            <a:r>
              <a:rPr lang="it-IT" dirty="0"/>
              <a:t>) si intende operante sia a fini fiscali che previdenziali </a:t>
            </a:r>
            <a:r>
              <a:rPr lang="it-IT" b="1" dirty="0"/>
              <a:t>soltanto entro il limite di 10.000 </a:t>
            </a:r>
            <a:r>
              <a:rPr lang="it-IT" b="1" dirty="0" smtClean="0"/>
              <a:t>euro:</a:t>
            </a:r>
            <a:endParaRPr lang="it-IT" dirty="0" smtClean="0"/>
          </a:p>
          <a:p>
            <a:pPr lvl="1"/>
            <a:r>
              <a:rPr lang="it-IT" dirty="0" smtClean="0"/>
              <a:t>Se gli importi erogati sono inferiori </a:t>
            </a:r>
            <a:r>
              <a:rPr lang="it-IT" dirty="0"/>
              <a:t>a 10.000 </a:t>
            </a:r>
            <a:r>
              <a:rPr lang="it-IT" dirty="0" smtClean="0"/>
              <a:t>euro annui si applica un’esenzione </a:t>
            </a:r>
            <a:r>
              <a:rPr lang="it-IT" dirty="0"/>
              <a:t>completa sia a livello fiscale che contributivo (così come precisato all’art. 36, comma 6</a:t>
            </a:r>
            <a:r>
              <a:rPr lang="it-IT" dirty="0" smtClean="0"/>
              <a:t>);</a:t>
            </a:r>
          </a:p>
          <a:p>
            <a:pPr lvl="1"/>
            <a:r>
              <a:rPr lang="it-IT" dirty="0" smtClean="0"/>
              <a:t>Se gli importi erogati superano la </a:t>
            </a:r>
            <a:r>
              <a:rPr lang="it-IT" dirty="0"/>
              <a:t>soglia di 10.000 </a:t>
            </a:r>
            <a:r>
              <a:rPr lang="it-IT" dirty="0" smtClean="0"/>
              <a:t>euro annui l’imposizione </a:t>
            </a:r>
            <a:r>
              <a:rPr lang="it-IT" dirty="0"/>
              <a:t>fiscale riguarderà l’intero importo del compenso, non solo la somma eccedente la soglia (ad esempio </a:t>
            </a:r>
            <a:r>
              <a:rPr lang="it-IT" dirty="0" smtClean="0"/>
              <a:t>nel </a:t>
            </a:r>
            <a:r>
              <a:rPr lang="it-IT" dirty="0"/>
              <a:t>caso di compensi </a:t>
            </a:r>
            <a:r>
              <a:rPr lang="it-IT" dirty="0" smtClean="0"/>
              <a:t>percepiti pari </a:t>
            </a:r>
            <a:r>
              <a:rPr lang="it-IT" dirty="0"/>
              <a:t>a 12.000 </a:t>
            </a:r>
            <a:r>
              <a:rPr lang="it-IT" dirty="0" smtClean="0"/>
              <a:t>euro </a:t>
            </a:r>
            <a:r>
              <a:rPr lang="it-IT" dirty="0"/>
              <a:t>la tassazione sarà su 12.000 </a:t>
            </a:r>
            <a:r>
              <a:rPr lang="it-IT" dirty="0" smtClean="0"/>
              <a:t>euro </a:t>
            </a:r>
            <a:r>
              <a:rPr lang="it-IT" dirty="0"/>
              <a:t>e non </a:t>
            </a:r>
            <a:r>
              <a:rPr lang="it-IT" dirty="0" smtClean="0"/>
              <a:t>sui 2.000 euro </a:t>
            </a:r>
            <a:r>
              <a:rPr lang="it-IT" dirty="0"/>
              <a:t>in eccedenza</a:t>
            </a:r>
            <a:r>
              <a:rPr lang="it-IT" dirty="0" smtClean="0"/>
              <a:t>).</a:t>
            </a:r>
            <a:endParaRPr lang="it-IT" dirty="0"/>
          </a:p>
        </p:txBody>
      </p:sp>
      <p:sp>
        <p:nvSpPr>
          <p:cNvPr id="3" name="Titolo 2"/>
          <p:cNvSpPr>
            <a:spLocks noGrp="1"/>
          </p:cNvSpPr>
          <p:nvPr>
            <p:ph type="title"/>
          </p:nvPr>
        </p:nvSpPr>
        <p:spPr/>
        <p:txBody>
          <a:bodyPr>
            <a:normAutofit fontScale="90000"/>
          </a:bodyPr>
          <a:lstStyle/>
          <a:p>
            <a:r>
              <a:rPr lang="it-IT" dirty="0" smtClean="0"/>
              <a:t>Trattamento fiscale e contributivo </a:t>
            </a:r>
            <a:br>
              <a:rPr lang="it-IT" dirty="0" smtClean="0"/>
            </a:br>
            <a:r>
              <a:rPr lang="it-IT" dirty="0" smtClean="0"/>
              <a:t>dello sportivo amatore</a:t>
            </a:r>
            <a:endParaRPr lang="it-IT" dirty="0"/>
          </a:p>
        </p:txBody>
      </p:sp>
    </p:spTree>
    <p:extLst>
      <p:ext uri="{BB962C8B-B14F-4D97-AF65-F5344CB8AC3E}">
        <p14:creationId xmlns:p14="http://schemas.microsoft.com/office/powerpoint/2010/main" val="35907617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dirty="0"/>
              <a:t>Sono lavoratori </a:t>
            </a:r>
            <a:r>
              <a:rPr lang="it-IT" dirty="0" smtClean="0"/>
              <a:t>sportivi, </a:t>
            </a:r>
            <a:r>
              <a:rPr lang="it-IT" dirty="0"/>
              <a:t>secondo la definizione dell’art. </a:t>
            </a:r>
            <a:r>
              <a:rPr lang="it-IT" dirty="0" smtClean="0"/>
              <a:t>25,</a:t>
            </a:r>
            <a:r>
              <a:rPr lang="it-IT" dirty="0"/>
              <a:t> gli </a:t>
            </a:r>
            <a:r>
              <a:rPr lang="it-IT" b="1" dirty="0"/>
              <a:t>atleti</a:t>
            </a:r>
            <a:r>
              <a:rPr lang="it-IT" dirty="0"/>
              <a:t>, </a:t>
            </a:r>
            <a:r>
              <a:rPr lang="it-IT" b="1" dirty="0"/>
              <a:t>allenatori</a:t>
            </a:r>
            <a:r>
              <a:rPr lang="it-IT" dirty="0"/>
              <a:t>, </a:t>
            </a:r>
            <a:r>
              <a:rPr lang="it-IT" b="1" dirty="0"/>
              <a:t>istruttori</a:t>
            </a:r>
            <a:r>
              <a:rPr lang="it-IT" dirty="0"/>
              <a:t>, </a:t>
            </a:r>
            <a:r>
              <a:rPr lang="it-IT" b="1" dirty="0"/>
              <a:t>direttori tecnici</a:t>
            </a:r>
            <a:r>
              <a:rPr lang="it-IT" dirty="0"/>
              <a:t>, </a:t>
            </a:r>
            <a:r>
              <a:rPr lang="it-IT" b="1" dirty="0"/>
              <a:t>direttori sportivi</a:t>
            </a:r>
            <a:r>
              <a:rPr lang="it-IT" dirty="0"/>
              <a:t>, </a:t>
            </a:r>
            <a:r>
              <a:rPr lang="it-IT" b="1" dirty="0"/>
              <a:t>preparatori atletici</a:t>
            </a:r>
            <a:r>
              <a:rPr lang="it-IT" dirty="0"/>
              <a:t> e </a:t>
            </a:r>
            <a:r>
              <a:rPr lang="it-IT" b="1" dirty="0"/>
              <a:t>direttori di gara</a:t>
            </a:r>
            <a:r>
              <a:rPr lang="it-IT" dirty="0"/>
              <a:t> senza distinzione di genere e indipendentemente dal settore professionistico o dilettantistico che esercitano l’</a:t>
            </a:r>
            <a:r>
              <a:rPr lang="it-IT" b="1" dirty="0"/>
              <a:t>attività sportiva a titolo oneroso</a:t>
            </a:r>
            <a:r>
              <a:rPr lang="it-IT" dirty="0"/>
              <a:t>, fatte salve le prestazioni </a:t>
            </a:r>
            <a:r>
              <a:rPr lang="it-IT" dirty="0" smtClean="0"/>
              <a:t>amatoriali.</a:t>
            </a:r>
          </a:p>
          <a:p>
            <a:r>
              <a:rPr lang="it-IT" dirty="0" smtClean="0"/>
              <a:t>Al di fuori delle prestazioni amatoriali, l’attività di lavoro sportivo, ricorrendone i presupposti, potrà costituire oggetto di:</a:t>
            </a:r>
          </a:p>
          <a:p>
            <a:pPr lvl="1"/>
            <a:r>
              <a:rPr lang="it-IT" dirty="0" smtClean="0"/>
              <a:t>rapporto di lavoro subordinato;</a:t>
            </a:r>
          </a:p>
          <a:p>
            <a:pPr lvl="1"/>
            <a:r>
              <a:rPr lang="it-IT" dirty="0" smtClean="0"/>
              <a:t>rapporto di lavoro autonomo – anche nella forma di collaborazioni coordinate e continuative;</a:t>
            </a:r>
          </a:p>
          <a:p>
            <a:pPr lvl="1"/>
            <a:r>
              <a:rPr lang="it-IT" dirty="0" smtClean="0"/>
              <a:t>prestazione occasionale secondo la disciplina della c.d. </a:t>
            </a:r>
            <a:r>
              <a:rPr lang="it-IT" dirty="0" err="1" smtClean="0"/>
              <a:t>PrestO</a:t>
            </a:r>
            <a:r>
              <a:rPr lang="it-IT" dirty="0" smtClean="0"/>
              <a:t>.</a:t>
            </a:r>
            <a:endParaRPr lang="it-IT" dirty="0"/>
          </a:p>
        </p:txBody>
      </p:sp>
      <p:sp>
        <p:nvSpPr>
          <p:cNvPr id="3" name="Titolo 2"/>
          <p:cNvSpPr>
            <a:spLocks noGrp="1"/>
          </p:cNvSpPr>
          <p:nvPr>
            <p:ph type="title"/>
          </p:nvPr>
        </p:nvSpPr>
        <p:spPr/>
        <p:txBody>
          <a:bodyPr>
            <a:normAutofit/>
          </a:bodyPr>
          <a:lstStyle/>
          <a:p>
            <a:r>
              <a:rPr lang="it-IT" dirty="0" smtClean="0"/>
              <a:t>Lavoratore sportivo</a:t>
            </a:r>
            <a:endParaRPr lang="it-IT" dirty="0"/>
          </a:p>
        </p:txBody>
      </p:sp>
    </p:spTree>
    <p:extLst>
      <p:ext uri="{BB962C8B-B14F-4D97-AF65-F5344CB8AC3E}">
        <p14:creationId xmlns:p14="http://schemas.microsoft.com/office/powerpoint/2010/main" val="27890444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dirty="0" smtClean="0"/>
              <a:t>Il </a:t>
            </a:r>
            <a:r>
              <a:rPr lang="it-IT" dirty="0"/>
              <a:t>legislatore </a:t>
            </a:r>
            <a:r>
              <a:rPr lang="it-IT" dirty="0" smtClean="0"/>
              <a:t>non </a:t>
            </a:r>
            <a:r>
              <a:rPr lang="it-IT" dirty="0"/>
              <a:t>introduce regimi differenziati ma in generale rinvia alla vigente disciplina, anche previdenziale, a tutela </a:t>
            </a:r>
            <a:r>
              <a:rPr lang="it-IT" dirty="0" smtClean="0"/>
              <a:t>della</a:t>
            </a:r>
            <a:r>
              <a:rPr lang="it-IT" dirty="0"/>
              <a:t> malattia, dell’infortunio, della gravidanza, della maternità e della genitorialità, contro la disoccupazione involontaria, secondo la natura giuridica del rapporto di lavoro (art. 33 comma 2). Valgono pertanto le </a:t>
            </a:r>
            <a:r>
              <a:rPr lang="it-IT" b="1" dirty="0"/>
              <a:t>regole comuni in materia di tutele e prestazioni dei lavoratori</a:t>
            </a:r>
            <a:r>
              <a:rPr lang="it-IT" dirty="0"/>
              <a:t>, rapportate al tipo di rapporto </a:t>
            </a:r>
            <a:r>
              <a:rPr lang="it-IT" dirty="0" smtClean="0"/>
              <a:t>instaurato.</a:t>
            </a:r>
          </a:p>
          <a:p>
            <a:r>
              <a:rPr lang="it-IT" dirty="0"/>
              <a:t>Sul fronte </a:t>
            </a:r>
            <a:r>
              <a:rPr lang="it-IT" b="1" dirty="0"/>
              <a:t>assicurativo</a:t>
            </a:r>
            <a:r>
              <a:rPr lang="it-IT" dirty="0"/>
              <a:t>, con l’art. 34 viene ribadito l’obbligo di assicurazione </a:t>
            </a:r>
            <a:r>
              <a:rPr lang="it-IT" dirty="0" err="1"/>
              <a:t>Inail</a:t>
            </a:r>
            <a:r>
              <a:rPr lang="it-IT" dirty="0"/>
              <a:t> per i lavoratori subordinati </a:t>
            </a:r>
            <a:r>
              <a:rPr lang="it-IT" dirty="0" smtClean="0"/>
              <a:t>sportivi.</a:t>
            </a:r>
            <a:endParaRPr lang="it-IT" dirty="0"/>
          </a:p>
        </p:txBody>
      </p:sp>
      <p:sp>
        <p:nvSpPr>
          <p:cNvPr id="3" name="Titolo 2"/>
          <p:cNvSpPr>
            <a:spLocks noGrp="1"/>
          </p:cNvSpPr>
          <p:nvPr>
            <p:ph type="title"/>
          </p:nvPr>
        </p:nvSpPr>
        <p:spPr/>
        <p:txBody>
          <a:bodyPr>
            <a:normAutofit fontScale="90000"/>
          </a:bodyPr>
          <a:lstStyle/>
          <a:p>
            <a:r>
              <a:rPr lang="it-IT" dirty="0" smtClean="0"/>
              <a:t>Oneri previdenziali</a:t>
            </a:r>
            <a:br>
              <a:rPr lang="it-IT" dirty="0" smtClean="0"/>
            </a:br>
            <a:r>
              <a:rPr lang="it-IT" dirty="0" smtClean="0"/>
              <a:t>del lavoratore sportivo</a:t>
            </a:r>
            <a:endParaRPr lang="it-IT" dirty="0"/>
          </a:p>
        </p:txBody>
      </p:sp>
    </p:spTree>
    <p:extLst>
      <p:ext uri="{BB962C8B-B14F-4D97-AF65-F5344CB8AC3E}">
        <p14:creationId xmlns:p14="http://schemas.microsoft.com/office/powerpoint/2010/main" val="19178074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marL="452437" indent="-342900">
              <a:buFont typeface="+mj-lt"/>
              <a:buAutoNum type="arabicPeriod"/>
            </a:pPr>
            <a:r>
              <a:rPr lang="it-IT" dirty="0" smtClean="0"/>
              <a:t>I </a:t>
            </a:r>
            <a:r>
              <a:rPr lang="it-IT" dirty="0"/>
              <a:t>lavoratori </a:t>
            </a:r>
            <a:r>
              <a:rPr lang="it-IT" b="1" dirty="0"/>
              <a:t>subordinati</a:t>
            </a:r>
            <a:r>
              <a:rPr lang="it-IT" dirty="0"/>
              <a:t> sportivi </a:t>
            </a:r>
            <a:r>
              <a:rPr lang="it-IT" dirty="0" smtClean="0"/>
              <a:t>dovranno </a:t>
            </a:r>
            <a:r>
              <a:rPr lang="it-IT" dirty="0"/>
              <a:t>essere iscritti al fondo pensioni per gli sportivi professionisti istituito presso l’INPS – ex ENPALS, il quale assumerà la denominazione di “Fondo Pensione dei Lavoratori </a:t>
            </a:r>
            <a:r>
              <a:rPr lang="it-IT" dirty="0" smtClean="0"/>
              <a:t>Sportivi.</a:t>
            </a:r>
            <a:endParaRPr lang="it-IT" dirty="0"/>
          </a:p>
          <a:p>
            <a:pPr marL="452437" indent="-342900">
              <a:spcAft>
                <a:spcPts val="0"/>
              </a:spcAft>
              <a:buFont typeface="+mj-lt"/>
              <a:buAutoNum type="arabicPeriod"/>
            </a:pPr>
            <a:r>
              <a:rPr lang="it-IT" dirty="0" smtClean="0"/>
              <a:t>I </a:t>
            </a:r>
            <a:r>
              <a:rPr lang="it-IT" dirty="0"/>
              <a:t>lavoratori sportivi titolari di contratto di </a:t>
            </a:r>
            <a:r>
              <a:rPr lang="it-IT" b="1" dirty="0"/>
              <a:t>co.co.co</a:t>
            </a:r>
            <a:r>
              <a:rPr lang="it-IT" dirty="0"/>
              <a:t> o che svolgono prestazioni </a:t>
            </a:r>
            <a:r>
              <a:rPr lang="it-IT" b="1" dirty="0"/>
              <a:t>autonome</a:t>
            </a:r>
            <a:r>
              <a:rPr lang="it-IT" dirty="0"/>
              <a:t> o prestazioni </a:t>
            </a:r>
            <a:r>
              <a:rPr lang="it-IT" b="1" dirty="0"/>
              <a:t>autonome occasionali </a:t>
            </a:r>
            <a:r>
              <a:rPr lang="it-IT" dirty="0"/>
              <a:t>nei settori dilettantistici sono iscritti nella c.d. “gestione separata” INPS ex L. 335/1995 e versano aliquote differenziate come segue:</a:t>
            </a:r>
          </a:p>
          <a:p>
            <a:pPr lvl="1">
              <a:spcAft>
                <a:spcPts val="0"/>
              </a:spcAft>
            </a:pPr>
            <a:r>
              <a:rPr lang="it-IT" dirty="0"/>
              <a:t>per i lavoratori che risultano assicurati presso altre forme obbligatorie, il 10</a:t>
            </a:r>
            <a:r>
              <a:rPr lang="it-IT" dirty="0" smtClean="0"/>
              <a:t>%;</a:t>
            </a:r>
            <a:endParaRPr lang="it-IT" dirty="0"/>
          </a:p>
          <a:p>
            <a:pPr lvl="1">
              <a:spcAft>
                <a:spcPts val="0"/>
              </a:spcAft>
            </a:pPr>
            <a:r>
              <a:rPr lang="it-IT" dirty="0"/>
              <a:t>per i  co.co.co o autonomi occasionali, non assicurati presso altre forme obbligatorie, il 20% per l’anno 2021, 24% per l’anno 2022, il 30% per l’anno 2023, il 33% per l’anno </a:t>
            </a:r>
            <a:r>
              <a:rPr lang="it-IT" dirty="0" smtClean="0"/>
              <a:t>2024;</a:t>
            </a:r>
            <a:endParaRPr lang="it-IT" dirty="0"/>
          </a:p>
          <a:p>
            <a:pPr lvl="1">
              <a:spcAft>
                <a:spcPts val="0"/>
              </a:spcAft>
            </a:pPr>
            <a:r>
              <a:rPr lang="it-IT" dirty="0"/>
              <a:t>per lavoratori autonomi non assicurati presso altre forme </a:t>
            </a:r>
            <a:r>
              <a:rPr lang="it-IT" dirty="0" smtClean="0"/>
              <a:t>obbligatorie, </a:t>
            </a:r>
            <a:r>
              <a:rPr lang="it-IT" dirty="0"/>
              <a:t>il 15% per l’anno 2021, 20% per l’anno 2022, il 22% per l’anno 2023, il 25% per l’anno </a:t>
            </a:r>
            <a:r>
              <a:rPr lang="it-IT" dirty="0" smtClean="0"/>
              <a:t>2024.</a:t>
            </a:r>
            <a:endParaRPr lang="it-IT" dirty="0"/>
          </a:p>
        </p:txBody>
      </p:sp>
      <p:sp>
        <p:nvSpPr>
          <p:cNvPr id="3" name="Titolo 2"/>
          <p:cNvSpPr>
            <a:spLocks noGrp="1"/>
          </p:cNvSpPr>
          <p:nvPr>
            <p:ph type="title"/>
          </p:nvPr>
        </p:nvSpPr>
        <p:spPr/>
        <p:txBody>
          <a:bodyPr>
            <a:normAutofit fontScale="90000"/>
          </a:bodyPr>
          <a:lstStyle/>
          <a:p>
            <a:r>
              <a:rPr lang="it-IT" dirty="0" smtClean="0"/>
              <a:t>Trattamento pensionistico</a:t>
            </a:r>
            <a:br>
              <a:rPr lang="it-IT" dirty="0" smtClean="0"/>
            </a:br>
            <a:r>
              <a:rPr lang="it-IT" dirty="0" smtClean="0"/>
              <a:t>del </a:t>
            </a:r>
            <a:r>
              <a:rPr lang="it-IT" dirty="0"/>
              <a:t>lavoratore sportivo</a:t>
            </a:r>
          </a:p>
        </p:txBody>
      </p:sp>
    </p:spTree>
    <p:extLst>
      <p:ext uri="{BB962C8B-B14F-4D97-AF65-F5344CB8AC3E}">
        <p14:creationId xmlns:p14="http://schemas.microsoft.com/office/powerpoint/2010/main" val="30247671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dirty="0" smtClean="0"/>
              <a:t>I redditi </a:t>
            </a:r>
            <a:r>
              <a:rPr lang="it-IT" dirty="0"/>
              <a:t>da lavoro sportivo nel solo settore </a:t>
            </a:r>
            <a:r>
              <a:rPr lang="it-IT" dirty="0" smtClean="0"/>
              <a:t>dilettantistico, </a:t>
            </a:r>
            <a:r>
              <a:rPr lang="it-IT" dirty="0"/>
              <a:t>ai sensi dell’art. 36 comma 7, usufruiscono, quale che sia la tipologia di rapporto, della soglia di esenzione di cui all’art. 69 co.2 del T.U.I.R. (ovvero il tetto di euro 10.000) ma esclusivamente a fini fiscali (e non quindi previdenziali</a:t>
            </a:r>
            <a:r>
              <a:rPr lang="it-IT" dirty="0" smtClean="0"/>
              <a:t>).</a:t>
            </a:r>
            <a:endParaRPr lang="it-IT" dirty="0"/>
          </a:p>
        </p:txBody>
      </p:sp>
      <p:sp>
        <p:nvSpPr>
          <p:cNvPr id="3" name="Titolo 2"/>
          <p:cNvSpPr>
            <a:spLocks noGrp="1"/>
          </p:cNvSpPr>
          <p:nvPr>
            <p:ph type="title"/>
          </p:nvPr>
        </p:nvSpPr>
        <p:spPr/>
        <p:txBody>
          <a:bodyPr>
            <a:normAutofit fontScale="90000"/>
          </a:bodyPr>
          <a:lstStyle/>
          <a:p>
            <a:r>
              <a:rPr lang="it-IT" dirty="0"/>
              <a:t>Trattamento </a:t>
            </a:r>
            <a:r>
              <a:rPr lang="it-IT" dirty="0" smtClean="0"/>
              <a:t>fiscale</a:t>
            </a:r>
            <a:br>
              <a:rPr lang="it-IT" dirty="0" smtClean="0"/>
            </a:br>
            <a:r>
              <a:rPr lang="it-IT" dirty="0" smtClean="0"/>
              <a:t>del </a:t>
            </a:r>
            <a:r>
              <a:rPr lang="it-IT" dirty="0"/>
              <a:t>lavoratore sportivo</a:t>
            </a:r>
          </a:p>
        </p:txBody>
      </p:sp>
    </p:spTree>
    <p:extLst>
      <p:ext uri="{BB962C8B-B14F-4D97-AF65-F5344CB8AC3E}">
        <p14:creationId xmlns:p14="http://schemas.microsoft.com/office/powerpoint/2010/main" val="21940155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dirty="0"/>
              <a:t>L’articolo 32 del Decreto – “Controlli sanitari per i lavoratori sportivi” – prevede l’istituzione di una </a:t>
            </a:r>
            <a:r>
              <a:rPr lang="it-IT" b="1" dirty="0"/>
              <a:t>scheda sanitaria</a:t>
            </a:r>
            <a:r>
              <a:rPr lang="it-IT" dirty="0"/>
              <a:t> per tutti i lavoratori sportivi, con la sola eccezione degli sportivi occasionali. Un duplicato della scheda sanitaria andrà depositato presso la propria Federazione Sportiva Nazionale o Disciplina Sportiva Associata, le quali potranno fare convenzioni con le Regioni, al fine di garantire l’espletamento delle indagini e degli esami necessari per l’aggiornamento delle schede mediche. </a:t>
            </a:r>
            <a:endParaRPr lang="it-IT" dirty="0" smtClean="0"/>
          </a:p>
          <a:p>
            <a:r>
              <a:rPr lang="it-IT" b="1" dirty="0" smtClean="0"/>
              <a:t>Tutti </a:t>
            </a:r>
            <a:r>
              <a:rPr lang="it-IT" b="1" dirty="0"/>
              <a:t>gli oneri ricadono sulle Associazioni e Società Sportive Dilettantistiche ed in mancanza dell’aggiornamento le F.S.N. e D.S.A. negheranno l’autorizzazione allo svolgimento delle attività </a:t>
            </a:r>
            <a:r>
              <a:rPr lang="it-IT" b="1" dirty="0" smtClean="0"/>
              <a:t>sportive</a:t>
            </a:r>
            <a:r>
              <a:rPr lang="it-IT" dirty="0" smtClean="0"/>
              <a:t>.</a:t>
            </a:r>
          </a:p>
          <a:p>
            <a:r>
              <a:rPr lang="it-IT" dirty="0" smtClean="0"/>
              <a:t>Per </a:t>
            </a:r>
            <a:r>
              <a:rPr lang="it-IT" dirty="0"/>
              <a:t>quanto fissato dall’articolo 33 del Decreto, comma 1, ai lavoratori sportivi si applicano la vigente disciplina in materia di salute e di sicurezza nei luoghi di lavoro. L’idoneità psico-fisica del lavoratore sportivo è certificata da un medico specialista in medicina dello sport sulla scorta di indagini strumentali. Se ne deduce, che i lavoratori sportivi amatoriali (esclusi dai lavoratori sportivi ex art. 25, comma 1), non siano tenuti a tale dovere.</a:t>
            </a:r>
          </a:p>
        </p:txBody>
      </p:sp>
      <p:sp>
        <p:nvSpPr>
          <p:cNvPr id="3" name="Titolo 2"/>
          <p:cNvSpPr>
            <a:spLocks noGrp="1"/>
          </p:cNvSpPr>
          <p:nvPr>
            <p:ph type="title"/>
          </p:nvPr>
        </p:nvSpPr>
        <p:spPr/>
        <p:txBody>
          <a:bodyPr/>
          <a:lstStyle/>
          <a:p>
            <a:r>
              <a:rPr lang="it-IT" dirty="0" smtClean="0"/>
              <a:t>Sicurezza </a:t>
            </a:r>
            <a:r>
              <a:rPr lang="it-IT" dirty="0"/>
              <a:t>del lavoratore sportivo</a:t>
            </a:r>
          </a:p>
        </p:txBody>
      </p:sp>
    </p:spTree>
    <p:extLst>
      <p:ext uri="{BB962C8B-B14F-4D97-AF65-F5344CB8AC3E}">
        <p14:creationId xmlns:p14="http://schemas.microsoft.com/office/powerpoint/2010/main" val="22522876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egnaposto contenuto 3"/>
          <p:cNvSpPr>
            <a:spLocks noGrp="1"/>
          </p:cNvSpPr>
          <p:nvPr>
            <p:ph idx="1"/>
          </p:nvPr>
        </p:nvSpPr>
        <p:spPr/>
        <p:txBody>
          <a:bodyPr/>
          <a:lstStyle/>
          <a:p>
            <a:pPr lvl="0">
              <a:spcAft>
                <a:spcPts val="1800"/>
              </a:spcAft>
            </a:pPr>
            <a:r>
              <a:rPr lang="it-IT" sz="3200" dirty="0">
                <a:solidFill>
                  <a:schemeClr val="bg1">
                    <a:lumMod val="65000"/>
                  </a:schemeClr>
                </a:solidFill>
              </a:rPr>
              <a:t>La Riforma dello Sport</a:t>
            </a:r>
          </a:p>
          <a:p>
            <a:pPr lvl="0">
              <a:spcAft>
                <a:spcPts val="1800"/>
              </a:spcAft>
            </a:pPr>
            <a:r>
              <a:rPr lang="it-IT" sz="3200" dirty="0" smtClean="0">
                <a:solidFill>
                  <a:schemeClr val="bg1">
                    <a:lumMod val="65000"/>
                  </a:schemeClr>
                </a:solidFill>
              </a:rPr>
              <a:t>La Riforma del lavoro sportivo: cosa cambia per i sodalizi sportivi</a:t>
            </a:r>
          </a:p>
          <a:p>
            <a:pPr lvl="0">
              <a:spcAft>
                <a:spcPts val="1800"/>
              </a:spcAft>
            </a:pPr>
            <a:r>
              <a:rPr lang="it-IT" sz="3200" b="1" u="sng" dirty="0">
                <a:effectLst>
                  <a:outerShdw blurRad="38100" dist="38100" dir="2700000" algn="tl">
                    <a:srgbClr val="000000">
                      <a:alpha val="43137"/>
                    </a:srgbClr>
                  </a:outerShdw>
                </a:effectLst>
              </a:rPr>
              <a:t>L’attuale disciplina dei compensi erogati in ambito sportivo dilettantistico</a:t>
            </a:r>
          </a:p>
        </p:txBody>
      </p:sp>
      <p:sp>
        <p:nvSpPr>
          <p:cNvPr id="3" name="Titolo 2"/>
          <p:cNvSpPr>
            <a:spLocks noGrp="1"/>
          </p:cNvSpPr>
          <p:nvPr>
            <p:ph type="title"/>
          </p:nvPr>
        </p:nvSpPr>
        <p:spPr/>
        <p:txBody>
          <a:bodyPr/>
          <a:lstStyle/>
          <a:p>
            <a:r>
              <a:rPr lang="it-IT" dirty="0" smtClean="0"/>
              <a:t>Tematiche</a:t>
            </a:r>
            <a:endParaRPr lang="it-IT" dirty="0"/>
          </a:p>
        </p:txBody>
      </p:sp>
    </p:spTree>
    <p:extLst>
      <p:ext uri="{BB962C8B-B14F-4D97-AF65-F5344CB8AC3E}">
        <p14:creationId xmlns:p14="http://schemas.microsoft.com/office/powerpoint/2010/main" val="206246217"/>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p:txBody>
          <a:bodyPr/>
          <a:lstStyle/>
          <a:p>
            <a:pPr marL="357188" indent="-357188" algn="ctr" eaLnBrk="1" hangingPunct="1">
              <a:lnSpc>
                <a:spcPct val="110000"/>
              </a:lnSpc>
              <a:spcAft>
                <a:spcPts val="1200"/>
              </a:spcAft>
              <a:buNone/>
            </a:pPr>
            <a:r>
              <a:rPr lang="it-IT" altLang="it-IT" b="1" dirty="0"/>
              <a:t>Art. 67, comma 1, </a:t>
            </a:r>
            <a:r>
              <a:rPr lang="it-IT" altLang="it-IT" b="1" dirty="0" err="1"/>
              <a:t>lett</a:t>
            </a:r>
            <a:r>
              <a:rPr lang="it-IT" altLang="it-IT" b="1" dirty="0"/>
              <a:t>. m) del TUIR (redditi diversi)</a:t>
            </a:r>
          </a:p>
          <a:p>
            <a:pPr marL="357188" indent="-357188" eaLnBrk="1" hangingPunct="1">
              <a:lnSpc>
                <a:spcPct val="110000"/>
              </a:lnSpc>
              <a:spcAft>
                <a:spcPts val="1200"/>
              </a:spcAft>
            </a:pPr>
            <a:r>
              <a:rPr lang="it-IT" dirty="0"/>
              <a:t>Sono redditi diversi se non costituiscono redditi conseguiti nell’esercizio di </a:t>
            </a:r>
            <a:r>
              <a:rPr lang="it-IT" b="1" u="sng" dirty="0"/>
              <a:t>arti o professioni</a:t>
            </a:r>
            <a:r>
              <a:rPr lang="it-IT" b="1" dirty="0"/>
              <a:t> </a:t>
            </a:r>
            <a:r>
              <a:rPr lang="it-IT" dirty="0"/>
              <a:t>né in relazione alla qualità di </a:t>
            </a:r>
            <a:r>
              <a:rPr lang="it-IT" b="1" u="sng" dirty="0"/>
              <a:t>lavoratore dipendente</a:t>
            </a:r>
            <a:r>
              <a:rPr lang="it-IT" dirty="0">
                <a:effectLst>
                  <a:outerShdw blurRad="38100" dist="38100" dir="2700000" algn="tl">
                    <a:srgbClr val="000000">
                      <a:alpha val="43137"/>
                    </a:srgbClr>
                  </a:outerShdw>
                </a:effectLst>
              </a:rPr>
              <a:t> </a:t>
            </a:r>
            <a:r>
              <a:rPr lang="it-IT" altLang="it-IT" dirty="0"/>
              <a:t>le </a:t>
            </a:r>
            <a:r>
              <a:rPr lang="it-IT" altLang="it-IT" b="1" dirty="0"/>
              <a:t>indennità di trasferta, i rimborsi forfetari di spesa, i premi e i compensi EROGATI NELL’ESERCIZIO DIRETTO DELL’ATTIVITA’ SPORTIVA DILETTANTISTICA</a:t>
            </a:r>
            <a:r>
              <a:rPr lang="it-IT" altLang="it-IT" dirty="0"/>
              <a:t> da qualunque organismo, comunque denominato, che persegua finalità sportive dilettantistiche riconosciuto dal CONI (per il tramite delle Federazioni affiliate) o dagli Enti di Promozione Sportiva e dalle Discipline </a:t>
            </a:r>
            <a:r>
              <a:rPr lang="it-IT" altLang="it-IT" dirty="0" smtClean="0"/>
              <a:t>Associate.</a:t>
            </a:r>
            <a:endParaRPr lang="it-IT" altLang="it-IT" dirty="0"/>
          </a:p>
        </p:txBody>
      </p:sp>
      <p:sp>
        <p:nvSpPr>
          <p:cNvPr id="2" name="Titolo 1"/>
          <p:cNvSpPr>
            <a:spLocks noGrp="1"/>
          </p:cNvSpPr>
          <p:nvPr>
            <p:ph type="title"/>
          </p:nvPr>
        </p:nvSpPr>
        <p:spPr/>
        <p:txBody>
          <a:bodyPr/>
          <a:lstStyle/>
          <a:p>
            <a:r>
              <a:rPr lang="it-IT" dirty="0" smtClean="0"/>
              <a:t>Sportivi dilettanti</a:t>
            </a:r>
            <a:endParaRPr lang="it-IT" dirty="0"/>
          </a:p>
        </p:txBody>
      </p:sp>
    </p:spTree>
    <p:extLst>
      <p:ext uri="{BB962C8B-B14F-4D97-AF65-F5344CB8AC3E}">
        <p14:creationId xmlns:p14="http://schemas.microsoft.com/office/powerpoint/2010/main" val="411779953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fade">
                                      <p:cBhvr>
                                        <p:cTn id="7" dur="2000"/>
                                        <p:tgtEl>
                                          <p:spTgt spid="61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p:txBody>
          <a:bodyPr/>
          <a:lstStyle/>
          <a:p>
            <a:pPr marL="514350" indent="-514350">
              <a:lnSpc>
                <a:spcPct val="125000"/>
              </a:lnSpc>
            </a:pPr>
            <a:r>
              <a:rPr lang="it-IT" dirty="0"/>
              <a:t>Per effetto dell’art. 35 comma V del </a:t>
            </a:r>
            <a:r>
              <a:rPr lang="it-IT" dirty="0" err="1"/>
              <a:t>d.l.</a:t>
            </a:r>
            <a:r>
              <a:rPr lang="it-IT" dirty="0"/>
              <a:t> 207/08 convertito in l. </a:t>
            </a:r>
            <a:r>
              <a:rPr lang="it-IT" dirty="0" smtClean="0"/>
              <a:t>14/09</a:t>
            </a:r>
            <a:r>
              <a:rPr lang="it-IT" dirty="0"/>
              <a:t>, </a:t>
            </a:r>
            <a:r>
              <a:rPr lang="it-IT" dirty="0" smtClean="0"/>
              <a:t>nelle </a:t>
            </a:r>
            <a:r>
              <a:rPr lang="it-IT" dirty="0"/>
              <a:t>parole</a:t>
            </a:r>
            <a:r>
              <a:rPr lang="it-IT" i="1" dirty="0"/>
              <a:t> esercizio diretto di attività sportive dilettantistiche</a:t>
            </a:r>
            <a:r>
              <a:rPr lang="it-IT" dirty="0"/>
              <a:t> contenute nell’articolo 67 comma I </a:t>
            </a:r>
            <a:r>
              <a:rPr lang="it-IT" dirty="0" err="1"/>
              <a:t>lett.m</a:t>
            </a:r>
            <a:r>
              <a:rPr lang="it-IT" dirty="0"/>
              <a:t>) del TUIR sono ricomprese </a:t>
            </a:r>
            <a:r>
              <a:rPr lang="it-IT" altLang="it-IT" dirty="0" smtClean="0"/>
              <a:t>la </a:t>
            </a:r>
            <a:r>
              <a:rPr lang="it-IT" altLang="it-IT" b="1" dirty="0"/>
              <a:t>formazione, la didattica, la preparazione e l’assistenza all’attività sportiva </a:t>
            </a:r>
            <a:r>
              <a:rPr lang="it-IT" altLang="it-IT" b="1" dirty="0" smtClean="0"/>
              <a:t>dilettantistica.</a:t>
            </a:r>
          </a:p>
          <a:p>
            <a:pPr marL="514350" indent="-514350">
              <a:lnSpc>
                <a:spcPct val="125000"/>
              </a:lnSpc>
            </a:pPr>
            <a:r>
              <a:rPr lang="it-IT" altLang="it-IT" dirty="0"/>
              <a:t>In sostanza, il regime di favore di cui all’art. 67, co. 1, </a:t>
            </a:r>
            <a:r>
              <a:rPr lang="it-IT" altLang="it-IT" dirty="0" err="1"/>
              <a:t>lett</a:t>
            </a:r>
            <a:r>
              <a:rPr lang="it-IT" altLang="it-IT" dirty="0"/>
              <a:t>. m) è applicabile ai compensi erogati a Atleti, Allenatori, Arbitri e Giudici di gara, Commissari speciali e Istruttori e ai </a:t>
            </a:r>
            <a:r>
              <a:rPr lang="it-IT" dirty="0" smtClean="0"/>
              <a:t>Dirigenti che concorrono </a:t>
            </a:r>
            <a:r>
              <a:rPr lang="it-IT" dirty="0"/>
              <a:t>a garantire la concreta realizzazione degli eventi sportivi </a:t>
            </a:r>
            <a:r>
              <a:rPr lang="it-IT" dirty="0" smtClean="0"/>
              <a:t>dilettantistici.</a:t>
            </a:r>
          </a:p>
          <a:p>
            <a:pPr marL="514350" indent="-514350">
              <a:lnSpc>
                <a:spcPct val="125000"/>
              </a:lnSpc>
            </a:pPr>
            <a:r>
              <a:rPr lang="it-IT" dirty="0" smtClean="0"/>
              <a:t>La prestazione deve </a:t>
            </a:r>
            <a:r>
              <a:rPr lang="it-IT" dirty="0"/>
              <a:t>essere resa nell’ambito della </a:t>
            </a:r>
            <a:r>
              <a:rPr lang="it-IT" b="1" dirty="0"/>
              <a:t>disciplina riconosciuta come sportiva dilettantistic</a:t>
            </a:r>
            <a:r>
              <a:rPr lang="it-IT" dirty="0"/>
              <a:t>a compresa nell’elenco delle discipline ammissibili al Registro di cui </a:t>
            </a:r>
            <a:r>
              <a:rPr lang="it-IT" dirty="0" smtClean="0"/>
              <a:t>alle delibere CONI.</a:t>
            </a:r>
            <a:endParaRPr lang="it-IT" altLang="it-IT" dirty="0" smtClean="0"/>
          </a:p>
        </p:txBody>
      </p:sp>
      <p:sp>
        <p:nvSpPr>
          <p:cNvPr id="2" name="Titolo 1"/>
          <p:cNvSpPr>
            <a:spLocks noGrp="1"/>
          </p:cNvSpPr>
          <p:nvPr>
            <p:ph type="title"/>
          </p:nvPr>
        </p:nvSpPr>
        <p:spPr/>
        <p:txBody>
          <a:bodyPr/>
          <a:lstStyle/>
          <a:p>
            <a:r>
              <a:rPr lang="it-IT" dirty="0" smtClean="0"/>
              <a:t>Sportivi dilettanti</a:t>
            </a:r>
            <a:endParaRPr lang="it-IT" dirty="0"/>
          </a:p>
        </p:txBody>
      </p:sp>
    </p:spTree>
    <p:extLst>
      <p:ext uri="{BB962C8B-B14F-4D97-AF65-F5344CB8AC3E}">
        <p14:creationId xmlns:p14="http://schemas.microsoft.com/office/powerpoint/2010/main" val="120134773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fade">
                                      <p:cBhvr>
                                        <p:cTn id="7" dur="2000"/>
                                        <p:tgtEl>
                                          <p:spTgt spid="2355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555">
                                            <p:txEl>
                                              <p:pRg st="1" end="1"/>
                                            </p:txEl>
                                          </p:spTgt>
                                        </p:tgtEl>
                                        <p:attrNameLst>
                                          <p:attrName>style.visibility</p:attrName>
                                        </p:attrNameLst>
                                      </p:cBhvr>
                                      <p:to>
                                        <p:strVal val="visible"/>
                                      </p:to>
                                    </p:set>
                                    <p:animEffect transition="in" filter="fade">
                                      <p:cBhvr>
                                        <p:cTn id="10" dur="2000"/>
                                        <p:tgtEl>
                                          <p:spTgt spid="2355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555">
                                            <p:txEl>
                                              <p:pRg st="2" end="2"/>
                                            </p:txEl>
                                          </p:spTgt>
                                        </p:tgtEl>
                                        <p:attrNameLst>
                                          <p:attrName>style.visibility</p:attrName>
                                        </p:attrNameLst>
                                      </p:cBhvr>
                                      <p:to>
                                        <p:strVal val="visible"/>
                                      </p:to>
                                    </p:set>
                                    <p:animEffect transition="in" filter="fade">
                                      <p:cBhvr>
                                        <p:cTn id="13" dur="2000"/>
                                        <p:tgtEl>
                                          <p:spTgt spid="2355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p:txBody>
          <a:bodyPr/>
          <a:lstStyle/>
          <a:p>
            <a:pPr marL="623888" indent="-514350" eaLnBrk="1" hangingPunct="1">
              <a:lnSpc>
                <a:spcPct val="110000"/>
              </a:lnSpc>
            </a:pPr>
            <a:r>
              <a:rPr lang="it-IT" altLang="it-IT" dirty="0"/>
              <a:t>Le indennità e i compensi sono </a:t>
            </a:r>
            <a:r>
              <a:rPr lang="it-IT" altLang="it-IT" b="1" dirty="0"/>
              <a:t>esenti da imposta</a:t>
            </a:r>
            <a:r>
              <a:rPr lang="it-IT" altLang="it-IT" dirty="0"/>
              <a:t>, cioè non concorrono a formare il reddito imponibile IRPEF del percettore fino al </a:t>
            </a:r>
            <a:r>
              <a:rPr lang="it-IT" altLang="it-IT" b="1" dirty="0"/>
              <a:t>limite annuo di € </a:t>
            </a:r>
            <a:r>
              <a:rPr lang="it-IT" altLang="it-IT" b="1" dirty="0" smtClean="0"/>
              <a:t>10.000,00.</a:t>
            </a:r>
            <a:endParaRPr lang="it-IT" altLang="it-IT" dirty="0"/>
          </a:p>
          <a:p>
            <a:pPr marL="623888" indent="-514350" eaLnBrk="1" hangingPunct="1">
              <a:lnSpc>
                <a:spcPct val="110000"/>
              </a:lnSpc>
            </a:pPr>
            <a:r>
              <a:rPr lang="it-IT" altLang="it-IT" b="1" dirty="0" smtClean="0"/>
              <a:t>Non </a:t>
            </a:r>
            <a:r>
              <a:rPr lang="it-IT" altLang="it-IT" b="1" dirty="0"/>
              <a:t>concorrono</a:t>
            </a:r>
            <a:r>
              <a:rPr lang="it-IT" altLang="it-IT" dirty="0"/>
              <a:t> </a:t>
            </a:r>
            <a:r>
              <a:rPr lang="it-IT" altLang="it-IT" b="1" dirty="0"/>
              <a:t>altresì a formare il reddito i rimborsi di spese documentate</a:t>
            </a:r>
            <a:r>
              <a:rPr lang="it-IT" altLang="it-IT" dirty="0"/>
              <a:t> relative al vitto, all’alloggio, al viaggio e al trasporto sostenute in occasione di prestazioni effettuate fuori dal territorio comunale di </a:t>
            </a:r>
            <a:r>
              <a:rPr lang="it-IT" altLang="it-IT" dirty="0" smtClean="0"/>
              <a:t>residenza.</a:t>
            </a:r>
            <a:endParaRPr lang="it-IT" altLang="it-IT" dirty="0"/>
          </a:p>
          <a:p>
            <a:pPr marL="623888" indent="-514350" eaLnBrk="1" hangingPunct="1">
              <a:lnSpc>
                <a:spcPct val="110000"/>
              </a:lnSpc>
              <a:buNone/>
            </a:pPr>
            <a:r>
              <a:rPr lang="it-IT" altLang="it-IT" dirty="0"/>
              <a:t/>
            </a:r>
            <a:br>
              <a:rPr lang="it-IT" altLang="it-IT" dirty="0"/>
            </a:br>
            <a:endParaRPr lang="it-IT" altLang="it-IT" dirty="0"/>
          </a:p>
        </p:txBody>
      </p:sp>
      <p:sp>
        <p:nvSpPr>
          <p:cNvPr id="2" name="Titolo 1"/>
          <p:cNvSpPr>
            <a:spLocks noGrp="1"/>
          </p:cNvSpPr>
          <p:nvPr>
            <p:ph type="title"/>
          </p:nvPr>
        </p:nvSpPr>
        <p:spPr/>
        <p:txBody>
          <a:bodyPr>
            <a:normAutofit/>
          </a:bodyPr>
          <a:lstStyle/>
          <a:p>
            <a:r>
              <a:rPr lang="it-IT" dirty="0" smtClean="0"/>
              <a:t>Esenzione fino a 10.000 euro</a:t>
            </a:r>
            <a:endParaRPr lang="it-IT" dirty="0"/>
          </a:p>
        </p:txBody>
      </p:sp>
    </p:spTree>
    <p:extLst>
      <p:ext uri="{BB962C8B-B14F-4D97-AF65-F5344CB8AC3E}">
        <p14:creationId xmlns:p14="http://schemas.microsoft.com/office/powerpoint/2010/main" val="124055839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fade">
                                      <p:cBhvr>
                                        <p:cTn id="7" dur="2000"/>
                                        <p:tgtEl>
                                          <p:spTgt spid="7171">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171">
                                            <p:txEl>
                                              <p:pRg st="1" end="1"/>
                                            </p:txEl>
                                          </p:spTgt>
                                        </p:tgtEl>
                                        <p:attrNameLst>
                                          <p:attrName>style.visibility</p:attrName>
                                        </p:attrNameLst>
                                      </p:cBhvr>
                                      <p:to>
                                        <p:strVal val="visible"/>
                                      </p:to>
                                    </p:set>
                                    <p:animEffect transition="in" filter="fade">
                                      <p:cBhvr>
                                        <p:cTn id="10" dur="2000"/>
                                        <p:tgtEl>
                                          <p:spTgt spid="7171">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animEffect transition="in" filter="fade">
                                      <p:cBhvr>
                                        <p:cTn id="13" dur="2000"/>
                                        <p:tgtEl>
                                          <p:spTgt spid="717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egnaposto contenuto 3"/>
          <p:cNvSpPr>
            <a:spLocks noGrp="1"/>
          </p:cNvSpPr>
          <p:nvPr>
            <p:ph idx="1"/>
          </p:nvPr>
        </p:nvSpPr>
        <p:spPr/>
        <p:txBody>
          <a:bodyPr/>
          <a:lstStyle/>
          <a:p>
            <a:pPr lvl="0">
              <a:spcAft>
                <a:spcPts val="1800"/>
              </a:spcAft>
            </a:pPr>
            <a:r>
              <a:rPr lang="it-IT" sz="3200" b="1" u="sng" dirty="0" smtClean="0">
                <a:effectLst>
                  <a:outerShdw blurRad="38100" dist="38100" dir="2700000" algn="tl">
                    <a:srgbClr val="000000">
                      <a:alpha val="43137"/>
                    </a:srgbClr>
                  </a:outerShdw>
                </a:effectLst>
              </a:rPr>
              <a:t>La Riforma dello Sport</a:t>
            </a:r>
            <a:endParaRPr lang="it-IT" sz="3200" b="1" u="sng" dirty="0">
              <a:effectLst>
                <a:outerShdw blurRad="38100" dist="38100" dir="2700000" algn="tl">
                  <a:srgbClr val="000000">
                    <a:alpha val="43137"/>
                  </a:srgbClr>
                </a:outerShdw>
              </a:effectLst>
            </a:endParaRPr>
          </a:p>
          <a:p>
            <a:pPr lvl="0">
              <a:spcAft>
                <a:spcPts val="1800"/>
              </a:spcAft>
            </a:pPr>
            <a:r>
              <a:rPr lang="it-IT" sz="3200" dirty="0" smtClean="0">
                <a:solidFill>
                  <a:schemeClr val="bg1">
                    <a:lumMod val="65000"/>
                  </a:schemeClr>
                </a:solidFill>
              </a:rPr>
              <a:t>La Riforma del lavoro sportivo: cosa cambia per i sodalizi sportivi</a:t>
            </a:r>
          </a:p>
          <a:p>
            <a:pPr lvl="0">
              <a:spcAft>
                <a:spcPts val="1800"/>
              </a:spcAft>
            </a:pPr>
            <a:r>
              <a:rPr lang="it-IT" sz="3200" dirty="0" smtClean="0">
                <a:solidFill>
                  <a:schemeClr val="bg1">
                    <a:lumMod val="65000"/>
                  </a:schemeClr>
                </a:solidFill>
              </a:rPr>
              <a:t>L’attuale disciplina dei compensi erogati in ambito sportivo dilettantistico</a:t>
            </a:r>
            <a:endParaRPr lang="it-IT" sz="3200" dirty="0">
              <a:solidFill>
                <a:schemeClr val="bg1">
                  <a:lumMod val="65000"/>
                </a:schemeClr>
              </a:solidFill>
            </a:endParaRPr>
          </a:p>
        </p:txBody>
      </p:sp>
      <p:sp>
        <p:nvSpPr>
          <p:cNvPr id="3" name="Titolo 2"/>
          <p:cNvSpPr>
            <a:spLocks noGrp="1"/>
          </p:cNvSpPr>
          <p:nvPr>
            <p:ph type="title"/>
          </p:nvPr>
        </p:nvSpPr>
        <p:spPr/>
        <p:txBody>
          <a:bodyPr/>
          <a:lstStyle/>
          <a:p>
            <a:r>
              <a:rPr lang="it-IT" dirty="0" smtClean="0"/>
              <a:t>Tematiche</a:t>
            </a:r>
            <a:endParaRPr lang="it-IT" dirty="0"/>
          </a:p>
        </p:txBody>
      </p:sp>
    </p:spTree>
    <p:extLst>
      <p:ext uri="{BB962C8B-B14F-4D97-AF65-F5344CB8AC3E}">
        <p14:creationId xmlns:p14="http://schemas.microsoft.com/office/powerpoint/2010/main" val="1949620061"/>
      </p:ext>
    </p:extLst>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p:txBody>
          <a:bodyPr/>
          <a:lstStyle/>
          <a:p>
            <a:pPr marL="342900" indent="-342900" eaLnBrk="1" hangingPunct="1">
              <a:lnSpc>
                <a:spcPct val="120000"/>
              </a:lnSpc>
              <a:spcBef>
                <a:spcPct val="0"/>
              </a:spcBef>
              <a:spcAft>
                <a:spcPts val="1200"/>
              </a:spcAft>
            </a:pPr>
            <a:r>
              <a:rPr lang="it-IT" altLang="it-IT" dirty="0"/>
              <a:t>L’Associazione sportiva dovrà applicare una </a:t>
            </a:r>
            <a:r>
              <a:rPr lang="it-IT" altLang="it-IT" b="1" dirty="0"/>
              <a:t>RITENUTA</a:t>
            </a:r>
            <a:r>
              <a:rPr lang="it-IT" altLang="it-IT" dirty="0"/>
              <a:t> con l’aliquota corrispondente al primo scaglione di reddito </a:t>
            </a:r>
            <a:r>
              <a:rPr lang="it-IT" altLang="it-IT" b="1" dirty="0"/>
              <a:t>(oggi 23%)</a:t>
            </a:r>
            <a:r>
              <a:rPr lang="it-IT" altLang="it-IT" dirty="0"/>
              <a:t> maggiorata delle addizionali regionali e comunali per la </a:t>
            </a:r>
            <a:r>
              <a:rPr lang="it-IT" altLang="it-IT" b="1" dirty="0"/>
              <a:t>corresponsione di compensi superiori al suddetto </a:t>
            </a:r>
            <a:r>
              <a:rPr lang="it-IT" altLang="it-IT" b="1" dirty="0" smtClean="0"/>
              <a:t>limite.</a:t>
            </a:r>
            <a:endParaRPr lang="it-IT" altLang="it-IT" b="1" dirty="0"/>
          </a:p>
          <a:p>
            <a:pPr marL="342900" indent="-342900" eaLnBrk="1" hangingPunct="1">
              <a:lnSpc>
                <a:spcPct val="120000"/>
              </a:lnSpc>
              <a:spcBef>
                <a:spcPct val="0"/>
              </a:spcBef>
              <a:spcAft>
                <a:spcPts val="1200"/>
              </a:spcAft>
            </a:pPr>
            <a:r>
              <a:rPr lang="it-IT" altLang="it-IT" dirty="0"/>
              <a:t>La ritenuta è a </a:t>
            </a:r>
            <a:r>
              <a:rPr lang="it-IT" altLang="it-IT" b="1" dirty="0"/>
              <a:t>TITOLO D’IMPOSTA</a:t>
            </a:r>
            <a:r>
              <a:rPr lang="it-IT" altLang="it-IT" dirty="0"/>
              <a:t> (a titolo definitivo – il reddito non deve essere inserito dal percettore nella propria dichiarazione dei redditi qualora costituisca l’unico reddito del percettore per la </a:t>
            </a:r>
            <a:r>
              <a:rPr lang="it-IT" altLang="it-IT" b="1" dirty="0"/>
              <a:t>parte imponibile dei suddetti compensi che va da € 10.000,00 fino a € 30.658,28</a:t>
            </a:r>
            <a:r>
              <a:rPr lang="it-IT" altLang="it-IT" dirty="0" smtClean="0"/>
              <a:t>).</a:t>
            </a:r>
            <a:endParaRPr lang="it-IT" altLang="it-IT" dirty="0"/>
          </a:p>
          <a:p>
            <a:pPr marL="342900" indent="-342900" eaLnBrk="1" hangingPunct="1">
              <a:lnSpc>
                <a:spcPct val="120000"/>
              </a:lnSpc>
              <a:spcBef>
                <a:spcPct val="0"/>
              </a:spcBef>
              <a:spcAft>
                <a:spcPts val="1200"/>
              </a:spcAft>
            </a:pPr>
            <a:r>
              <a:rPr lang="it-IT" altLang="it-IT" dirty="0"/>
              <a:t>La ritenuta è a </a:t>
            </a:r>
            <a:r>
              <a:rPr lang="it-IT" altLang="it-IT" b="1" dirty="0"/>
              <a:t>TITOLO D’ACCONTO</a:t>
            </a:r>
            <a:r>
              <a:rPr lang="it-IT" altLang="it-IT" dirty="0"/>
              <a:t> sulla parte eccedente (cioè sui </a:t>
            </a:r>
            <a:r>
              <a:rPr lang="it-IT" altLang="it-IT" b="1" dirty="0"/>
              <a:t>compensi da € 30.658,28 in su</a:t>
            </a:r>
            <a:r>
              <a:rPr lang="it-IT" altLang="it-IT" dirty="0"/>
              <a:t>, che devono quindi essere in ogni caso inseriti nella dichiarazione dei redditi del percettore</a:t>
            </a:r>
            <a:r>
              <a:rPr lang="it-IT" altLang="it-IT" dirty="0" smtClean="0"/>
              <a:t>).</a:t>
            </a:r>
            <a:endParaRPr lang="it-IT" altLang="it-IT" dirty="0"/>
          </a:p>
        </p:txBody>
      </p:sp>
      <p:sp>
        <p:nvSpPr>
          <p:cNvPr id="2" name="Titolo 1"/>
          <p:cNvSpPr>
            <a:spLocks noGrp="1"/>
          </p:cNvSpPr>
          <p:nvPr>
            <p:ph type="title"/>
          </p:nvPr>
        </p:nvSpPr>
        <p:spPr/>
        <p:txBody>
          <a:bodyPr/>
          <a:lstStyle/>
          <a:p>
            <a:r>
              <a:rPr lang="it-IT" dirty="0" smtClean="0"/>
              <a:t>Oltre i 10.000 euro</a:t>
            </a:r>
            <a:endParaRPr lang="it-IT" dirty="0"/>
          </a:p>
        </p:txBody>
      </p:sp>
    </p:spTree>
    <p:extLst>
      <p:ext uri="{BB962C8B-B14F-4D97-AF65-F5344CB8AC3E}">
        <p14:creationId xmlns:p14="http://schemas.microsoft.com/office/powerpoint/2010/main" val="153988484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fade">
                                      <p:cBhvr>
                                        <p:cTn id="7" dur="2000"/>
                                        <p:tgtEl>
                                          <p:spTgt spid="819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195">
                                            <p:txEl>
                                              <p:pRg st="1" end="1"/>
                                            </p:txEl>
                                          </p:spTgt>
                                        </p:tgtEl>
                                        <p:attrNameLst>
                                          <p:attrName>style.visibility</p:attrName>
                                        </p:attrNameLst>
                                      </p:cBhvr>
                                      <p:to>
                                        <p:strVal val="visible"/>
                                      </p:to>
                                    </p:set>
                                    <p:animEffect transition="in" filter="fade">
                                      <p:cBhvr>
                                        <p:cTn id="10" dur="2000"/>
                                        <p:tgtEl>
                                          <p:spTgt spid="819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animEffect transition="in" filter="fade">
                                      <p:cBhvr>
                                        <p:cTn id="13" dur="2000"/>
                                        <p:tgtEl>
                                          <p:spTgt spid="81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9" name="Rectangle 3"/>
          <p:cNvSpPr>
            <a:spLocks noGrp="1" noChangeArrowheads="1"/>
          </p:cNvSpPr>
          <p:nvPr>
            <p:ph idx="1"/>
          </p:nvPr>
        </p:nvSpPr>
        <p:spPr/>
        <p:txBody>
          <a:bodyPr/>
          <a:lstStyle/>
          <a:p>
            <a:pPr>
              <a:lnSpc>
                <a:spcPct val="120000"/>
              </a:lnSpc>
            </a:pPr>
            <a:r>
              <a:rPr lang="it-IT" dirty="0" smtClean="0"/>
              <a:t>L’art. 90 l. 289/02 ha esteso l’applicazione del regime dei redditi diversi di cui all’art. 67 comma I </a:t>
            </a:r>
            <a:r>
              <a:rPr lang="it-IT" dirty="0" err="1" smtClean="0"/>
              <a:t>lett.m</a:t>
            </a:r>
            <a:r>
              <a:rPr lang="it-IT" dirty="0" smtClean="0"/>
              <a:t>) T.U.I.R. anche alle prestazioni di carattere amministrativo gestionale di carattere non professionale.</a:t>
            </a:r>
          </a:p>
          <a:p>
            <a:pPr>
              <a:lnSpc>
                <a:spcPct val="120000"/>
              </a:lnSpc>
            </a:pPr>
            <a:r>
              <a:rPr lang="it-IT" altLang="it-IT" dirty="0" smtClean="0"/>
              <a:t>Rientrano nei rapporti di natura non professionale, </a:t>
            </a:r>
            <a:r>
              <a:rPr lang="it-IT" altLang="it-IT" b="1" dirty="0" smtClean="0"/>
              <a:t>i compiti tipici di segreteria di un’ASD quali ad esempio la raccolta delle iscrizioni</a:t>
            </a:r>
            <a:r>
              <a:rPr lang="it-IT" altLang="it-IT" dirty="0" smtClean="0"/>
              <a:t>, la tenuta della cassa e la tenuta della contabilità da parte di soggetti non professionisti.</a:t>
            </a:r>
          </a:p>
          <a:p>
            <a:pPr>
              <a:lnSpc>
                <a:spcPct val="120000"/>
              </a:lnSpc>
              <a:spcAft>
                <a:spcPts val="0"/>
              </a:spcAft>
            </a:pPr>
            <a:r>
              <a:rPr lang="it-IT" dirty="0" smtClean="0"/>
              <a:t>Secondo </a:t>
            </a:r>
            <a:r>
              <a:rPr lang="it-IT" dirty="0"/>
              <a:t>la </a:t>
            </a:r>
            <a:r>
              <a:rPr lang="it-IT" i="1" dirty="0"/>
              <a:t>Circolare di Agenzia delle Entrate 22/4/2003 n. 21</a:t>
            </a:r>
            <a:r>
              <a:rPr lang="it-IT" dirty="0"/>
              <a:t> i </a:t>
            </a:r>
            <a:r>
              <a:rPr lang="it-IT" b="1" dirty="0"/>
              <a:t>tratti caratteristici</a:t>
            </a:r>
            <a:r>
              <a:rPr lang="it-IT" dirty="0"/>
              <a:t> di tali rapporti si possono individuare come segue:</a:t>
            </a:r>
          </a:p>
          <a:p>
            <a:pPr lvl="1">
              <a:lnSpc>
                <a:spcPct val="120000"/>
              </a:lnSpc>
              <a:spcAft>
                <a:spcPts val="0"/>
              </a:spcAft>
            </a:pPr>
            <a:r>
              <a:rPr lang="it-IT" dirty="0"/>
              <a:t>continuità nel </a:t>
            </a:r>
            <a:r>
              <a:rPr lang="it-IT" dirty="0" smtClean="0"/>
              <a:t>tempo;</a:t>
            </a:r>
            <a:endParaRPr lang="it-IT" dirty="0"/>
          </a:p>
          <a:p>
            <a:pPr lvl="1">
              <a:lnSpc>
                <a:spcPct val="120000"/>
              </a:lnSpc>
              <a:spcAft>
                <a:spcPts val="0"/>
              </a:spcAft>
            </a:pPr>
            <a:r>
              <a:rPr lang="it-IT" dirty="0"/>
              <a:t>c</a:t>
            </a:r>
            <a:r>
              <a:rPr lang="it-IT" dirty="0" smtClean="0"/>
              <a:t>oordinazione;</a:t>
            </a:r>
            <a:endParaRPr lang="it-IT" dirty="0"/>
          </a:p>
          <a:p>
            <a:pPr lvl="1">
              <a:lnSpc>
                <a:spcPct val="120000"/>
              </a:lnSpc>
              <a:spcAft>
                <a:spcPts val="0"/>
              </a:spcAft>
            </a:pPr>
            <a:r>
              <a:rPr lang="it-IT" dirty="0"/>
              <a:t>inserimento nell’organizzazione del </a:t>
            </a:r>
            <a:r>
              <a:rPr lang="it-IT" dirty="0" smtClean="0"/>
              <a:t>committente;</a:t>
            </a:r>
            <a:endParaRPr lang="it-IT" dirty="0"/>
          </a:p>
          <a:p>
            <a:pPr lvl="1">
              <a:lnSpc>
                <a:spcPct val="120000"/>
              </a:lnSpc>
              <a:spcAft>
                <a:spcPts val="0"/>
              </a:spcAft>
            </a:pPr>
            <a:r>
              <a:rPr lang="it-IT" dirty="0"/>
              <a:t>assenza del vincolo di </a:t>
            </a:r>
            <a:r>
              <a:rPr lang="it-IT" dirty="0" smtClean="0"/>
              <a:t>subordinazione.</a:t>
            </a:r>
            <a:endParaRPr lang="it-IT" dirty="0"/>
          </a:p>
          <a:p>
            <a:pPr>
              <a:lnSpc>
                <a:spcPct val="120000"/>
              </a:lnSpc>
            </a:pPr>
            <a:endParaRPr lang="it-IT" altLang="it-IT" dirty="0" smtClean="0"/>
          </a:p>
        </p:txBody>
      </p:sp>
      <p:sp>
        <p:nvSpPr>
          <p:cNvPr id="2" name="Titolo 1"/>
          <p:cNvSpPr>
            <a:spLocks noGrp="1"/>
          </p:cNvSpPr>
          <p:nvPr>
            <p:ph type="title"/>
          </p:nvPr>
        </p:nvSpPr>
        <p:spPr/>
        <p:txBody>
          <a:bodyPr>
            <a:normAutofit/>
          </a:bodyPr>
          <a:lstStyle/>
          <a:p>
            <a:r>
              <a:rPr lang="it-IT" smtClean="0"/>
              <a:t>Attività amministrativo-gestionale</a:t>
            </a:r>
            <a:endParaRPr lang="it-IT" dirty="0"/>
          </a:p>
        </p:txBody>
      </p:sp>
    </p:spTree>
    <p:extLst>
      <p:ext uri="{BB962C8B-B14F-4D97-AF65-F5344CB8AC3E}">
        <p14:creationId xmlns:p14="http://schemas.microsoft.com/office/powerpoint/2010/main" val="356113810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fade">
                                      <p:cBhvr>
                                        <p:cTn id="7" dur="2000"/>
                                        <p:tgtEl>
                                          <p:spTgt spid="2457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579">
                                            <p:txEl>
                                              <p:pRg st="1" end="1"/>
                                            </p:txEl>
                                          </p:spTgt>
                                        </p:tgtEl>
                                        <p:attrNameLst>
                                          <p:attrName>style.visibility</p:attrName>
                                        </p:attrNameLst>
                                      </p:cBhvr>
                                      <p:to>
                                        <p:strVal val="visible"/>
                                      </p:to>
                                    </p:set>
                                    <p:animEffect transition="in" filter="fade">
                                      <p:cBhvr>
                                        <p:cTn id="10" dur="2000"/>
                                        <p:tgtEl>
                                          <p:spTgt spid="24579">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579">
                                            <p:txEl>
                                              <p:pRg st="2" end="2"/>
                                            </p:txEl>
                                          </p:spTgt>
                                        </p:tgtEl>
                                        <p:attrNameLst>
                                          <p:attrName>style.visibility</p:attrName>
                                        </p:attrNameLst>
                                      </p:cBhvr>
                                      <p:to>
                                        <p:strVal val="visible"/>
                                      </p:to>
                                    </p:set>
                                    <p:animEffect transition="in" filter="fade">
                                      <p:cBhvr>
                                        <p:cTn id="13" dur="2000"/>
                                        <p:tgtEl>
                                          <p:spTgt spid="24579">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579">
                                            <p:txEl>
                                              <p:pRg st="3" end="3"/>
                                            </p:txEl>
                                          </p:spTgt>
                                        </p:tgtEl>
                                        <p:attrNameLst>
                                          <p:attrName>style.visibility</p:attrName>
                                        </p:attrNameLst>
                                      </p:cBhvr>
                                      <p:to>
                                        <p:strVal val="visible"/>
                                      </p:to>
                                    </p:set>
                                    <p:animEffect transition="in" filter="fade">
                                      <p:cBhvr>
                                        <p:cTn id="16" dur="2000"/>
                                        <p:tgtEl>
                                          <p:spTgt spid="24579">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4579">
                                            <p:txEl>
                                              <p:pRg st="4" end="4"/>
                                            </p:txEl>
                                          </p:spTgt>
                                        </p:tgtEl>
                                        <p:attrNameLst>
                                          <p:attrName>style.visibility</p:attrName>
                                        </p:attrNameLst>
                                      </p:cBhvr>
                                      <p:to>
                                        <p:strVal val="visible"/>
                                      </p:to>
                                    </p:set>
                                    <p:animEffect transition="in" filter="fade">
                                      <p:cBhvr>
                                        <p:cTn id="19" dur="2000"/>
                                        <p:tgtEl>
                                          <p:spTgt spid="24579">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579">
                                            <p:txEl>
                                              <p:pRg st="5" end="5"/>
                                            </p:txEl>
                                          </p:spTgt>
                                        </p:tgtEl>
                                        <p:attrNameLst>
                                          <p:attrName>style.visibility</p:attrName>
                                        </p:attrNameLst>
                                      </p:cBhvr>
                                      <p:to>
                                        <p:strVal val="visible"/>
                                      </p:to>
                                    </p:set>
                                    <p:animEffect transition="in" filter="fade">
                                      <p:cBhvr>
                                        <p:cTn id="22" dur="2000"/>
                                        <p:tgtEl>
                                          <p:spTgt spid="24579">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579">
                                            <p:txEl>
                                              <p:pRg st="6" end="6"/>
                                            </p:txEl>
                                          </p:spTgt>
                                        </p:tgtEl>
                                        <p:attrNameLst>
                                          <p:attrName>style.visibility</p:attrName>
                                        </p:attrNameLst>
                                      </p:cBhvr>
                                      <p:to>
                                        <p:strVal val="visible"/>
                                      </p:to>
                                    </p:set>
                                    <p:animEffect transition="in" filter="fade">
                                      <p:cBhvr>
                                        <p:cTn id="25" dur="2000"/>
                                        <p:tgtEl>
                                          <p:spTgt spid="2457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p:txBody>
          <a:bodyPr/>
          <a:lstStyle/>
          <a:p>
            <a:pPr marL="623888" indent="-514350" eaLnBrk="1" hangingPunct="1">
              <a:lnSpc>
                <a:spcPct val="110000"/>
              </a:lnSpc>
            </a:pPr>
            <a:r>
              <a:rPr lang="it-IT" altLang="it-IT" dirty="0"/>
              <a:t>UNILAV/comunicazione preventiva Centri per l’impiego;</a:t>
            </a:r>
          </a:p>
          <a:p>
            <a:pPr marL="623888" indent="-514350" eaLnBrk="1" hangingPunct="1">
              <a:lnSpc>
                <a:spcPct val="110000"/>
              </a:lnSpc>
            </a:pPr>
            <a:r>
              <a:rPr lang="it-IT" altLang="it-IT" dirty="0"/>
              <a:t>Registrazione Libro Unico del </a:t>
            </a:r>
            <a:r>
              <a:rPr lang="it-IT" altLang="it-IT" dirty="0" smtClean="0"/>
              <a:t>Lavoro;</a:t>
            </a:r>
            <a:endParaRPr lang="it-IT" altLang="it-IT" dirty="0"/>
          </a:p>
          <a:p>
            <a:pPr marL="623888" indent="-514350" eaLnBrk="1" hangingPunct="1">
              <a:lnSpc>
                <a:spcPct val="110000"/>
              </a:lnSpc>
            </a:pPr>
            <a:r>
              <a:rPr lang="it-IT" altLang="it-IT" dirty="0"/>
              <a:t>Cedolino </a:t>
            </a:r>
            <a:r>
              <a:rPr lang="it-IT" altLang="it-IT" dirty="0" smtClean="0"/>
              <a:t>paga;</a:t>
            </a:r>
            <a:endParaRPr lang="it-IT" altLang="it-IT" dirty="0"/>
          </a:p>
          <a:p>
            <a:pPr marL="623888" indent="-514350" eaLnBrk="1" hangingPunct="1">
              <a:lnSpc>
                <a:spcPct val="110000"/>
              </a:lnSpc>
            </a:pPr>
            <a:r>
              <a:rPr lang="it-IT" altLang="it-IT" dirty="0"/>
              <a:t>Certificazione </a:t>
            </a:r>
            <a:r>
              <a:rPr lang="it-IT" altLang="it-IT" dirty="0" smtClean="0"/>
              <a:t>Unica;</a:t>
            </a:r>
            <a:endParaRPr lang="it-IT" altLang="it-IT" dirty="0"/>
          </a:p>
          <a:p>
            <a:pPr marL="623888" indent="-514350" eaLnBrk="1" hangingPunct="1">
              <a:lnSpc>
                <a:spcPct val="110000"/>
              </a:lnSpc>
            </a:pPr>
            <a:r>
              <a:rPr lang="it-IT" altLang="it-IT" dirty="0"/>
              <a:t>Modello 770 se presenti ritenute (compensi &gt; 10.000,00 €</a:t>
            </a:r>
            <a:r>
              <a:rPr lang="it-IT" altLang="it-IT" dirty="0" smtClean="0"/>
              <a:t>).</a:t>
            </a:r>
            <a:endParaRPr lang="it-IT" altLang="it-IT" dirty="0"/>
          </a:p>
          <a:p>
            <a:pPr marL="623888" indent="-514350" eaLnBrk="1" hangingPunct="1">
              <a:lnSpc>
                <a:spcPct val="110000"/>
              </a:lnSpc>
            </a:pPr>
            <a:endParaRPr lang="it-IT" altLang="it-IT" b="1" dirty="0">
              <a:cs typeface="Calibri" pitchFamily="34" charset="0"/>
            </a:endParaRPr>
          </a:p>
          <a:p>
            <a:pPr marL="109538" indent="0" eaLnBrk="1" hangingPunct="1">
              <a:lnSpc>
                <a:spcPct val="110000"/>
              </a:lnSpc>
              <a:buNone/>
            </a:pPr>
            <a:endParaRPr lang="it-IT" altLang="it-IT" dirty="0"/>
          </a:p>
          <a:p>
            <a:pPr marL="623888" indent="-514350" eaLnBrk="1" hangingPunct="1">
              <a:lnSpc>
                <a:spcPct val="110000"/>
              </a:lnSpc>
            </a:pPr>
            <a:endParaRPr lang="it-IT" altLang="it-IT" dirty="0"/>
          </a:p>
        </p:txBody>
      </p:sp>
      <p:sp>
        <p:nvSpPr>
          <p:cNvPr id="2" name="Titolo 1"/>
          <p:cNvSpPr>
            <a:spLocks noGrp="1"/>
          </p:cNvSpPr>
          <p:nvPr>
            <p:ph type="title"/>
          </p:nvPr>
        </p:nvSpPr>
        <p:spPr/>
        <p:txBody>
          <a:bodyPr>
            <a:normAutofit fontScale="90000"/>
          </a:bodyPr>
          <a:lstStyle/>
          <a:p>
            <a:r>
              <a:rPr lang="it-IT" dirty="0" smtClean="0"/>
              <a:t>Adempimenti </a:t>
            </a:r>
            <a:r>
              <a:rPr lang="it-IT" smtClean="0"/>
              <a:t>collaborazione amministrativo-gestionale</a:t>
            </a:r>
            <a:endParaRPr lang="it-IT" dirty="0"/>
          </a:p>
        </p:txBody>
      </p:sp>
    </p:spTree>
    <p:extLst>
      <p:ext uri="{BB962C8B-B14F-4D97-AF65-F5344CB8AC3E}">
        <p14:creationId xmlns:p14="http://schemas.microsoft.com/office/powerpoint/2010/main" val="295792430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fade">
                                      <p:cBhvr>
                                        <p:cTn id="7" dur="2000"/>
                                        <p:tgtEl>
                                          <p:spTgt spid="7171">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171">
                                            <p:txEl>
                                              <p:pRg st="1" end="1"/>
                                            </p:txEl>
                                          </p:spTgt>
                                        </p:tgtEl>
                                        <p:attrNameLst>
                                          <p:attrName>style.visibility</p:attrName>
                                        </p:attrNameLst>
                                      </p:cBhvr>
                                      <p:to>
                                        <p:strVal val="visible"/>
                                      </p:to>
                                    </p:set>
                                    <p:animEffect transition="in" filter="fade">
                                      <p:cBhvr>
                                        <p:cTn id="10" dur="2000"/>
                                        <p:tgtEl>
                                          <p:spTgt spid="7171">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animEffect transition="in" filter="fade">
                                      <p:cBhvr>
                                        <p:cTn id="13" dur="2000"/>
                                        <p:tgtEl>
                                          <p:spTgt spid="7171">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171">
                                            <p:txEl>
                                              <p:pRg st="3" end="3"/>
                                            </p:txEl>
                                          </p:spTgt>
                                        </p:tgtEl>
                                        <p:attrNameLst>
                                          <p:attrName>style.visibility</p:attrName>
                                        </p:attrNameLst>
                                      </p:cBhvr>
                                      <p:to>
                                        <p:strVal val="visible"/>
                                      </p:to>
                                    </p:set>
                                    <p:animEffect transition="in" filter="fade">
                                      <p:cBhvr>
                                        <p:cTn id="16" dur="2000"/>
                                        <p:tgtEl>
                                          <p:spTgt spid="7171">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171">
                                            <p:txEl>
                                              <p:pRg st="4" end="4"/>
                                            </p:txEl>
                                          </p:spTgt>
                                        </p:tgtEl>
                                        <p:attrNameLst>
                                          <p:attrName>style.visibility</p:attrName>
                                        </p:attrNameLst>
                                      </p:cBhvr>
                                      <p:to>
                                        <p:strVal val="visible"/>
                                      </p:to>
                                    </p:set>
                                    <p:animEffect transition="in" filter="fade">
                                      <p:cBhvr>
                                        <p:cTn id="19" dur="2000"/>
                                        <p:tgtEl>
                                          <p:spTgt spid="71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lstStyle/>
          <a:p>
            <a:r>
              <a:rPr lang="it-IT" dirty="0" smtClean="0"/>
              <a:t>Grazie per l'attenzione</a:t>
            </a:r>
            <a:endParaRPr lang="it-IT" dirty="0"/>
          </a:p>
        </p:txBody>
      </p:sp>
      <p:sp>
        <p:nvSpPr>
          <p:cNvPr id="3" name="Sottotitolo 2"/>
          <p:cNvSpPr>
            <a:spLocks noGrp="1"/>
          </p:cNvSpPr>
          <p:nvPr>
            <p:ph type="subTitle" idx="1"/>
          </p:nvPr>
        </p:nvSpPr>
        <p:spPr>
          <a:xfrm>
            <a:off x="4943872" y="4437113"/>
            <a:ext cx="5737117" cy="664567"/>
          </a:xfrm>
        </p:spPr>
        <p:txBody>
          <a:bodyPr/>
          <a:lstStyle/>
          <a:p>
            <a:r>
              <a:rPr lang="it-IT" b="1" dirty="0" smtClean="0"/>
              <a:t>Studio Leonardo Ambrosi &amp; Partners</a:t>
            </a:r>
            <a:endParaRPr lang="it-IT" b="1" dirty="0"/>
          </a:p>
          <a:p>
            <a:r>
              <a:rPr lang="it-IT" dirty="0" smtClean="0"/>
              <a:t>www.ambrosiepartners.it – info@ambrosiepartners.it</a:t>
            </a:r>
            <a:endParaRPr lang="it-IT" dirty="0"/>
          </a:p>
          <a:p>
            <a:endParaRPr lang="it-IT" dirty="0"/>
          </a:p>
        </p:txBody>
      </p:sp>
    </p:spTree>
    <p:extLst>
      <p:ext uri="{BB962C8B-B14F-4D97-AF65-F5344CB8AC3E}">
        <p14:creationId xmlns:p14="http://schemas.microsoft.com/office/powerpoint/2010/main" val="5468208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dirty="0" smtClean="0"/>
              <a:t>Sono </a:t>
            </a:r>
            <a:r>
              <a:rPr lang="it-IT" dirty="0"/>
              <a:t>stati </a:t>
            </a:r>
            <a:r>
              <a:rPr lang="it-IT" dirty="0" smtClean="0"/>
              <a:t>approvati </a:t>
            </a:r>
            <a:r>
              <a:rPr lang="it-IT" dirty="0"/>
              <a:t>i seguenti cinque Decreti Legislativi, in attuazione della legge delega 8 agosto 2019 n. 86:</a:t>
            </a:r>
          </a:p>
          <a:p>
            <a:pPr lvl="1"/>
            <a:r>
              <a:rPr lang="it-IT" dirty="0"/>
              <a:t>Attuazione dell’articolo 5, recante</a:t>
            </a:r>
            <a:r>
              <a:rPr lang="it-IT" b="1" i="1" dirty="0"/>
              <a:t> riordino e riforma delle disposizioni in materia di enti sportivi professionistici e dilettantistici nonché di lavoro sportivo</a:t>
            </a:r>
            <a:r>
              <a:rPr lang="it-IT" dirty="0"/>
              <a:t>;</a:t>
            </a:r>
          </a:p>
          <a:p>
            <a:pPr lvl="1"/>
            <a:r>
              <a:rPr lang="it-IT" dirty="0"/>
              <a:t>Attuazione dell’articolo 6, recante</a:t>
            </a:r>
            <a:r>
              <a:rPr lang="it-IT" i="1" dirty="0"/>
              <a:t> </a:t>
            </a:r>
            <a:r>
              <a:rPr lang="it-IT" b="1" i="1" dirty="0"/>
              <a:t>misure in materia di rapporti di rappresentanza degli atleti e delle società sportive e di accesso ed esercizio della professione di agente sportivo</a:t>
            </a:r>
            <a:r>
              <a:rPr lang="it-IT" dirty="0"/>
              <a:t>;</a:t>
            </a:r>
          </a:p>
          <a:p>
            <a:pPr lvl="1"/>
            <a:r>
              <a:rPr lang="it-IT" dirty="0"/>
              <a:t>Attuazione dell’articolo 7, recante</a:t>
            </a:r>
            <a:r>
              <a:rPr lang="it-IT" b="1" i="1" dirty="0"/>
              <a:t> misure in materia di riordino e riforma delle norme di sicurezza per la costruzione e l’esercizio degli impianti sportivi e della normativa in materia di ammodernamento o costruzione di impianti sportivi</a:t>
            </a:r>
            <a:r>
              <a:rPr lang="it-IT" dirty="0"/>
              <a:t>;</a:t>
            </a:r>
          </a:p>
          <a:p>
            <a:pPr lvl="1"/>
            <a:r>
              <a:rPr lang="it-IT" dirty="0"/>
              <a:t>Attuazione dell’articolo 8, recante </a:t>
            </a:r>
            <a:r>
              <a:rPr lang="it-IT" b="1" i="1" dirty="0"/>
              <a:t>semplificazione di adempimenti relativi agli organismi </a:t>
            </a:r>
            <a:r>
              <a:rPr lang="it-IT" b="1" i="1" dirty="0" smtClean="0"/>
              <a:t>sportivi</a:t>
            </a:r>
            <a:r>
              <a:rPr lang="it-IT" i="1" dirty="0" smtClean="0"/>
              <a:t>;</a:t>
            </a:r>
            <a:endParaRPr lang="it-IT" dirty="0"/>
          </a:p>
          <a:p>
            <a:pPr lvl="1"/>
            <a:r>
              <a:rPr lang="it-IT" dirty="0"/>
              <a:t>Attuazione dell’articolo 9, recante</a:t>
            </a:r>
            <a:r>
              <a:rPr lang="it-IT" i="1" dirty="0"/>
              <a:t> </a:t>
            </a:r>
            <a:r>
              <a:rPr lang="it-IT" b="1" i="1" dirty="0"/>
              <a:t>misure in materia di sicurezza nelle discipline sportive invernali</a:t>
            </a:r>
            <a:r>
              <a:rPr lang="it-IT" i="1" dirty="0"/>
              <a:t> (</a:t>
            </a:r>
            <a:r>
              <a:rPr lang="it-IT" dirty="0"/>
              <a:t>decreto legislativo – esame preliminare</a:t>
            </a:r>
            <a:r>
              <a:rPr lang="it-IT" dirty="0" smtClean="0"/>
              <a:t>).</a:t>
            </a:r>
            <a:endParaRPr lang="it-IT" dirty="0"/>
          </a:p>
          <a:p>
            <a:endParaRPr lang="it-IT" dirty="0"/>
          </a:p>
        </p:txBody>
      </p:sp>
      <p:sp>
        <p:nvSpPr>
          <p:cNvPr id="3" name="Titolo 2"/>
          <p:cNvSpPr>
            <a:spLocks noGrp="1"/>
          </p:cNvSpPr>
          <p:nvPr>
            <p:ph type="title"/>
          </p:nvPr>
        </p:nvSpPr>
        <p:spPr/>
        <p:txBody>
          <a:bodyPr/>
          <a:lstStyle/>
          <a:p>
            <a:r>
              <a:rPr lang="it-IT" dirty="0" smtClean="0"/>
              <a:t>Riforma dello Sport</a:t>
            </a:r>
            <a:endParaRPr lang="it-IT" dirty="0"/>
          </a:p>
        </p:txBody>
      </p:sp>
    </p:spTree>
    <p:extLst>
      <p:ext uri="{BB962C8B-B14F-4D97-AF65-F5344CB8AC3E}">
        <p14:creationId xmlns:p14="http://schemas.microsoft.com/office/powerpoint/2010/main" val="34668569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egnaposto contenuto 3"/>
          <p:cNvGraphicFramePr>
            <a:graphicFrameLocks noGrp="1"/>
          </p:cNvGraphicFramePr>
          <p:nvPr>
            <p:ph idx="1"/>
            <p:extLst>
              <p:ext uri="{D42A27DB-BD31-4B8C-83A1-F6EECF244321}">
                <p14:modId xmlns:p14="http://schemas.microsoft.com/office/powerpoint/2010/main" val="2167499920"/>
              </p:ext>
            </p:extLst>
          </p:nvPr>
        </p:nvGraphicFramePr>
        <p:xfrm>
          <a:off x="767410" y="1433050"/>
          <a:ext cx="10441159" cy="4444222"/>
        </p:xfrm>
        <a:graphic>
          <a:graphicData uri="http://schemas.openxmlformats.org/drawingml/2006/table">
            <a:tbl>
              <a:tblPr firstRow="1" firstCol="1" bandRow="1">
                <a:tableStyleId>{5C22544A-7EE6-4342-B048-85BDC9FD1C3A}</a:tableStyleId>
              </a:tblPr>
              <a:tblGrid>
                <a:gridCol w="4752526">
                  <a:extLst>
                    <a:ext uri="{9D8B030D-6E8A-4147-A177-3AD203B41FA5}">
                      <a16:colId xmlns:a16="http://schemas.microsoft.com/office/drawing/2014/main" val="20000"/>
                    </a:ext>
                  </a:extLst>
                </a:gridCol>
                <a:gridCol w="1368152">
                  <a:extLst>
                    <a:ext uri="{9D8B030D-6E8A-4147-A177-3AD203B41FA5}">
                      <a16:colId xmlns:a16="http://schemas.microsoft.com/office/drawing/2014/main" val="20001"/>
                    </a:ext>
                  </a:extLst>
                </a:gridCol>
                <a:gridCol w="1296144">
                  <a:extLst>
                    <a:ext uri="{9D8B030D-6E8A-4147-A177-3AD203B41FA5}">
                      <a16:colId xmlns:a16="http://schemas.microsoft.com/office/drawing/2014/main" val="20002"/>
                    </a:ext>
                  </a:extLst>
                </a:gridCol>
                <a:gridCol w="1728192">
                  <a:extLst>
                    <a:ext uri="{9D8B030D-6E8A-4147-A177-3AD203B41FA5}">
                      <a16:colId xmlns:a16="http://schemas.microsoft.com/office/drawing/2014/main" val="20003"/>
                    </a:ext>
                  </a:extLst>
                </a:gridCol>
                <a:gridCol w="1296145">
                  <a:extLst>
                    <a:ext uri="{9D8B030D-6E8A-4147-A177-3AD203B41FA5}">
                      <a16:colId xmlns:a16="http://schemas.microsoft.com/office/drawing/2014/main" val="20004"/>
                    </a:ext>
                  </a:extLst>
                </a:gridCol>
              </a:tblGrid>
              <a:tr h="155512">
                <a:tc>
                  <a:txBody>
                    <a:bodyPr/>
                    <a:lstStyle/>
                    <a:p>
                      <a:pPr>
                        <a:lnSpc>
                          <a:spcPct val="107000"/>
                        </a:lnSpc>
                        <a:spcAft>
                          <a:spcPts val="0"/>
                        </a:spcAft>
                      </a:pPr>
                      <a:r>
                        <a:rPr lang="it-IT" sz="1100" dirty="0">
                          <a:effectLst/>
                        </a:rPr>
                        <a:t>Provvedimenti</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dirty="0">
                          <a:effectLst/>
                        </a:rPr>
                        <a:t>Entrata in </a:t>
                      </a:r>
                      <a:r>
                        <a:rPr lang="it-IT" sz="1100" dirty="0" smtClean="0">
                          <a:effectLst/>
                        </a:rPr>
                        <a:t>vigore originaria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100" dirty="0" smtClean="0">
                          <a:effectLst/>
                        </a:rPr>
                        <a:t>Entrata in vigore dopo prima </a:t>
                      </a:r>
                      <a:br>
                        <a:rPr lang="it-IT" sz="1100" dirty="0" smtClean="0">
                          <a:effectLst/>
                        </a:rPr>
                      </a:br>
                      <a:r>
                        <a:rPr lang="it-IT" sz="1100" dirty="0" smtClean="0">
                          <a:effectLst/>
                        </a:rPr>
                        <a:t>modifica </a:t>
                      </a:r>
                      <a:br>
                        <a:rPr lang="it-IT" sz="1100" dirty="0" smtClean="0">
                          <a:effectLst/>
                        </a:rPr>
                      </a:br>
                      <a:r>
                        <a:rPr lang="it-IT" sz="1100" dirty="0" smtClean="0">
                          <a:effectLst/>
                        </a:rPr>
                        <a:t>Art. 30 </a:t>
                      </a:r>
                      <a:r>
                        <a:rPr lang="it-IT" sz="1100" dirty="0" err="1" smtClean="0">
                          <a:effectLst/>
                        </a:rPr>
                        <a:t>d.l.</a:t>
                      </a:r>
                      <a:r>
                        <a:rPr lang="it-IT" sz="1100" dirty="0" smtClean="0">
                          <a:effectLst/>
                        </a:rPr>
                        <a:t> 41/21 (Sostegni)</a:t>
                      </a:r>
                      <a:endParaRPr lang="it-IT"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r>
                        <a:rPr lang="it-IT" sz="1100" dirty="0" smtClean="0">
                          <a:effectLst/>
                        </a:rPr>
                        <a:t> </a:t>
                      </a:r>
                      <a:endParaRPr lang="it-IT" sz="1100" dirty="0"/>
                    </a:p>
                  </a:txBody>
                  <a:tcPr marL="37848" marR="37848" marT="18924" marB="18924" anchor="ctr"/>
                </a:tc>
                <a:tc>
                  <a:txBody>
                    <a:bodyPr/>
                    <a:lstStyle/>
                    <a:p>
                      <a:pPr algn="ctr"/>
                      <a:r>
                        <a:rPr lang="it-IT" sz="1100" dirty="0" smtClean="0">
                          <a:effectLst/>
                        </a:rPr>
                        <a:t>Entrata in vigore dopo seconda modifica   </a:t>
                      </a:r>
                      <a:br>
                        <a:rPr lang="it-IT" sz="1100" dirty="0" smtClean="0">
                          <a:effectLst/>
                        </a:rPr>
                      </a:br>
                      <a:r>
                        <a:rPr lang="it-IT" sz="1100" dirty="0" smtClean="0">
                          <a:effectLst/>
                        </a:rPr>
                        <a:t>Art. 30 </a:t>
                      </a:r>
                      <a:r>
                        <a:rPr lang="it-IT" sz="1100" dirty="0" err="1" smtClean="0">
                          <a:effectLst/>
                        </a:rPr>
                        <a:t>d.l.</a:t>
                      </a:r>
                      <a:r>
                        <a:rPr lang="it-IT" sz="1100" dirty="0" smtClean="0">
                          <a:effectLst/>
                        </a:rPr>
                        <a:t> 41/21 testo sostituito dalla legge di conversione 21/5/21 n.69 </a:t>
                      </a:r>
                      <a:endParaRPr lang="it-IT" sz="1100" dirty="0"/>
                    </a:p>
                  </a:txBody>
                  <a:tcPr marL="37848" marR="37848" marT="18924" marB="18924"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100" dirty="0" smtClean="0">
                          <a:effectLst/>
                        </a:rPr>
                        <a:t>Entrata in vigore dopo terza modifica   </a:t>
                      </a:r>
                      <a:br>
                        <a:rPr lang="it-IT" sz="1100" dirty="0" smtClean="0">
                          <a:effectLst/>
                        </a:rPr>
                      </a:br>
                      <a:r>
                        <a:rPr lang="it-IT" sz="1100" dirty="0" smtClean="0">
                          <a:effectLst/>
                        </a:rPr>
                        <a:t>Testo approvato dalla Camera nel </a:t>
                      </a:r>
                      <a:r>
                        <a:rPr lang="it-IT" sz="1100" dirty="0" err="1" smtClean="0">
                          <a:effectLst/>
                        </a:rPr>
                        <a:t>d.d.l.</a:t>
                      </a:r>
                      <a:r>
                        <a:rPr lang="it-IT" sz="1100" dirty="0" smtClean="0">
                          <a:effectLst/>
                        </a:rPr>
                        <a:t> di conversione del </a:t>
                      </a:r>
                      <a:r>
                        <a:rPr lang="it-IT" sz="1100" dirty="0" err="1" smtClean="0">
                          <a:effectLst/>
                        </a:rPr>
                        <a:t>d.l.</a:t>
                      </a:r>
                      <a:r>
                        <a:rPr lang="it-IT" sz="1100" dirty="0" smtClean="0">
                          <a:effectLst/>
                        </a:rPr>
                        <a:t> 73/21 (Sostegni bis)</a:t>
                      </a:r>
                      <a:endParaRPr lang="it-IT"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endParaRPr lang="it-IT" sz="1100" dirty="0"/>
                    </a:p>
                  </a:txBody>
                  <a:tcPr marL="37848" marR="37848" marT="18924" marB="18924" anchor="ctr"/>
                </a:tc>
                <a:extLst>
                  <a:ext uri="{0D108BD9-81ED-4DB2-BD59-A6C34878D82A}">
                    <a16:rowId xmlns:a16="http://schemas.microsoft.com/office/drawing/2014/main" val="10000"/>
                  </a:ext>
                </a:extLst>
              </a:tr>
              <a:tr h="209804">
                <a:tc>
                  <a:txBody>
                    <a:bodyPr/>
                    <a:lstStyle/>
                    <a:p>
                      <a:pPr>
                        <a:lnSpc>
                          <a:spcPct val="107000"/>
                        </a:lnSpc>
                        <a:spcAft>
                          <a:spcPts val="0"/>
                        </a:spcAft>
                      </a:pPr>
                      <a:r>
                        <a:rPr lang="it-IT" sz="1100" dirty="0">
                          <a:effectLst/>
                        </a:rPr>
                        <a:t>D.Lgs.36/21 lavoro sportivo</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a:effectLst/>
                        </a:rPr>
                        <a:t>1/7/2022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a:effectLst/>
                        </a:rPr>
                        <a:t>1/7/2022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a:effectLst/>
                        </a:rPr>
                        <a:t>31/12/2023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b="1" u="sng" dirty="0" smtClean="0">
                          <a:effectLst/>
                        </a:rPr>
                        <a:t>1/1/2023</a:t>
                      </a:r>
                      <a:endParaRPr lang="it-IT" sz="1100" b="1" u="sng" dirty="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extLst>
                  <a:ext uri="{0D108BD9-81ED-4DB2-BD59-A6C34878D82A}">
                    <a16:rowId xmlns:a16="http://schemas.microsoft.com/office/drawing/2014/main" val="10001"/>
                  </a:ext>
                </a:extLst>
              </a:tr>
              <a:tr h="647962">
                <a:tc>
                  <a:txBody>
                    <a:bodyPr/>
                    <a:lstStyle/>
                    <a:p>
                      <a:pPr>
                        <a:lnSpc>
                          <a:spcPct val="107000"/>
                        </a:lnSpc>
                        <a:spcAft>
                          <a:spcPts val="0"/>
                        </a:spcAft>
                      </a:pPr>
                      <a:r>
                        <a:rPr lang="it-IT" sz="1100" dirty="0" err="1">
                          <a:effectLst/>
                        </a:rPr>
                        <a:t>D.Lgs.</a:t>
                      </a:r>
                      <a:r>
                        <a:rPr lang="it-IT" sz="1100" dirty="0">
                          <a:effectLst/>
                        </a:rPr>
                        <a:t> 36/21 enti sportivi (tra cui esclusione delle cooperative; introduzione dell’obbligo di attività principale e limiti per attività secondarie e strumentali)</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a:effectLst/>
                        </a:rPr>
                        <a:t>2/4/2021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a:effectLst/>
                        </a:rPr>
                        <a:t>1/1/2022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a:effectLst/>
                        </a:rPr>
                        <a:t>1/1/2022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b="1" u="sng" dirty="0" smtClean="0">
                          <a:effectLst/>
                        </a:rPr>
                        <a:t>1/1/2023</a:t>
                      </a:r>
                      <a:endParaRPr lang="it-IT" sz="1100" b="1" u="sng" dirty="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extLst>
                  <a:ext uri="{0D108BD9-81ED-4DB2-BD59-A6C34878D82A}">
                    <a16:rowId xmlns:a16="http://schemas.microsoft.com/office/drawing/2014/main" val="10002"/>
                  </a:ext>
                </a:extLst>
              </a:tr>
              <a:tr h="360040">
                <a:tc>
                  <a:txBody>
                    <a:bodyPr/>
                    <a:lstStyle/>
                    <a:p>
                      <a:pPr>
                        <a:lnSpc>
                          <a:spcPct val="107000"/>
                        </a:lnSpc>
                        <a:spcAft>
                          <a:spcPts val="0"/>
                        </a:spcAft>
                      </a:pPr>
                      <a:r>
                        <a:rPr lang="it-IT" sz="1100" dirty="0" err="1">
                          <a:effectLst/>
                        </a:rPr>
                        <a:t>D.Lgs.</a:t>
                      </a:r>
                      <a:r>
                        <a:rPr lang="it-IT" sz="1100" dirty="0">
                          <a:effectLst/>
                        </a:rPr>
                        <a:t> 36/21 Nuovo Registro presso Dipartimento Sport</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dirty="0">
                          <a:effectLst/>
                        </a:rPr>
                        <a:t> 2/4/2021</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dirty="0" smtClean="0">
                          <a:effectLst/>
                        </a:rPr>
                        <a:t>1/1/2022</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dirty="0" smtClean="0">
                          <a:effectLst/>
                        </a:rPr>
                        <a:t>1/1/2022</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b="1" u="sng" dirty="0" smtClean="0">
                          <a:effectLst/>
                        </a:rPr>
                        <a:t>1/1/2022</a:t>
                      </a:r>
                      <a:endParaRPr lang="it-IT" sz="1100" b="1" u="sng" dirty="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extLst>
                  <a:ext uri="{0D108BD9-81ED-4DB2-BD59-A6C34878D82A}">
                    <a16:rowId xmlns:a16="http://schemas.microsoft.com/office/drawing/2014/main" val="10003"/>
                  </a:ext>
                </a:extLst>
              </a:tr>
              <a:tr h="277348">
                <a:tc>
                  <a:txBody>
                    <a:bodyPr/>
                    <a:lstStyle/>
                    <a:p>
                      <a:pPr>
                        <a:lnSpc>
                          <a:spcPct val="107000"/>
                        </a:lnSpc>
                        <a:spcAft>
                          <a:spcPts val="0"/>
                        </a:spcAft>
                      </a:pPr>
                      <a:r>
                        <a:rPr lang="it-IT" sz="1100" dirty="0" err="1">
                          <a:effectLst/>
                        </a:rPr>
                        <a:t>D.Lgs.</a:t>
                      </a:r>
                      <a:r>
                        <a:rPr lang="it-IT" sz="1100" dirty="0">
                          <a:effectLst/>
                        </a:rPr>
                        <a:t> 37/2021 agenti sportivi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a:effectLst/>
                        </a:rPr>
                        <a:t>2/4/2021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a:effectLst/>
                        </a:rPr>
                        <a:t>1/1/2022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dirty="0">
                          <a:effectLst/>
                        </a:rPr>
                        <a:t>31/12/2023</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b="1" u="sng" dirty="0">
                          <a:effectLst/>
                        </a:rPr>
                        <a:t>1/1/2023</a:t>
                      </a:r>
                      <a:endParaRPr lang="it-IT" sz="1100" b="1" u="sng" dirty="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extLst>
                  <a:ext uri="{0D108BD9-81ED-4DB2-BD59-A6C34878D82A}">
                    <a16:rowId xmlns:a16="http://schemas.microsoft.com/office/drawing/2014/main" val="10004"/>
                  </a:ext>
                </a:extLst>
              </a:tr>
              <a:tr h="277348">
                <a:tc>
                  <a:txBody>
                    <a:bodyPr/>
                    <a:lstStyle/>
                    <a:p>
                      <a:pPr>
                        <a:lnSpc>
                          <a:spcPct val="107000"/>
                        </a:lnSpc>
                        <a:spcAft>
                          <a:spcPts val="0"/>
                        </a:spcAft>
                      </a:pPr>
                      <a:r>
                        <a:rPr lang="it-IT" sz="1100">
                          <a:effectLst/>
                        </a:rPr>
                        <a:t>D.Lgs. 38/2021 impianti sportivi</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a:effectLst/>
                        </a:rPr>
                        <a:t>3/4/2021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a:effectLst/>
                        </a:rPr>
                        <a:t>1/1/2022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dirty="0">
                          <a:effectLst/>
                        </a:rPr>
                        <a:t>31/12/2023</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b="1" u="sng">
                          <a:effectLst/>
                        </a:rPr>
                        <a:t>1/1/2023</a:t>
                      </a:r>
                      <a:endParaRPr lang="it-IT" sz="1100" b="1" u="sng">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extLst>
                  <a:ext uri="{0D108BD9-81ED-4DB2-BD59-A6C34878D82A}">
                    <a16:rowId xmlns:a16="http://schemas.microsoft.com/office/drawing/2014/main" val="10005"/>
                  </a:ext>
                </a:extLst>
              </a:tr>
              <a:tr h="344892">
                <a:tc>
                  <a:txBody>
                    <a:bodyPr/>
                    <a:lstStyle/>
                    <a:p>
                      <a:pPr>
                        <a:lnSpc>
                          <a:spcPct val="107000"/>
                        </a:lnSpc>
                        <a:spcAft>
                          <a:spcPts val="0"/>
                        </a:spcAft>
                      </a:pPr>
                      <a:r>
                        <a:rPr lang="it-IT" sz="1100">
                          <a:effectLst/>
                        </a:rPr>
                        <a:t>D.Lgs. 40/2021 sicurezza sport invernali</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a:effectLst/>
                        </a:rPr>
                        <a:t>3/4/2021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a:effectLst/>
                        </a:rPr>
                        <a:t>1/1/2022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dirty="0">
                          <a:effectLst/>
                        </a:rPr>
                        <a:t>31/12/2023</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b="1" u="sng">
                          <a:effectLst/>
                        </a:rPr>
                        <a:t>1/1/2022</a:t>
                      </a:r>
                      <a:endParaRPr lang="it-IT" sz="1100" b="1" u="sng">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extLst>
                  <a:ext uri="{0D108BD9-81ED-4DB2-BD59-A6C34878D82A}">
                    <a16:rowId xmlns:a16="http://schemas.microsoft.com/office/drawing/2014/main" val="10006"/>
                  </a:ext>
                </a:extLst>
              </a:tr>
              <a:tr h="612580">
                <a:tc>
                  <a:txBody>
                    <a:bodyPr/>
                    <a:lstStyle/>
                    <a:p>
                      <a:pPr>
                        <a:lnSpc>
                          <a:spcPct val="107000"/>
                        </a:lnSpc>
                        <a:spcAft>
                          <a:spcPts val="0"/>
                        </a:spcAft>
                      </a:pPr>
                      <a:r>
                        <a:rPr lang="it-IT" sz="1100">
                          <a:effectLst/>
                        </a:rPr>
                        <a:t>D.Lgs. 39/2021 semplificazioni (tra cui modalità iscrizione nuovo Registro e acquisto personalità giuridica per asd)</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a:effectLst/>
                        </a:rPr>
                        <a:t>3/4/2021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a:effectLst/>
                        </a:rPr>
                        <a:t>1/1/2022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dirty="0">
                          <a:effectLst/>
                        </a:rPr>
                        <a:t>31/12/2023</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tc>
                  <a:txBody>
                    <a:bodyPr/>
                    <a:lstStyle/>
                    <a:p>
                      <a:pPr algn="ctr">
                        <a:lnSpc>
                          <a:spcPct val="107000"/>
                        </a:lnSpc>
                        <a:spcAft>
                          <a:spcPts val="0"/>
                        </a:spcAft>
                      </a:pPr>
                      <a:r>
                        <a:rPr lang="it-IT" sz="1100" b="1" u="sng" dirty="0">
                          <a:effectLst/>
                        </a:rPr>
                        <a:t>31/8/2022</a:t>
                      </a:r>
                      <a:endParaRPr lang="it-IT" sz="1100" b="1" u="sng" dirty="0">
                        <a:effectLst/>
                        <a:latin typeface="Calibri" panose="020F0502020204030204" pitchFamily="34" charset="0"/>
                        <a:ea typeface="Calibri" panose="020F0502020204030204" pitchFamily="34" charset="0"/>
                        <a:cs typeface="Times New Roman" panose="02020603050405020304" pitchFamily="18" charset="0"/>
                      </a:endParaRPr>
                    </a:p>
                  </a:txBody>
                  <a:tcPr marL="3942" marR="3942" marT="3942" marB="3942" anchor="ctr"/>
                </a:tc>
                <a:extLst>
                  <a:ext uri="{0D108BD9-81ED-4DB2-BD59-A6C34878D82A}">
                    <a16:rowId xmlns:a16="http://schemas.microsoft.com/office/drawing/2014/main" val="10007"/>
                  </a:ext>
                </a:extLst>
              </a:tr>
            </a:tbl>
          </a:graphicData>
        </a:graphic>
      </p:graphicFrame>
      <p:sp>
        <p:nvSpPr>
          <p:cNvPr id="3" name="Titolo 2"/>
          <p:cNvSpPr>
            <a:spLocks noGrp="1"/>
          </p:cNvSpPr>
          <p:nvPr>
            <p:ph type="title"/>
          </p:nvPr>
        </p:nvSpPr>
        <p:spPr/>
        <p:txBody>
          <a:bodyPr/>
          <a:lstStyle/>
          <a:p>
            <a:r>
              <a:rPr lang="it-IT" dirty="0" smtClean="0"/>
              <a:t>Entrata in vigore</a:t>
            </a:r>
            <a:endParaRPr lang="it-IT" dirty="0"/>
          </a:p>
        </p:txBody>
      </p:sp>
    </p:spTree>
    <p:extLst>
      <p:ext uri="{BB962C8B-B14F-4D97-AF65-F5344CB8AC3E}">
        <p14:creationId xmlns:p14="http://schemas.microsoft.com/office/powerpoint/2010/main" val="24258083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egnaposto contenuto 3"/>
          <p:cNvSpPr>
            <a:spLocks noGrp="1"/>
          </p:cNvSpPr>
          <p:nvPr>
            <p:ph idx="1"/>
          </p:nvPr>
        </p:nvSpPr>
        <p:spPr/>
        <p:txBody>
          <a:bodyPr/>
          <a:lstStyle/>
          <a:p>
            <a:pPr lvl="0">
              <a:spcAft>
                <a:spcPts val="1800"/>
              </a:spcAft>
            </a:pPr>
            <a:r>
              <a:rPr lang="it-IT" sz="3200" dirty="0">
                <a:solidFill>
                  <a:schemeClr val="bg1">
                    <a:lumMod val="65000"/>
                  </a:schemeClr>
                </a:solidFill>
              </a:rPr>
              <a:t>La Riforma dello Sport</a:t>
            </a:r>
          </a:p>
          <a:p>
            <a:pPr lvl="0">
              <a:spcAft>
                <a:spcPts val="1800"/>
              </a:spcAft>
            </a:pPr>
            <a:r>
              <a:rPr lang="it-IT" sz="3200" b="1" u="sng" dirty="0">
                <a:effectLst>
                  <a:outerShdw blurRad="38100" dist="38100" dir="2700000" algn="tl">
                    <a:srgbClr val="000000">
                      <a:alpha val="43137"/>
                    </a:srgbClr>
                  </a:outerShdw>
                </a:effectLst>
              </a:rPr>
              <a:t>La Riforma del lavoro sportivo: cosa cambia per i sodalizi sportivi</a:t>
            </a:r>
          </a:p>
          <a:p>
            <a:pPr lvl="0">
              <a:spcAft>
                <a:spcPts val="1800"/>
              </a:spcAft>
            </a:pPr>
            <a:r>
              <a:rPr lang="it-IT" sz="3200" dirty="0" smtClean="0">
                <a:solidFill>
                  <a:schemeClr val="bg1">
                    <a:lumMod val="65000"/>
                  </a:schemeClr>
                </a:solidFill>
              </a:rPr>
              <a:t>L’attuale disciplina dei compensi erogati in ambito sportivo dilettantistico</a:t>
            </a:r>
            <a:endParaRPr lang="it-IT" sz="3200" dirty="0">
              <a:solidFill>
                <a:schemeClr val="bg1">
                  <a:lumMod val="65000"/>
                </a:schemeClr>
              </a:solidFill>
            </a:endParaRPr>
          </a:p>
        </p:txBody>
      </p:sp>
      <p:sp>
        <p:nvSpPr>
          <p:cNvPr id="3" name="Titolo 2"/>
          <p:cNvSpPr>
            <a:spLocks noGrp="1"/>
          </p:cNvSpPr>
          <p:nvPr>
            <p:ph type="title"/>
          </p:nvPr>
        </p:nvSpPr>
        <p:spPr/>
        <p:txBody>
          <a:bodyPr/>
          <a:lstStyle/>
          <a:p>
            <a:r>
              <a:rPr lang="it-IT" dirty="0" smtClean="0"/>
              <a:t>Tematiche</a:t>
            </a:r>
            <a:endParaRPr lang="it-IT" dirty="0"/>
          </a:p>
        </p:txBody>
      </p:sp>
    </p:spTree>
    <p:extLst>
      <p:ext uri="{BB962C8B-B14F-4D97-AF65-F5344CB8AC3E}">
        <p14:creationId xmlns:p14="http://schemas.microsoft.com/office/powerpoint/2010/main" val="217063895"/>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dirty="0" smtClean="0"/>
              <a:t>La </a:t>
            </a:r>
            <a:r>
              <a:rPr lang="it-IT" dirty="0"/>
              <a:t>legge di delegazione chiedeva  di contemperare due fondamentali (e opposte) esigenze: </a:t>
            </a:r>
            <a:endParaRPr lang="it-IT" dirty="0" smtClean="0"/>
          </a:p>
          <a:p>
            <a:pPr marL="735013" lvl="1" indent="-342900">
              <a:buFont typeface="+mj-lt"/>
              <a:buAutoNum type="arabicPeriod"/>
            </a:pPr>
            <a:r>
              <a:rPr lang="it-IT" b="1" dirty="0"/>
              <a:t>T</a:t>
            </a:r>
            <a:r>
              <a:rPr lang="it-IT" b="1" dirty="0" smtClean="0"/>
              <a:t>utela </a:t>
            </a:r>
            <a:r>
              <a:rPr lang="it-IT" b="1" dirty="0"/>
              <a:t>del lavoratore</a:t>
            </a:r>
            <a:r>
              <a:rPr lang="it-IT" dirty="0"/>
              <a:t>, in termini di accesso in condizioni di pari opportunità e di trattamento economico e </a:t>
            </a:r>
            <a:r>
              <a:rPr lang="it-IT" dirty="0" smtClean="0"/>
              <a:t>normativo;</a:t>
            </a:r>
          </a:p>
          <a:p>
            <a:pPr marL="735013" lvl="1" indent="-342900">
              <a:buFont typeface="+mj-lt"/>
              <a:buAutoNum type="arabicPeriod"/>
            </a:pPr>
            <a:r>
              <a:rPr lang="it-IT" b="1" dirty="0"/>
              <a:t>G</a:t>
            </a:r>
            <a:r>
              <a:rPr lang="it-IT" b="1" dirty="0" smtClean="0"/>
              <a:t>arantire </a:t>
            </a:r>
            <a:r>
              <a:rPr lang="it-IT" b="1" dirty="0"/>
              <a:t>la sostenibilità del sistema sport</a:t>
            </a:r>
            <a:r>
              <a:rPr lang="it-IT" dirty="0"/>
              <a:t> attraverso l’adozione di una disciplina in materia assicurativa, fiscale, previdenziale e fiscale in ragione della </a:t>
            </a:r>
            <a:r>
              <a:rPr lang="it-IT" b="1" dirty="0"/>
              <a:t>specificità del settore</a:t>
            </a:r>
            <a:r>
              <a:rPr lang="it-IT" dirty="0"/>
              <a:t> e della sua </a:t>
            </a:r>
            <a:r>
              <a:rPr lang="it-IT" b="1" dirty="0"/>
              <a:t>riconosciuta funzione </a:t>
            </a:r>
            <a:r>
              <a:rPr lang="it-IT" b="1" dirty="0" smtClean="0"/>
              <a:t>sociale.</a:t>
            </a:r>
          </a:p>
        </p:txBody>
      </p:sp>
      <p:sp>
        <p:nvSpPr>
          <p:cNvPr id="3" name="Titolo 2"/>
          <p:cNvSpPr>
            <a:spLocks noGrp="1"/>
          </p:cNvSpPr>
          <p:nvPr>
            <p:ph type="title"/>
          </p:nvPr>
        </p:nvSpPr>
        <p:spPr/>
        <p:txBody>
          <a:bodyPr>
            <a:normAutofit fontScale="90000"/>
          </a:bodyPr>
          <a:lstStyle/>
          <a:p>
            <a:r>
              <a:rPr lang="it-IT" dirty="0" smtClean="0"/>
              <a:t>Obiettivi della Riforma</a:t>
            </a:r>
            <a:br>
              <a:rPr lang="it-IT" dirty="0" smtClean="0"/>
            </a:br>
            <a:r>
              <a:rPr lang="it-IT" dirty="0" smtClean="0"/>
              <a:t>del lavoro sportivo</a:t>
            </a:r>
            <a:endParaRPr lang="it-IT" dirty="0"/>
          </a:p>
        </p:txBody>
      </p:sp>
    </p:spTree>
    <p:extLst>
      <p:ext uri="{BB962C8B-B14F-4D97-AF65-F5344CB8AC3E}">
        <p14:creationId xmlns:p14="http://schemas.microsoft.com/office/powerpoint/2010/main" val="12530258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marL="479425" indent="-342900"/>
            <a:r>
              <a:rPr lang="it-IT" sz="2000" dirty="0" smtClean="0"/>
              <a:t>Si </a:t>
            </a:r>
            <a:r>
              <a:rPr lang="it-IT" sz="2000" dirty="0"/>
              <a:t>guarda alla </a:t>
            </a:r>
            <a:r>
              <a:rPr lang="it-IT" sz="2000" b="1" dirty="0"/>
              <a:t>sostanza del rapporto</a:t>
            </a:r>
            <a:r>
              <a:rPr lang="it-IT" sz="2000" dirty="0"/>
              <a:t>: chi svolge attività sportiva a titolo oneroso al di fuori delle prestazioni rese a scopo volontaristico-amatoriale, è considerato </a:t>
            </a:r>
            <a:r>
              <a:rPr lang="it-IT" sz="2000" b="1" dirty="0" smtClean="0"/>
              <a:t>lavoratore;</a:t>
            </a:r>
          </a:p>
          <a:p>
            <a:pPr marL="479425" indent="-342900"/>
            <a:r>
              <a:rPr lang="it-IT" sz="2000" dirty="0"/>
              <a:t>L</a:t>
            </a:r>
            <a:r>
              <a:rPr lang="it-IT" sz="2000" dirty="0" smtClean="0"/>
              <a:t>’impressione </a:t>
            </a:r>
            <a:r>
              <a:rPr lang="it-IT" sz="2000" dirty="0"/>
              <a:t>è che </a:t>
            </a:r>
            <a:r>
              <a:rPr lang="it-IT" sz="2000" dirty="0" smtClean="0"/>
              <a:t>il </a:t>
            </a:r>
            <a:r>
              <a:rPr lang="it-IT" sz="2000" dirty="0"/>
              <a:t>legislatore </a:t>
            </a:r>
            <a:r>
              <a:rPr lang="it-IT" sz="2000" dirty="0" smtClean="0"/>
              <a:t>abbia privilegiato le </a:t>
            </a:r>
            <a:r>
              <a:rPr lang="it-IT" sz="2000" b="1" dirty="0" smtClean="0"/>
              <a:t>esigenze </a:t>
            </a:r>
            <a:r>
              <a:rPr lang="it-IT" sz="2000" b="1" dirty="0"/>
              <a:t>di tutela dei lavoratori</a:t>
            </a:r>
            <a:r>
              <a:rPr lang="it-IT" sz="2000" dirty="0"/>
              <a:t>, </a:t>
            </a:r>
            <a:r>
              <a:rPr lang="it-IT" sz="2000" dirty="0" smtClean="0"/>
              <a:t>a discapito della </a:t>
            </a:r>
            <a:r>
              <a:rPr lang="it-IT" sz="2000" dirty="0"/>
              <a:t>stabilità e sostenibilità del sistema </a:t>
            </a:r>
            <a:r>
              <a:rPr lang="it-IT" sz="2000" dirty="0" smtClean="0"/>
              <a:t>sport;</a:t>
            </a:r>
          </a:p>
          <a:p>
            <a:pPr marL="479425" indent="-342900"/>
            <a:r>
              <a:rPr lang="it-IT" sz="2000" dirty="0" smtClean="0"/>
              <a:t>La definizione di </a:t>
            </a:r>
            <a:r>
              <a:rPr lang="it-IT" sz="2000" dirty="0"/>
              <a:t>quando la prestazione sia svolta "</a:t>
            </a:r>
            <a:r>
              <a:rPr lang="it-IT" sz="2000" dirty="0" smtClean="0"/>
              <a:t>per passione"</a:t>
            </a:r>
            <a:r>
              <a:rPr lang="it-IT" sz="2000" dirty="0"/>
              <a:t> e quando </a:t>
            </a:r>
            <a:r>
              <a:rPr lang="it-IT" sz="2000" dirty="0" smtClean="0"/>
              <a:t>"per lavoro", </a:t>
            </a:r>
            <a:r>
              <a:rPr lang="it-IT" sz="2000" b="1" dirty="0" smtClean="0"/>
              <a:t>non consente </a:t>
            </a:r>
            <a:r>
              <a:rPr lang="it-IT" sz="2000" b="1" dirty="0"/>
              <a:t>di superare quelle incertezze </a:t>
            </a:r>
            <a:r>
              <a:rPr lang="it-IT" sz="2000" b="1" dirty="0" smtClean="0"/>
              <a:t>interpretative che da sempre incontrano le associazioni e società sportive.</a:t>
            </a:r>
            <a:endParaRPr lang="it-IT" sz="2000" b="1" dirty="0"/>
          </a:p>
        </p:txBody>
      </p:sp>
      <p:sp>
        <p:nvSpPr>
          <p:cNvPr id="3" name="Titolo 2"/>
          <p:cNvSpPr>
            <a:spLocks noGrp="1"/>
          </p:cNvSpPr>
          <p:nvPr>
            <p:ph type="title"/>
          </p:nvPr>
        </p:nvSpPr>
        <p:spPr/>
        <p:txBody>
          <a:bodyPr/>
          <a:lstStyle/>
          <a:p>
            <a:r>
              <a:rPr lang="it-IT" dirty="0" smtClean="0"/>
              <a:t>Impressioni</a:t>
            </a:r>
            <a:endParaRPr lang="it-IT" dirty="0"/>
          </a:p>
        </p:txBody>
      </p:sp>
    </p:spTree>
    <p:extLst>
      <p:ext uri="{BB962C8B-B14F-4D97-AF65-F5344CB8AC3E}">
        <p14:creationId xmlns:p14="http://schemas.microsoft.com/office/powerpoint/2010/main" val="2168813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dirty="0"/>
              <a:t>L’art. 29 del decreto definisce come </a:t>
            </a:r>
            <a:r>
              <a:rPr lang="it-IT" b="1" dirty="0"/>
              <a:t>amatori</a:t>
            </a:r>
            <a:r>
              <a:rPr lang="it-IT" dirty="0"/>
              <a:t>, </a:t>
            </a:r>
            <a:r>
              <a:rPr lang="it-IT" dirty="0" smtClean="0"/>
              <a:t>coloro </a:t>
            </a:r>
            <a:r>
              <a:rPr lang="it-IT" dirty="0"/>
              <a:t>che mettono a disposizione il proprio tempo e le proprie capacità per promuovere lo sport, in modo </a:t>
            </a:r>
            <a:r>
              <a:rPr lang="it-IT" b="1" dirty="0"/>
              <a:t>personale, spontaneo e gratuito, senza fini di lucro</a:t>
            </a:r>
            <a:r>
              <a:rPr lang="it-IT" dirty="0"/>
              <a:t>, neanche indiretti, ma esclusivamente </a:t>
            </a:r>
            <a:r>
              <a:rPr lang="it-IT" dirty="0" smtClean="0"/>
              <a:t>per </a:t>
            </a:r>
            <a:r>
              <a:rPr lang="it-IT" dirty="0"/>
              <a:t>finalità amatoriali a favore di società e associazioni sportive dilettantistiche, FSN</a:t>
            </a:r>
            <a:r>
              <a:rPr lang="it-IT" dirty="0" smtClean="0"/>
              <a:t>, DSA </a:t>
            </a:r>
            <a:r>
              <a:rPr lang="it-IT" dirty="0"/>
              <a:t>ed </a:t>
            </a:r>
            <a:r>
              <a:rPr lang="it-IT" dirty="0" smtClean="0"/>
              <a:t>EPS;</a:t>
            </a:r>
          </a:p>
          <a:p>
            <a:r>
              <a:rPr lang="it-IT" dirty="0" smtClean="0"/>
              <a:t>Analogamente a quanto previsto dal Codice </a:t>
            </a:r>
            <a:r>
              <a:rPr lang="it-IT" dirty="0"/>
              <a:t>del Terzo </a:t>
            </a:r>
            <a:r>
              <a:rPr lang="it-IT" dirty="0" smtClean="0"/>
              <a:t>Settore, è previsto</a:t>
            </a:r>
            <a:r>
              <a:rPr lang="it-IT" dirty="0"/>
              <a:t> l’</a:t>
            </a:r>
            <a:r>
              <a:rPr lang="it-IT" b="1" dirty="0"/>
              <a:t>obbligo di assicurazione</a:t>
            </a:r>
            <a:r>
              <a:rPr lang="it-IT" dirty="0"/>
              <a:t> contro gli infortuni e le malattie connessi allo svolgimento dell’attività amatoriale, nonché per la responsabilità civile verso i </a:t>
            </a:r>
            <a:r>
              <a:rPr lang="it-IT" dirty="0" smtClean="0"/>
              <a:t>terzi.</a:t>
            </a:r>
            <a:endParaRPr lang="it-IT" dirty="0"/>
          </a:p>
        </p:txBody>
      </p:sp>
      <p:sp>
        <p:nvSpPr>
          <p:cNvPr id="3" name="Titolo 2"/>
          <p:cNvSpPr>
            <a:spLocks noGrp="1"/>
          </p:cNvSpPr>
          <p:nvPr>
            <p:ph type="title"/>
          </p:nvPr>
        </p:nvSpPr>
        <p:spPr/>
        <p:txBody>
          <a:bodyPr/>
          <a:lstStyle/>
          <a:p>
            <a:r>
              <a:rPr lang="it-IT" dirty="0" smtClean="0"/>
              <a:t>Le prestazioni amatoriali</a:t>
            </a:r>
            <a:endParaRPr lang="it-IT" dirty="0"/>
          </a:p>
        </p:txBody>
      </p:sp>
    </p:spTree>
    <p:extLst>
      <p:ext uri="{BB962C8B-B14F-4D97-AF65-F5344CB8AC3E}">
        <p14:creationId xmlns:p14="http://schemas.microsoft.com/office/powerpoint/2010/main" val="15786241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dirty="0" smtClean="0"/>
              <a:t>Per l’amatore è confermata la </a:t>
            </a:r>
            <a:r>
              <a:rPr lang="it-IT" dirty="0"/>
              <a:t>possibilità di </a:t>
            </a:r>
            <a:r>
              <a:rPr lang="it-IT" b="1" dirty="0"/>
              <a:t>riconoscere gli emolumenti indicati dall’art. 67 comma 1 </a:t>
            </a:r>
            <a:r>
              <a:rPr lang="it-IT" b="1" dirty="0" err="1"/>
              <a:t>lett</a:t>
            </a:r>
            <a:r>
              <a:rPr lang="it-IT" b="1" dirty="0"/>
              <a:t>. m)</a:t>
            </a:r>
            <a:r>
              <a:rPr lang="it-IT" dirty="0"/>
              <a:t> che tuttavia vengono ridefiniti come </a:t>
            </a:r>
            <a:r>
              <a:rPr lang="it-IT" dirty="0" smtClean="0"/>
              <a:t>segue:</a:t>
            </a:r>
            <a:endParaRPr lang="it-IT" dirty="0"/>
          </a:p>
          <a:p>
            <a:pPr marL="708025" lvl="1" indent="-342900">
              <a:buFont typeface="+mj-lt"/>
              <a:buAutoNum type="arabicPeriod"/>
            </a:pPr>
            <a:r>
              <a:rPr lang="it-IT" dirty="0" smtClean="0"/>
              <a:t>indennità </a:t>
            </a:r>
            <a:r>
              <a:rPr lang="it-IT" dirty="0"/>
              <a:t>di trasferta e rimborsi forfettari di </a:t>
            </a:r>
            <a:r>
              <a:rPr lang="it-IT" dirty="0" smtClean="0"/>
              <a:t>spesa;</a:t>
            </a:r>
            <a:endParaRPr lang="it-IT" dirty="0"/>
          </a:p>
          <a:p>
            <a:pPr marL="708025" lvl="1" indent="-342900">
              <a:buFont typeface="+mj-lt"/>
              <a:buAutoNum type="arabicPeriod"/>
            </a:pPr>
            <a:r>
              <a:rPr lang="it-IT" dirty="0" smtClean="0"/>
              <a:t>premi </a:t>
            </a:r>
            <a:r>
              <a:rPr lang="it-IT" dirty="0"/>
              <a:t>e compensi occasionali in relazione ai risultati ottenuti nelle competizioni </a:t>
            </a:r>
            <a:r>
              <a:rPr lang="it-IT" dirty="0" smtClean="0"/>
              <a:t>sportive;</a:t>
            </a:r>
          </a:p>
          <a:p>
            <a:pPr marL="708025" lvl="1" indent="-342900">
              <a:buFont typeface="+mj-lt"/>
              <a:buAutoNum type="arabicPeriod"/>
            </a:pPr>
            <a:r>
              <a:rPr lang="it-IT" dirty="0" smtClean="0"/>
              <a:t>di </a:t>
            </a:r>
            <a:r>
              <a:rPr lang="it-IT" dirty="0"/>
              <a:t>importo non superiore al limite reddituale per l’esenzione di cui all’art. 69 comma 2 T.U.I.R., attualmente pari a euro 10.000 annui per </a:t>
            </a:r>
            <a:r>
              <a:rPr lang="it-IT" dirty="0" smtClean="0"/>
              <a:t>percipiente.</a:t>
            </a:r>
          </a:p>
          <a:p>
            <a:endParaRPr lang="it-IT" dirty="0" smtClean="0"/>
          </a:p>
          <a:p>
            <a:endParaRPr lang="it-IT" dirty="0" smtClean="0"/>
          </a:p>
        </p:txBody>
      </p:sp>
      <p:sp>
        <p:nvSpPr>
          <p:cNvPr id="3" name="Titolo 2"/>
          <p:cNvSpPr>
            <a:spLocks noGrp="1"/>
          </p:cNvSpPr>
          <p:nvPr>
            <p:ph type="title"/>
          </p:nvPr>
        </p:nvSpPr>
        <p:spPr/>
        <p:txBody>
          <a:bodyPr>
            <a:normAutofit fontScale="90000"/>
          </a:bodyPr>
          <a:lstStyle/>
          <a:p>
            <a:r>
              <a:rPr lang="it-IT" dirty="0" smtClean="0"/>
              <a:t>Remunerazione dello sportivo amatore</a:t>
            </a:r>
            <a:endParaRPr lang="it-IT" dirty="0"/>
          </a:p>
        </p:txBody>
      </p:sp>
    </p:spTree>
    <p:extLst>
      <p:ext uri="{BB962C8B-B14F-4D97-AF65-F5344CB8AC3E}">
        <p14:creationId xmlns:p14="http://schemas.microsoft.com/office/powerpoint/2010/main" val="45897225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iale">
  <a:themeElements>
    <a:clrScheme name="Personalizzato 1">
      <a:dk1>
        <a:srgbClr val="835D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Personalizzato 1">
      <a:majorFont>
        <a:latin typeface="Eurostile"/>
        <a:ea typeface=""/>
        <a:cs typeface=""/>
      </a:majorFont>
      <a:minorFont>
        <a:latin typeface="Eurostile"/>
        <a:ea typeface=""/>
        <a:cs typeface=""/>
      </a:minorFont>
    </a:fontScheme>
    <a:fmtScheme name="Solstiz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20139</TotalTime>
  <Words>1610</Words>
  <Application>Microsoft Office PowerPoint</Application>
  <PresentationFormat>Widescreen</PresentationFormat>
  <Paragraphs>155</Paragraphs>
  <Slides>23</Slides>
  <Notes>16</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23</vt:i4>
      </vt:variant>
    </vt:vector>
  </HeadingPairs>
  <TitlesOfParts>
    <vt:vector size="31" baseType="lpstr">
      <vt:lpstr>Arial</vt:lpstr>
      <vt:lpstr>Calibri</vt:lpstr>
      <vt:lpstr>Eurostile</vt:lpstr>
      <vt:lpstr>Times New Roman</vt:lpstr>
      <vt:lpstr>Verdana</vt:lpstr>
      <vt:lpstr>Wingdings 2</vt:lpstr>
      <vt:lpstr>Wingdings 3</vt:lpstr>
      <vt:lpstr>Viale</vt:lpstr>
      <vt:lpstr>La Riforma del lavoro sportivo</vt:lpstr>
      <vt:lpstr>Tematiche</vt:lpstr>
      <vt:lpstr>Riforma dello Sport</vt:lpstr>
      <vt:lpstr>Entrata in vigore</vt:lpstr>
      <vt:lpstr>Tematiche</vt:lpstr>
      <vt:lpstr>Obiettivi della Riforma del lavoro sportivo</vt:lpstr>
      <vt:lpstr>Impressioni</vt:lpstr>
      <vt:lpstr>Le prestazioni amatoriali</vt:lpstr>
      <vt:lpstr>Remunerazione dello sportivo amatore</vt:lpstr>
      <vt:lpstr>Trattamento fiscale e contributivo  dello sportivo amatore</vt:lpstr>
      <vt:lpstr>Lavoratore sportivo</vt:lpstr>
      <vt:lpstr>Oneri previdenziali del lavoratore sportivo</vt:lpstr>
      <vt:lpstr>Trattamento pensionistico del lavoratore sportivo</vt:lpstr>
      <vt:lpstr>Trattamento fiscale del lavoratore sportivo</vt:lpstr>
      <vt:lpstr>Sicurezza del lavoratore sportivo</vt:lpstr>
      <vt:lpstr>Tematiche</vt:lpstr>
      <vt:lpstr>Sportivi dilettanti</vt:lpstr>
      <vt:lpstr>Sportivi dilettanti</vt:lpstr>
      <vt:lpstr>Esenzione fino a 10.000 euro</vt:lpstr>
      <vt:lpstr>Oltre i 10.000 euro</vt:lpstr>
      <vt:lpstr>Attività amministrativo-gestionale</vt:lpstr>
      <vt:lpstr>Adempimenti collaborazione amministrativo-gestionale</vt:lpstr>
      <vt:lpstr>Grazie per l'attenzione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studio</dc:creator>
  <cp:lastModifiedBy>Utente</cp:lastModifiedBy>
  <cp:revision>1297</cp:revision>
  <dcterms:created xsi:type="dcterms:W3CDTF">2011-01-31T16:41:24Z</dcterms:created>
  <dcterms:modified xsi:type="dcterms:W3CDTF">2021-10-16T16:43:38Z</dcterms:modified>
</cp:coreProperties>
</file>