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67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Default Extension="docx" ContentType="application/vnd.openxmlformats-officedocument.wordprocessingml.document"/>
  <Override PartName="/ppt/notesSlides/notesSlide63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vml" ContentType="application/vnd.openxmlformats-officedocument.vmlDrawing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notesSlides/notesSlide7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307" r:id="rId1"/>
  </p:sldMasterIdLst>
  <p:notesMasterIdLst>
    <p:notesMasterId r:id="rId84"/>
  </p:notesMasterIdLst>
  <p:sldIdLst>
    <p:sldId id="1495" r:id="rId2"/>
    <p:sldId id="1496" r:id="rId3"/>
    <p:sldId id="1363" r:id="rId4"/>
    <p:sldId id="1079" r:id="rId5"/>
    <p:sldId id="1358" r:id="rId6"/>
    <p:sldId id="1419" r:id="rId7"/>
    <p:sldId id="1420" r:id="rId8"/>
    <p:sldId id="1421" r:id="rId9"/>
    <p:sldId id="1422" r:id="rId10"/>
    <p:sldId id="1423" r:id="rId11"/>
    <p:sldId id="1424" r:id="rId12"/>
    <p:sldId id="1425" r:id="rId13"/>
    <p:sldId id="1365" r:id="rId14"/>
    <p:sldId id="1426" r:id="rId15"/>
    <p:sldId id="1427" r:id="rId16"/>
    <p:sldId id="1428" r:id="rId17"/>
    <p:sldId id="1429" r:id="rId18"/>
    <p:sldId id="1430" r:id="rId19"/>
    <p:sldId id="1367" r:id="rId20"/>
    <p:sldId id="1431" r:id="rId21"/>
    <p:sldId id="1433" r:id="rId22"/>
    <p:sldId id="1432" r:id="rId23"/>
    <p:sldId id="1434" r:id="rId24"/>
    <p:sldId id="1435" r:id="rId25"/>
    <p:sldId id="1436" r:id="rId26"/>
    <p:sldId id="1437" r:id="rId27"/>
    <p:sldId id="1438" r:id="rId28"/>
    <p:sldId id="1439" r:id="rId29"/>
    <p:sldId id="1440" r:id="rId30"/>
    <p:sldId id="1441" r:id="rId31"/>
    <p:sldId id="1443" r:id="rId32"/>
    <p:sldId id="1444" r:id="rId33"/>
    <p:sldId id="1452" r:id="rId34"/>
    <p:sldId id="1442" r:id="rId35"/>
    <p:sldId id="1445" r:id="rId36"/>
    <p:sldId id="1451" r:id="rId37"/>
    <p:sldId id="1446" r:id="rId38"/>
    <p:sldId id="1447" r:id="rId39"/>
    <p:sldId id="1448" r:id="rId40"/>
    <p:sldId id="1449" r:id="rId41"/>
    <p:sldId id="1450" r:id="rId42"/>
    <p:sldId id="1453" r:id="rId43"/>
    <p:sldId id="1454" r:id="rId44"/>
    <p:sldId id="1455" r:id="rId45"/>
    <p:sldId id="1456" r:id="rId46"/>
    <p:sldId id="1457" r:id="rId47"/>
    <p:sldId id="1458" r:id="rId48"/>
    <p:sldId id="1459" r:id="rId49"/>
    <p:sldId id="1460" r:id="rId50"/>
    <p:sldId id="1461" r:id="rId51"/>
    <p:sldId id="1462" r:id="rId52"/>
    <p:sldId id="1463" r:id="rId53"/>
    <p:sldId id="1464" r:id="rId54"/>
    <p:sldId id="1465" r:id="rId55"/>
    <p:sldId id="1466" r:id="rId56"/>
    <p:sldId id="1467" r:id="rId57"/>
    <p:sldId id="1468" r:id="rId58"/>
    <p:sldId id="1469" r:id="rId59"/>
    <p:sldId id="1470" r:id="rId60"/>
    <p:sldId id="1471" r:id="rId61"/>
    <p:sldId id="1472" r:id="rId62"/>
    <p:sldId id="1473" r:id="rId63"/>
    <p:sldId id="1474" r:id="rId64"/>
    <p:sldId id="1475" r:id="rId65"/>
    <p:sldId id="1476" r:id="rId66"/>
    <p:sldId id="1477" r:id="rId67"/>
    <p:sldId id="1478" r:id="rId68"/>
    <p:sldId id="1479" r:id="rId69"/>
    <p:sldId id="1480" r:id="rId70"/>
    <p:sldId id="1481" r:id="rId71"/>
    <p:sldId id="1482" r:id="rId72"/>
    <p:sldId id="1484" r:id="rId73"/>
    <p:sldId id="1483" r:id="rId74"/>
    <p:sldId id="1485" r:id="rId75"/>
    <p:sldId id="1486" r:id="rId76"/>
    <p:sldId id="1487" r:id="rId77"/>
    <p:sldId id="1488" r:id="rId78"/>
    <p:sldId id="1489" r:id="rId79"/>
    <p:sldId id="1490" r:id="rId80"/>
    <p:sldId id="1491" r:id="rId81"/>
    <p:sldId id="1492" r:id="rId82"/>
    <p:sldId id="1494" r:id="rId83"/>
  </p:sldIdLst>
  <p:sldSz cx="9144000" cy="5143500" type="screen16x9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ssio Giraldi" initials="AG" lastIdx="12" clrIdx="0"/>
  <p:cmAuthor id="2" name="GIUSEPPE NOTARIANNI" initials="GN" lastIdx="2" clrIdx="1">
    <p:extLst>
      <p:ext uri="{19B8F6BF-5375-455C-9EA6-DF929625EA0E}">
        <p15:presenceInfo xmlns:p15="http://schemas.microsoft.com/office/powerpoint/2012/main" xmlns="" userId="5997be798fd0a2b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FF0000"/>
    <a:srgbClr val="0000FF"/>
    <a:srgbClr val="FF0066"/>
    <a:srgbClr val="003300"/>
    <a:srgbClr val="00FF00"/>
    <a:srgbClr val="00CC66"/>
    <a:srgbClr val="CCECFF"/>
    <a:srgbClr val="FF3399"/>
    <a:srgbClr val="FF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10" autoAdjust="0"/>
    <p:restoredTop sz="94803" autoAdjust="0"/>
  </p:normalViewPr>
  <p:slideViewPr>
    <p:cSldViewPr>
      <p:cViewPr>
        <p:scale>
          <a:sx n="73" d="100"/>
          <a:sy n="73" d="100"/>
        </p:scale>
        <p:origin x="-307" y="-6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887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62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notesMaster" Target="notesMasters/notesMaster1.xml"/><Relationship Id="rId89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>
                <a:solidFill>
                  <a:srgbClr val="FFFF00"/>
                </a:solidFill>
                <a:latin typeface="Comic Sans MS" pitchFamily="66" charset="0"/>
                <a:cs typeface="Arial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>
                <a:solidFill>
                  <a:srgbClr val="FFFF00"/>
                </a:solidFill>
                <a:latin typeface="Comic Sans MS" pitchFamily="66" charset="0"/>
                <a:cs typeface="Arial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716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69363"/>
            <a:ext cx="2971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200">
                <a:solidFill>
                  <a:srgbClr val="FFFF00"/>
                </a:solidFill>
                <a:latin typeface="Comic Sans MS" pitchFamily="66" charset="0"/>
                <a:cs typeface="Arial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69363"/>
            <a:ext cx="2971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200">
                <a:solidFill>
                  <a:srgbClr val="FFFF00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</a:lstStyle>
          <a:p>
            <a:fld id="{06548C60-B603-4C93-9B01-EE0D2788ECD3}" type="slidenum">
              <a:rPr lang="it-IT" altLang="it-IT"/>
              <a:pPr/>
              <a:t>‹N›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14749319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1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41242911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10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7600911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11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38011190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12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10320961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8397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276999"/>
          </a:xfrm>
          <a:noFill/>
          <a:ln/>
        </p:spPr>
        <p:txBody>
          <a:bodyPr/>
          <a:lstStyle/>
          <a:p>
            <a:endParaRPr lang="it-IT" altLang="it-IT" dirty="0">
              <a:latin typeface="Times New Roman" pitchFamily="18" charset="0"/>
            </a:endParaRPr>
          </a:p>
        </p:txBody>
      </p:sp>
      <p:sp>
        <p:nvSpPr>
          <p:cNvPr id="8397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8C57A41-00D6-4847-9554-0FD8B5C99B59}" type="slidenum">
              <a:rPr lang="sl-SI" altLang="it-IT"/>
              <a:pPr/>
              <a:t>13</a:t>
            </a:fld>
            <a:endParaRPr lang="sl-SI" alt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8397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276999"/>
          </a:xfrm>
          <a:noFill/>
          <a:ln/>
        </p:spPr>
        <p:txBody>
          <a:bodyPr/>
          <a:lstStyle/>
          <a:p>
            <a:endParaRPr lang="it-IT" altLang="it-IT" dirty="0">
              <a:latin typeface="Times New Roman" pitchFamily="18" charset="0"/>
            </a:endParaRPr>
          </a:p>
        </p:txBody>
      </p:sp>
      <p:sp>
        <p:nvSpPr>
          <p:cNvPr id="8397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8C57A41-00D6-4847-9554-0FD8B5C99B59}" type="slidenum">
              <a:rPr lang="sl-SI" altLang="it-IT"/>
              <a:pPr/>
              <a:t>14</a:t>
            </a:fld>
            <a:endParaRPr lang="sl-SI" altLang="it-IT"/>
          </a:p>
        </p:txBody>
      </p:sp>
    </p:spTree>
    <p:extLst>
      <p:ext uri="{BB962C8B-B14F-4D97-AF65-F5344CB8AC3E}">
        <p14:creationId xmlns:p14="http://schemas.microsoft.com/office/powerpoint/2010/main" xmlns="" val="40240895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8397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276999"/>
          </a:xfrm>
          <a:noFill/>
          <a:ln/>
        </p:spPr>
        <p:txBody>
          <a:bodyPr/>
          <a:lstStyle/>
          <a:p>
            <a:endParaRPr lang="it-IT" altLang="it-IT" dirty="0">
              <a:latin typeface="Times New Roman" pitchFamily="18" charset="0"/>
            </a:endParaRPr>
          </a:p>
        </p:txBody>
      </p:sp>
      <p:sp>
        <p:nvSpPr>
          <p:cNvPr id="8397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8C57A41-00D6-4847-9554-0FD8B5C99B59}" type="slidenum">
              <a:rPr lang="sl-SI" altLang="it-IT"/>
              <a:pPr/>
              <a:t>15</a:t>
            </a:fld>
            <a:endParaRPr lang="sl-SI" altLang="it-IT"/>
          </a:p>
        </p:txBody>
      </p:sp>
    </p:spTree>
    <p:extLst>
      <p:ext uri="{BB962C8B-B14F-4D97-AF65-F5344CB8AC3E}">
        <p14:creationId xmlns:p14="http://schemas.microsoft.com/office/powerpoint/2010/main" xmlns="" val="10051844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8397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276999"/>
          </a:xfrm>
          <a:noFill/>
          <a:ln/>
        </p:spPr>
        <p:txBody>
          <a:bodyPr/>
          <a:lstStyle/>
          <a:p>
            <a:endParaRPr lang="it-IT" altLang="it-IT" dirty="0">
              <a:latin typeface="Times New Roman" pitchFamily="18" charset="0"/>
            </a:endParaRPr>
          </a:p>
        </p:txBody>
      </p:sp>
      <p:sp>
        <p:nvSpPr>
          <p:cNvPr id="8397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8C57A41-00D6-4847-9554-0FD8B5C99B59}" type="slidenum">
              <a:rPr lang="sl-SI" altLang="it-IT"/>
              <a:pPr/>
              <a:t>16</a:t>
            </a:fld>
            <a:endParaRPr lang="sl-SI" altLang="it-IT"/>
          </a:p>
        </p:txBody>
      </p:sp>
    </p:spTree>
    <p:extLst>
      <p:ext uri="{BB962C8B-B14F-4D97-AF65-F5344CB8AC3E}">
        <p14:creationId xmlns:p14="http://schemas.microsoft.com/office/powerpoint/2010/main" xmlns="" val="38288936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8397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276999"/>
          </a:xfrm>
          <a:noFill/>
          <a:ln/>
        </p:spPr>
        <p:txBody>
          <a:bodyPr/>
          <a:lstStyle/>
          <a:p>
            <a:endParaRPr lang="it-IT" altLang="it-IT" dirty="0">
              <a:latin typeface="Times New Roman" pitchFamily="18" charset="0"/>
            </a:endParaRPr>
          </a:p>
        </p:txBody>
      </p:sp>
      <p:sp>
        <p:nvSpPr>
          <p:cNvPr id="8397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8C57A41-00D6-4847-9554-0FD8B5C99B59}" type="slidenum">
              <a:rPr lang="sl-SI" altLang="it-IT"/>
              <a:pPr/>
              <a:t>17</a:t>
            </a:fld>
            <a:endParaRPr lang="sl-SI" altLang="it-IT"/>
          </a:p>
        </p:txBody>
      </p:sp>
    </p:spTree>
    <p:extLst>
      <p:ext uri="{BB962C8B-B14F-4D97-AF65-F5344CB8AC3E}">
        <p14:creationId xmlns:p14="http://schemas.microsoft.com/office/powerpoint/2010/main" xmlns="" val="10250811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8397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276999"/>
          </a:xfrm>
          <a:noFill/>
          <a:ln/>
        </p:spPr>
        <p:txBody>
          <a:bodyPr/>
          <a:lstStyle/>
          <a:p>
            <a:endParaRPr lang="it-IT" altLang="it-IT" dirty="0">
              <a:latin typeface="Times New Roman" pitchFamily="18" charset="0"/>
            </a:endParaRPr>
          </a:p>
        </p:txBody>
      </p:sp>
      <p:sp>
        <p:nvSpPr>
          <p:cNvPr id="8397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8C57A41-00D6-4847-9554-0FD8B5C99B59}" type="slidenum">
              <a:rPr lang="sl-SI" altLang="it-IT"/>
              <a:pPr/>
              <a:t>18</a:t>
            </a:fld>
            <a:endParaRPr lang="sl-SI" altLang="it-IT"/>
          </a:p>
        </p:txBody>
      </p:sp>
    </p:spTree>
    <p:extLst>
      <p:ext uri="{BB962C8B-B14F-4D97-AF65-F5344CB8AC3E}">
        <p14:creationId xmlns:p14="http://schemas.microsoft.com/office/powerpoint/2010/main" xmlns="" val="19753929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19</a:t>
            </a:fld>
            <a:endParaRPr lang="it-IT" altLang="it-IT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2</a:t>
            </a:fld>
            <a:endParaRPr lang="it-IT" altLang="it-IT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20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16327877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21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33272469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22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27584254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23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5577031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24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31897117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25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29616765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26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7187999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27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17428099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28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45338160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29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518578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3</a:t>
            </a:fld>
            <a:endParaRPr lang="it-IT" altLang="it-IT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30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60031043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31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95725084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32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289934897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33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400469402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34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32731998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35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134064139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36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144667488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37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370798961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38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167855842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39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2584796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4</a:t>
            </a:fld>
            <a:endParaRPr lang="it-IT" altLang="it-IT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40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272351112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41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383718606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42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347895165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43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54822082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44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188524913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45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112264562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46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389947707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47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51860570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48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335849277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49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26038857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5</a:t>
            </a:fld>
            <a:endParaRPr lang="it-IT" altLang="it-IT" dirty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50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85894638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51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363016881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52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94499406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53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242182236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54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355311689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55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172330415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56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338730925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57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2318177692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58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189642271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59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6973105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6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548325780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60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2933409733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61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50292466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62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1351821784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63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2358976539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64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193609390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65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2192745750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66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102432577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67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3735772377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68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4214444363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69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1814039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7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3963657460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70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535180580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71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529997130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72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2559930285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73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418498985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74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378563006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75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3002838325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76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796750534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77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2684376440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78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4154295194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79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37299755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8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1777678746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80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2776994482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81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4222633300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82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41242911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9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1355359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08" r:id="rId1"/>
    <p:sldLayoutId id="2147486309" r:id="rId2"/>
    <p:sldLayoutId id="2147486310" r:id="rId3"/>
    <p:sldLayoutId id="2147486311" r:id="rId4"/>
    <p:sldLayoutId id="2147486312" r:id="rId5"/>
    <p:sldLayoutId id="2147486313" r:id="rId6"/>
    <p:sldLayoutId id="2147486314" r:id="rId7"/>
    <p:sldLayoutId id="2147486315" r:id="rId8"/>
    <p:sldLayoutId id="2147486316" r:id="rId9"/>
    <p:sldLayoutId id="2147486317" r:id="rId10"/>
    <p:sldLayoutId id="214748631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emf"/><Relationship Id="rId3" Type="http://schemas.openxmlformats.org/officeDocument/2006/relationships/image" Target="../media/image4.jpeg"/><Relationship Id="rId7" Type="http://schemas.openxmlformats.org/officeDocument/2006/relationships/image" Target="../media/image53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emf"/><Relationship Id="rId5" Type="http://schemas.openxmlformats.org/officeDocument/2006/relationships/image" Target="../media/image51.emf"/><Relationship Id="rId10" Type="http://schemas.openxmlformats.org/officeDocument/2006/relationships/image" Target="../media/image56.emf"/><Relationship Id="rId4" Type="http://schemas.openxmlformats.org/officeDocument/2006/relationships/image" Target="../media/image50.emf"/><Relationship Id="rId9" Type="http://schemas.openxmlformats.org/officeDocument/2006/relationships/image" Target="../media/image5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8.emf"/><Relationship Id="rId4" Type="http://schemas.openxmlformats.org/officeDocument/2006/relationships/image" Target="../media/image57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png"/><Relationship Id="rId5" Type="http://schemas.openxmlformats.org/officeDocument/2006/relationships/image" Target="../media/image60.emf"/><Relationship Id="rId4" Type="http://schemas.openxmlformats.org/officeDocument/2006/relationships/image" Target="../media/image59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5.emf"/><Relationship Id="rId4" Type="http://schemas.openxmlformats.org/officeDocument/2006/relationships/image" Target="../media/image64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7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9.emf"/><Relationship Id="rId4" Type="http://schemas.openxmlformats.org/officeDocument/2006/relationships/image" Target="../media/image68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Documento_di_Microsoft_Office_Word1.docx"/><Relationship Id="rId4" Type="http://schemas.openxmlformats.org/officeDocument/2006/relationships/image" Target="../media/image4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2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2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em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emf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0.emf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3.emf"/><Relationship Id="rId4" Type="http://schemas.openxmlformats.org/officeDocument/2006/relationships/image" Target="../media/image82.emf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4.emf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5.emf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8.emf"/><Relationship Id="rId5" Type="http://schemas.openxmlformats.org/officeDocument/2006/relationships/image" Target="../media/image87.emf"/><Relationship Id="rId4" Type="http://schemas.openxmlformats.org/officeDocument/2006/relationships/image" Target="../media/image86.emf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0.emf"/><Relationship Id="rId4" Type="http://schemas.openxmlformats.org/officeDocument/2006/relationships/image" Target="../media/image89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2.emf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3.emf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303498"/>
            <a:ext cx="8352928" cy="4158462"/>
          </a:xfr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55000" lnSpcReduction="20000"/>
          </a:bodyPr>
          <a:lstStyle/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2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sz="2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sz="2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sz="2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sz="2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it-IT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MARCHE</a:t>
            </a:r>
          </a:p>
          <a:p>
            <a:pPr algn="ctr">
              <a:buNone/>
            </a:pPr>
            <a:r>
              <a:rPr lang="it-IT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AGGIORNAMENTO 2019</a:t>
            </a: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0754C96C-A6E9-4870-B8B6-2F3610F548F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303498"/>
            <a:ext cx="4149080" cy="3420379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2F6F3FFF-296A-496E-AE58-F3E278F6E95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73" y="1"/>
            <a:ext cx="1298561" cy="64470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02785D0F-36CA-4460-8EE5-A7BBC6736909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19088" y="1"/>
            <a:ext cx="1223245" cy="611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3559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 </a:t>
            </a: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stesso Gruppo Arbitrale</a:t>
            </a:r>
          </a:p>
          <a:p>
            <a:pPr algn="ctr">
              <a:buNone/>
            </a:pP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valuterà le performance degli Atleti dello stesso</a:t>
            </a:r>
          </a:p>
          <a:p>
            <a:pPr algn="ctr">
              <a:buNone/>
            </a:pP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gruppo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DFF1FF"/>
              </a:clrFrom>
              <a:clrTo>
                <a:srgbClr val="DFF1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67494"/>
            <a:ext cx="1044575" cy="987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D87F5014-8A11-4875-974D-D3DA47F4379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2139702"/>
            <a:ext cx="5991626" cy="300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3009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it-IT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Effettuato il saluto           uscire tutti dalla stessa parte</a:t>
            </a:r>
          </a:p>
          <a:p>
            <a:pPr>
              <a:buNone/>
            </a:pPr>
            <a:endParaRPr lang="it-IT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  <a:r>
              <a:rPr lang="it-IT" sz="2000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USCITA ERRATA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DFF0FF"/>
              </a:clrFrom>
              <a:clrTo>
                <a:srgbClr val="DFF0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9762" y="3867894"/>
            <a:ext cx="1292771" cy="111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5D864ED2-D649-412D-8B91-407680AE384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71" y="1167594"/>
            <a:ext cx="3357475" cy="1687867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E9336A1E-8F07-45F5-9BF5-0CB58F61EDD0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9" y="2965523"/>
            <a:ext cx="3357474" cy="1604451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66F6363E-0201-440F-B1B1-FFB5A4883D87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63869" y="1185459"/>
            <a:ext cx="4215601" cy="2024371"/>
          </a:xfrm>
          <a:prstGeom prst="rect">
            <a:avLst/>
          </a:prstGeom>
        </p:spPr>
      </p:pic>
      <p:sp>
        <p:nvSpPr>
          <p:cNvPr id="7" name="Freccia in su 6">
            <a:extLst>
              <a:ext uri="{FF2B5EF4-FFF2-40B4-BE49-F238E27FC236}">
                <a16:creationId xmlns:a16="http://schemas.microsoft.com/office/drawing/2014/main" xmlns="" id="{3100CD2C-0CAE-498A-A92D-AE6874886C68}"/>
              </a:ext>
            </a:extLst>
          </p:cNvPr>
          <p:cNvSpPr/>
          <p:nvPr/>
        </p:nvSpPr>
        <p:spPr>
          <a:xfrm>
            <a:off x="6372203" y="2594142"/>
            <a:ext cx="121463" cy="742762"/>
          </a:xfrm>
          <a:prstGeom prst="up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8775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6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All’inizio di ogni turno, gli Atleti/Squadre si disporranno</a:t>
            </a:r>
          </a:p>
          <a:p>
            <a:pPr algn="ctr">
              <a:buNone/>
            </a:pPr>
            <a:r>
              <a:rPr lang="it-IT" sz="6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allineati all’esterno dell’area di gara di fronte ai Giudici.</a:t>
            </a:r>
          </a:p>
          <a:p>
            <a:pPr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6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Dopo i saluti – “SHOMEN NI REI” e “OTAGAI NI REI”, gli Atleti usciranno dall’area di gara.</a:t>
            </a:r>
          </a:p>
          <a:p>
            <a:pPr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it-IT" sz="2000" b="1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796" y="4245937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D4F52884-CA0F-42F0-9136-696D8480000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9" y="1371448"/>
            <a:ext cx="1114757" cy="930272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xmlns="" id="{63DA7E5D-102A-4C4D-A72E-14FB1E57EF3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79712" y="1371448"/>
            <a:ext cx="1114756" cy="930272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A50316F0-6296-458D-8E3D-0A64CC2A87C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10" y="1371447"/>
            <a:ext cx="1114757" cy="930273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xmlns="" id="{8F9A879A-1C02-4719-88D3-34EF5069683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07902" y="1371446"/>
            <a:ext cx="1008110" cy="930274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xmlns="" id="{EAB66142-0089-40AD-AB02-CFFC58CAC65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45070" y="1371446"/>
            <a:ext cx="1101254" cy="919005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xmlns="" id="{0A3157DD-AE04-40E8-8873-B7663333C58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05582" y="1371446"/>
            <a:ext cx="1101255" cy="919005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xmlns="" id="{41C9C31B-96D4-491F-A84A-1C518189E35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35894" y="1371446"/>
            <a:ext cx="1101255" cy="919005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xmlns="" id="{B1430230-7991-4743-89C7-C14447C616E1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50185" y="1369959"/>
            <a:ext cx="1103036" cy="920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552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AutoShape 4" descr="http://fijlkam.it/immagini/testata/maniscalco.pn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 dirty="0"/>
          </a:p>
        </p:txBody>
      </p:sp>
      <p:sp>
        <p:nvSpPr>
          <p:cNvPr id="82947" name="AutoShape 6" descr="http://fijlkam.it/immagini/testata/maniscalco.pn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 dirty="0"/>
          </a:p>
        </p:txBody>
      </p:sp>
      <p:sp>
        <p:nvSpPr>
          <p:cNvPr id="5128" name="Rettangolo 8"/>
          <p:cNvSpPr>
            <a:spLocks noChangeArrowheads="1"/>
          </p:cNvSpPr>
          <p:nvPr/>
        </p:nvSpPr>
        <p:spPr bwMode="auto">
          <a:xfrm>
            <a:off x="395536" y="262557"/>
            <a:ext cx="8352928" cy="581697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tabLst>
                <a:tab pos="450850" algn="l"/>
                <a:tab pos="990600" algn="l"/>
              </a:tabLst>
            </a:pPr>
            <a:r>
              <a:rPr lang="it-IT" altLang="it-IT" b="1" dirty="0">
                <a:solidFill>
                  <a:srgbClr val="0000FF"/>
                </a:solidFill>
                <a:latin typeface="Arial Black" panose="020B0A04020102020204" pitchFamily="34" charset="0"/>
                <a:cs typeface="Arial" pitchFamily="34" charset="0"/>
              </a:rPr>
              <a:t>L’ATLETA</a:t>
            </a:r>
          </a:p>
          <a:p>
            <a:pPr algn="just"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tabLst>
                <a:tab pos="450850" algn="l"/>
                <a:tab pos="990600" algn="l"/>
              </a:tabLst>
            </a:pPr>
            <a:r>
              <a:rPr lang="it-IT" alt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una volta eseguito il </a:t>
            </a:r>
          </a:p>
          <a:p>
            <a:pPr algn="just">
              <a:tabLst>
                <a:tab pos="450850" algn="l"/>
                <a:tab pos="990600" algn="l"/>
              </a:tabLst>
            </a:pPr>
            <a:r>
              <a:rPr lang="it-IT" alt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Kata attende il risultato</a:t>
            </a:r>
          </a:p>
          <a:p>
            <a:pPr algn="just">
              <a:tabLst>
                <a:tab pos="450850" algn="l"/>
                <a:tab pos="990600" algn="l"/>
              </a:tabLst>
            </a:pPr>
            <a:r>
              <a:rPr lang="it-IT" alt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all’interno del tatami</a:t>
            </a:r>
          </a:p>
          <a:p>
            <a:pPr algn="just"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91" y="141685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879D31AE-9CFD-4BF1-9076-3F20408DD32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7" y="1420436"/>
            <a:ext cx="4547909" cy="2927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6656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AutoShape 4" descr="http://fijlkam.it/immagini/testata/maniscalco.pn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 dirty="0"/>
          </a:p>
        </p:txBody>
      </p:sp>
      <p:sp>
        <p:nvSpPr>
          <p:cNvPr id="82947" name="AutoShape 6" descr="http://fijlkam.it/immagini/testata/maniscalco.pn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 dirty="0"/>
          </a:p>
        </p:txBody>
      </p:sp>
      <p:sp>
        <p:nvSpPr>
          <p:cNvPr id="5128" name="Rettangolo 8"/>
          <p:cNvSpPr>
            <a:spLocks noChangeArrowheads="1"/>
          </p:cNvSpPr>
          <p:nvPr/>
        </p:nvSpPr>
        <p:spPr bwMode="auto">
          <a:xfrm>
            <a:off x="395536" y="357506"/>
            <a:ext cx="835292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450850" algn="l"/>
                <a:tab pos="990600" algn="l"/>
              </a:tabLst>
            </a:pPr>
            <a:r>
              <a:rPr lang="it-IT" altLang="it-IT" b="1" dirty="0">
                <a:solidFill>
                  <a:srgbClr val="0000FF"/>
                </a:solidFill>
                <a:latin typeface="Arial Black" panose="020B0A04020102020204" pitchFamily="34" charset="0"/>
                <a:cs typeface="Arial" pitchFamily="34" charset="0"/>
              </a:rPr>
              <a:t>PUNTEGGIO ATTRIBUITO ALLA PERFORMANCE</a:t>
            </a:r>
          </a:p>
          <a:p>
            <a:pPr algn="just"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98321" y="4361260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016D6DF3-4330-4A1E-B3FC-274E9C3C348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7" y="1319713"/>
            <a:ext cx="7848871" cy="314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7847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AutoShape 4" descr="http://fijlkam.it/immagini/testata/maniscalco.pn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 dirty="0"/>
          </a:p>
        </p:txBody>
      </p:sp>
      <p:sp>
        <p:nvSpPr>
          <p:cNvPr id="82947" name="AutoShape 6" descr="http://fijlkam.it/immagini/testata/maniscalco.pn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 dirty="0"/>
          </a:p>
        </p:txBody>
      </p:sp>
      <p:sp>
        <p:nvSpPr>
          <p:cNvPr id="5128" name="Rettangolo 8"/>
          <p:cNvSpPr>
            <a:spLocks noChangeArrowheads="1"/>
          </p:cNvSpPr>
          <p:nvPr/>
        </p:nvSpPr>
        <p:spPr bwMode="auto">
          <a:xfrm>
            <a:off x="414454" y="303498"/>
            <a:ext cx="8334010" cy="5570756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00FF"/>
              </a:solidFill>
              <a:latin typeface="Arial Black" panose="020B0A04020102020204" pitchFamily="34" charset="0"/>
              <a:cs typeface="Arial" pitchFamily="34" charset="0"/>
            </a:endParaRPr>
          </a:p>
          <a:p>
            <a:pPr algn="just"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tabLst>
                <a:tab pos="450850" algn="l"/>
                <a:tab pos="990600" algn="l"/>
              </a:tabLst>
            </a:pPr>
            <a:r>
              <a:rPr lang="it-IT" altLang="it-IT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Dopo che il risultato</a:t>
            </a:r>
          </a:p>
          <a:p>
            <a:pPr algn="just">
              <a:tabLst>
                <a:tab pos="450850" algn="l"/>
                <a:tab pos="990600" algn="l"/>
              </a:tabLst>
            </a:pPr>
            <a:r>
              <a:rPr lang="it-IT" altLang="it-IT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è stato pubblicato</a:t>
            </a:r>
          </a:p>
          <a:p>
            <a:pPr algn="just">
              <a:tabLst>
                <a:tab pos="450850" algn="l"/>
                <a:tab pos="990600" algn="l"/>
              </a:tabLst>
            </a:pPr>
            <a:r>
              <a:rPr lang="it-IT" altLang="it-IT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l’Atleta effettua il saluto</a:t>
            </a:r>
          </a:p>
          <a:p>
            <a:pPr algn="just">
              <a:tabLst>
                <a:tab pos="450850" algn="l"/>
                <a:tab pos="990600" algn="l"/>
              </a:tabLst>
            </a:pPr>
            <a:r>
              <a:rPr lang="it-IT" altLang="it-IT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(gesto di cortesia) e</a:t>
            </a:r>
          </a:p>
          <a:p>
            <a:pPr algn="just">
              <a:tabLst>
                <a:tab pos="450850" algn="l"/>
                <a:tab pos="990600" algn="l"/>
              </a:tabLst>
            </a:pPr>
            <a:r>
              <a:rPr lang="it-IT" altLang="it-IT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lascia il Tatami.</a:t>
            </a:r>
          </a:p>
          <a:p>
            <a:pPr algn="just">
              <a:tabLst>
                <a:tab pos="450850" algn="l"/>
                <a:tab pos="990600" algn="l"/>
              </a:tabLst>
            </a:pPr>
            <a:endParaRPr lang="it-IT" altLang="it-IT" sz="28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tabLst>
                <a:tab pos="450850" algn="l"/>
                <a:tab pos="990600" algn="l"/>
              </a:tabLst>
            </a:pPr>
            <a:endParaRPr lang="it-IT" altLang="it-IT" sz="28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tabLst>
                <a:tab pos="450850" algn="l"/>
                <a:tab pos="990600" algn="l"/>
              </a:tabLst>
            </a:pPr>
            <a:endParaRPr lang="it-IT" altLang="it-IT" sz="28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91" y="141685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5E33A8D7-1A98-4C48-AF3E-8815B936BE4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17268" y="1113589"/>
            <a:ext cx="4212278" cy="326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1854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AutoShape 4" descr="http://fijlkam.it/immagini/testata/maniscalco.pn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 dirty="0"/>
          </a:p>
        </p:txBody>
      </p:sp>
      <p:sp>
        <p:nvSpPr>
          <p:cNvPr id="82947" name="AutoShape 6" descr="http://fijlkam.it/immagini/testata/maniscalco.pn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 dirty="0"/>
          </a:p>
        </p:txBody>
      </p:sp>
      <p:sp>
        <p:nvSpPr>
          <p:cNvPr id="5128" name="Rettangolo 8"/>
          <p:cNvSpPr>
            <a:spLocks noChangeArrowheads="1"/>
          </p:cNvSpPr>
          <p:nvPr/>
        </p:nvSpPr>
        <p:spPr bwMode="auto">
          <a:xfrm>
            <a:off x="395537" y="303498"/>
            <a:ext cx="8352928" cy="4955203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450850" algn="l"/>
                <a:tab pos="990600" algn="l"/>
              </a:tabLst>
            </a:pPr>
            <a:r>
              <a:rPr lang="it-IT" alt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Quando tutti gli Atleti di un Gruppo avranno eseguito il Kata, si allineeranno all’esterno dell’area di gara.</a:t>
            </a:r>
          </a:p>
          <a:p>
            <a:pPr algn="ctr">
              <a:lnSpc>
                <a:spcPct val="150000"/>
              </a:lnSpc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tabLst>
                <a:tab pos="450850" algn="l"/>
                <a:tab pos="990600" algn="l"/>
              </a:tabLst>
            </a:pPr>
            <a:r>
              <a:rPr lang="it-IT" altLang="it-IT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l’Annunciatore comunicherà i nomi dei primi quattro classificati che passeranno al turno successivo.</a:t>
            </a:r>
          </a:p>
          <a:p>
            <a:pPr algn="ctr">
              <a:lnSpc>
                <a:spcPct val="150000"/>
              </a:lnSpc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tabLst>
                <a:tab pos="450850" algn="l"/>
                <a:tab pos="990600" algn="l"/>
              </a:tabLst>
            </a:pPr>
            <a:r>
              <a:rPr lang="it-IT" alt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Il loro nome sarà mostrato sul monitor. </a:t>
            </a:r>
          </a:p>
          <a:p>
            <a:pPr algn="ctr">
              <a:lnSpc>
                <a:spcPct val="150000"/>
              </a:lnSpc>
              <a:tabLst>
                <a:tab pos="450850" algn="l"/>
                <a:tab pos="990600" algn="l"/>
              </a:tabLst>
            </a:pPr>
            <a:r>
              <a:rPr lang="it-IT" altLang="it-IT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Gli </a:t>
            </a:r>
            <a:r>
              <a:rPr lang="it-IT" altLang="it-IT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Atleti effettueranno il saluto e lasceranno il Tatami.</a:t>
            </a:r>
          </a:p>
          <a:p>
            <a:pPr algn="just">
              <a:tabLst>
                <a:tab pos="450850" algn="l"/>
                <a:tab pos="990600" algn="l"/>
              </a:tabLst>
            </a:pPr>
            <a:endParaRPr lang="it-IT" altLang="it-IT" sz="28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733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AutoShape 4" descr="http://fijlkam.it/immagini/testata/maniscalco.pn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 dirty="0"/>
          </a:p>
        </p:txBody>
      </p:sp>
      <p:sp>
        <p:nvSpPr>
          <p:cNvPr id="82947" name="AutoShape 6" descr="http://fijlkam.it/immagini/testata/maniscalco.pn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 dirty="0"/>
          </a:p>
        </p:txBody>
      </p:sp>
      <p:sp>
        <p:nvSpPr>
          <p:cNvPr id="5128" name="Rettangolo 8"/>
          <p:cNvSpPr>
            <a:spLocks noChangeArrowheads="1"/>
          </p:cNvSpPr>
          <p:nvPr/>
        </p:nvSpPr>
        <p:spPr bwMode="auto">
          <a:xfrm>
            <a:off x="395537" y="303498"/>
            <a:ext cx="8352928" cy="550920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450850" algn="l"/>
                <a:tab pos="990600" algn="l"/>
              </a:tabLst>
            </a:pPr>
            <a:r>
              <a:rPr lang="it-IT" altLang="it-IT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 PRIMI QUATTRO AL TURNO SUCCESSIVO</a:t>
            </a:r>
          </a:p>
          <a:p>
            <a:pPr algn="ctr">
              <a:lnSpc>
                <a:spcPct val="150000"/>
              </a:lnSpc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tabLst>
                <a:tab pos="450850" algn="l"/>
                <a:tab pos="990600" algn="l"/>
              </a:tabLst>
            </a:pPr>
            <a:endParaRPr lang="it-IT" altLang="it-IT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tabLst>
                <a:tab pos="450850" algn="l"/>
                <a:tab pos="990600" algn="l"/>
              </a:tabLst>
            </a:pPr>
            <a:endParaRPr lang="it-IT" altLang="it-IT" sz="28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8387" y="4227523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1B6E4510-C422-4E8C-859F-717DEB23A48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3" y="1005577"/>
            <a:ext cx="7200799" cy="2703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35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AutoShape 4" descr="http://fijlkam.it/immagini/testata/maniscalco.pn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 dirty="0"/>
          </a:p>
        </p:txBody>
      </p:sp>
      <p:sp>
        <p:nvSpPr>
          <p:cNvPr id="82947" name="AutoShape 6" descr="http://fijlkam.it/immagini/testata/maniscalco.pn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 dirty="0"/>
          </a:p>
        </p:txBody>
      </p:sp>
      <p:sp>
        <p:nvSpPr>
          <p:cNvPr id="5128" name="Rettangolo 8"/>
          <p:cNvSpPr>
            <a:spLocks noChangeArrowheads="1"/>
          </p:cNvSpPr>
          <p:nvPr/>
        </p:nvSpPr>
        <p:spPr bwMode="auto">
          <a:xfrm>
            <a:off x="395537" y="303498"/>
            <a:ext cx="8352928" cy="5201424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450850" algn="l"/>
                <a:tab pos="990600" algn="l"/>
              </a:tabLst>
            </a:pPr>
            <a:r>
              <a:rPr lang="it-IT" altLang="it-IT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L’ATLETA</a:t>
            </a:r>
          </a:p>
          <a:p>
            <a:pPr algn="ctr">
              <a:tabLst>
                <a:tab pos="450850" algn="l"/>
                <a:tab pos="990600" algn="l"/>
              </a:tabLst>
            </a:pPr>
            <a:r>
              <a:rPr lang="it-IT" altLang="it-IT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Raggiunta </a:t>
            </a:r>
            <a:r>
              <a:rPr lang="it-IT" altLang="it-IT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la posizione d’inizio,</a:t>
            </a:r>
          </a:p>
          <a:p>
            <a:pPr algn="ctr">
              <a:tabLst>
                <a:tab pos="450850" algn="l"/>
                <a:tab pos="990600" algn="l"/>
              </a:tabLst>
            </a:pPr>
            <a:r>
              <a:rPr lang="it-IT" altLang="it-IT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alt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effettua il saluto, annuncia il Kata ed esegue la prova…</a:t>
            </a:r>
          </a:p>
          <a:p>
            <a:pPr algn="just">
              <a:tabLst>
                <a:tab pos="450850" algn="l"/>
                <a:tab pos="990600" algn="l"/>
              </a:tabLst>
            </a:pPr>
            <a:endParaRPr lang="it-IT" altLang="it-IT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tabLst>
                <a:tab pos="450850" algn="l"/>
                <a:tab pos="990600" algn="l"/>
              </a:tabLst>
            </a:pPr>
            <a:r>
              <a:rPr lang="it-IT" altLang="it-IT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Una </a:t>
            </a:r>
            <a:r>
              <a:rPr lang="it-IT" altLang="it-IT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volta eseguito il Kata,</a:t>
            </a:r>
          </a:p>
          <a:p>
            <a:pPr algn="just">
              <a:tabLst>
                <a:tab pos="450850" algn="l"/>
                <a:tab pos="990600" algn="l"/>
              </a:tabLst>
            </a:pPr>
            <a:r>
              <a:rPr lang="it-IT" alt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effettua nuovamente il saluto</a:t>
            </a:r>
          </a:p>
          <a:p>
            <a:pPr algn="just">
              <a:tabLst>
                <a:tab pos="450850" algn="l"/>
                <a:tab pos="990600" algn="l"/>
              </a:tabLst>
            </a:pPr>
            <a:r>
              <a:rPr lang="it-IT" alt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 attende il risultato.</a:t>
            </a:r>
          </a:p>
          <a:p>
            <a:pPr algn="just">
              <a:tabLst>
                <a:tab pos="450850" algn="l"/>
                <a:tab pos="990600" algn="l"/>
              </a:tabLst>
            </a:pPr>
            <a:endParaRPr lang="it-IT" altLang="it-IT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tabLst>
                <a:tab pos="450850" algn="l"/>
                <a:tab pos="990600" algn="l"/>
              </a:tabLst>
            </a:pPr>
            <a:r>
              <a:rPr lang="it-IT" altLang="it-IT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Dopo </a:t>
            </a:r>
            <a:r>
              <a:rPr lang="it-IT" alt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il risultato</a:t>
            </a:r>
          </a:p>
          <a:p>
            <a:pPr algn="just">
              <a:tabLst>
                <a:tab pos="450850" algn="l"/>
                <a:tab pos="990600" algn="l"/>
              </a:tabLst>
            </a:pPr>
            <a:r>
              <a:rPr lang="it-IT" alt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effettua un ultimo saluto</a:t>
            </a:r>
          </a:p>
          <a:p>
            <a:pPr algn="just">
              <a:tabLst>
                <a:tab pos="450850" algn="l"/>
                <a:tab pos="990600" algn="l"/>
              </a:tabLst>
            </a:pPr>
            <a:r>
              <a:rPr lang="it-IT" alt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 lascia il Tatami</a:t>
            </a:r>
          </a:p>
          <a:p>
            <a:pPr algn="just">
              <a:tabLst>
                <a:tab pos="450850" algn="l"/>
                <a:tab pos="990600" algn="l"/>
              </a:tabLst>
            </a:pPr>
            <a:endParaRPr lang="it-IT" altLang="it-IT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tabLst>
                <a:tab pos="450850" algn="l"/>
                <a:tab pos="990600" algn="l"/>
              </a:tabLst>
            </a:pPr>
            <a:endParaRPr lang="it-IT" altLang="it-IT" sz="28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8387" y="4227523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xmlns="" id="{F6DF1E38-A71D-45BB-828B-3904D3089E8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2499742"/>
            <a:ext cx="2232248" cy="248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800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23528" y="249492"/>
            <a:ext cx="8496944" cy="4212468"/>
          </a:xfr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GB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“</a:t>
            </a:r>
            <a:r>
              <a:rPr lang="en-GB" sz="28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Corridore</a:t>
            </a:r>
            <a:r>
              <a:rPr lang="en-GB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en-GB" sz="28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</a:t>
            </a:r>
            <a:r>
              <a:rPr lang="en-GB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avere</a:t>
            </a:r>
            <a:r>
              <a:rPr lang="en-GB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familiarità</a:t>
            </a:r>
            <a:r>
              <a:rPr lang="en-GB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 la </a:t>
            </a:r>
            <a:r>
              <a:rPr lang="en-GB" sz="28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</a:t>
            </a:r>
            <a:r>
              <a:rPr lang="en-GB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</a:t>
            </a:r>
            <a:r>
              <a:rPr lang="en-GB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Kata </a:t>
            </a: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</a:p>
          <a:p>
            <a:pPr algn="ctr">
              <a:buNone/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 algn="just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CT deve supervisionare l’operato del Corridore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9" y="4245937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C3626966-755A-4FC8-AF29-DB89AD1EB5B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28875" y="1610300"/>
            <a:ext cx="2486250" cy="192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5489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303500"/>
            <a:ext cx="8352928" cy="4104456"/>
          </a:xfr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it-IT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buNone/>
            </a:pPr>
            <a:endParaRPr lang="it-IT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sz="4000" b="1" u="sng" dirty="0">
              <a:solidFill>
                <a:schemeClr val="bg1"/>
              </a:solidFill>
              <a:latin typeface="Arial Black" panose="020B0A04020102020204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it-IT" sz="4000" b="1" u="sng" dirty="0" smtClean="0">
                <a:solidFill>
                  <a:srgbClr val="FF0000"/>
                </a:solidFill>
                <a:latin typeface="Arial Black" panose="020B0A04020102020204" pitchFamily="34" charset="0"/>
                <a:cs typeface="Arial" pitchFamily="34" charset="0"/>
              </a:rPr>
              <a:t>KATA</a:t>
            </a:r>
          </a:p>
          <a:p>
            <a:pPr algn="ctr">
              <a:buNone/>
            </a:pPr>
            <a:endParaRPr lang="it-IT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DFF1FF"/>
              </a:clrFrom>
              <a:clrTo>
                <a:srgbClr val="DFF1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39502"/>
            <a:ext cx="2403922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GLI ATLETI /SQUADRE</a:t>
            </a:r>
          </a:p>
          <a:p>
            <a:pPr algn="ctr">
              <a:buNone/>
            </a:pPr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devono 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indossare la cintura </a:t>
            </a:r>
            <a:r>
              <a:rPr lang="it-IT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rossa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 o la cintura </a:t>
            </a: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322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11886425-F42E-4FB6-82D2-06110ED0E68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2355726"/>
            <a:ext cx="2415990" cy="230929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C9AAED8B-71F9-4C10-B663-F2152E25AFA9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2355726"/>
            <a:ext cx="2232245" cy="2309297"/>
          </a:xfrm>
          <a:prstGeom prst="rect">
            <a:avLst/>
          </a:prstGeom>
          <a:ln w="38100">
            <a:solidFill>
              <a:srgbClr val="0000FF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74959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Possono essere eseguiti </a:t>
            </a:r>
          </a:p>
          <a:p>
            <a:pPr algn="just">
              <a:buNone/>
            </a:pPr>
            <a:r>
              <a:rPr lang="it-IT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Solo i Kata della </a:t>
            </a: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 ufficiale</a:t>
            </a:r>
          </a:p>
          <a:p>
            <a:pPr algn="just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Sono consentite leggere </a:t>
            </a:r>
          </a:p>
          <a:p>
            <a:pPr algn="just">
              <a:buNone/>
            </a:pPr>
            <a:r>
              <a:rPr lang="it-IT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variazioni secondo </a:t>
            </a: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 stile (</a:t>
            </a:r>
            <a:r>
              <a:rPr lang="it-IT" sz="24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Ryu</a:t>
            </a: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-ha)</a:t>
            </a: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dell’Atleta.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322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06FBD1CF-9ADA-4BEB-BDA2-E1BA1996353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5" y="1337436"/>
            <a:ext cx="2536589" cy="2841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5143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72908F57-51C3-42CF-9566-93D597A0D89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106" y="249493"/>
            <a:ext cx="8573788" cy="4644516"/>
          </a:xfrm>
          <a:prstGeom prst="rect">
            <a:avLst/>
          </a:prstGeom>
        </p:spPr>
      </p:pic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DFF1FF"/>
              </a:clrFrom>
              <a:clrTo>
                <a:srgbClr val="DFF1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2320" y="3363838"/>
            <a:ext cx="1333046" cy="1142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0161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Non sono previsti i </a:t>
            </a: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ripescaggi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parità </a:t>
            </a: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saranno risolte</a:t>
            </a:r>
          </a:p>
          <a:p>
            <a:pPr algn="just">
              <a:buNone/>
            </a:pP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attraverso l’esecuzione di</a:t>
            </a:r>
          </a:p>
          <a:p>
            <a:pPr algn="just">
              <a:buNone/>
            </a:pP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un ULTERIORE Kata</a:t>
            </a:r>
          </a:p>
          <a:p>
            <a:pPr algn="just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(Kata di spareggio)</a:t>
            </a:r>
          </a:p>
          <a:p>
            <a:pPr algn="just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DFF1FF"/>
              </a:clrFrom>
              <a:clrTo>
                <a:srgbClr val="DFF1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95486"/>
            <a:ext cx="1044575" cy="915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D2A03FA0-B156-41B5-862A-86B5F95F2B71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1923678"/>
            <a:ext cx="2920304" cy="2165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3693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VALUTAZIONE DEL KATA E DEL BUNKAI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1. 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Prestazione Tecnica</a:t>
            </a: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70%</a:t>
            </a:r>
          </a:p>
          <a:p>
            <a:pPr algn="just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2. 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Prestazione Atletica</a:t>
            </a: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30%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322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D2545328-2D9A-44F7-B4EB-AA65CD1C218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1437626"/>
            <a:ext cx="2515220" cy="2599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4631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249492"/>
            <a:ext cx="8352928" cy="421246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Prestazione Tecnica e la Prestazione Atletica riceveranno un punteggio separato</a:t>
            </a:r>
          </a:p>
          <a:p>
            <a:pPr algn="ctr">
              <a:buNone/>
            </a:pPr>
            <a:endParaRPr lang="it-IT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Min. 5.0 – Max 10.0</a:t>
            </a:r>
          </a:p>
          <a:p>
            <a:pPr algn="ctr">
              <a:buNone/>
            </a:pPr>
            <a:r>
              <a:rPr lang="it-IT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incrementi di .2</a:t>
            </a:r>
          </a:p>
          <a:p>
            <a:pPr algn="ctr">
              <a:buNone/>
            </a:pPr>
            <a:endParaRPr lang="it-IT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7.0 – 7.2 – 7.4 – 7.6 …..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322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7631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249492"/>
            <a:ext cx="8352928" cy="421246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SCALA DEL PUNTEGGIO</a:t>
            </a:r>
          </a:p>
          <a:p>
            <a:pPr algn="ctr">
              <a:buNone/>
            </a:pPr>
            <a:endParaRPr lang="it-IT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5.0   - punteggio più basso assegnabile</a:t>
            </a:r>
          </a:p>
          <a:p>
            <a:pPr algn="just">
              <a:buNone/>
            </a:pPr>
            <a:r>
              <a:rPr lang="it-IT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7.0   - punteggio medio</a:t>
            </a:r>
          </a:p>
          <a:p>
            <a:pPr algn="just">
              <a:buNone/>
            </a:pPr>
            <a:r>
              <a:rPr lang="it-IT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10.0 - prestazione perfetta</a:t>
            </a:r>
          </a:p>
          <a:p>
            <a:pPr algn="just">
              <a:buNone/>
            </a:pPr>
            <a:r>
              <a:rPr lang="it-IT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   -  squalifica</a:t>
            </a:r>
          </a:p>
          <a:p>
            <a:pPr algn="ctr">
              <a:buNone/>
            </a:pP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322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7540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BBC4A6FD-5B6D-4BB8-B061-36D5038CC1C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08011"/>
            <a:ext cx="8712968" cy="4785996"/>
          </a:xfrm>
          <a:prstGeom prst="rect">
            <a:avLst/>
          </a:prstGeom>
        </p:spPr>
      </p:pic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8387" y="4003756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4055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RISOLVERE LE PARITA’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stesso punteggio = ulteriore kata</a:t>
            </a:r>
          </a:p>
          <a:p>
            <a:pPr algn="just">
              <a:buNone/>
            </a:pPr>
            <a:r>
              <a:rPr lang="it-IT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pPr algn="ctr">
              <a:buNone/>
            </a:pPr>
            <a:r>
              <a:rPr lang="it-IT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solo per determinare quale degli Atleti dovrà accedere</a:t>
            </a:r>
          </a:p>
          <a:p>
            <a:pPr algn="ctr">
              <a:buNone/>
            </a:pPr>
            <a:r>
              <a:rPr lang="it-IT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turno successivo oppure per determinare il risultato</a:t>
            </a:r>
          </a:p>
          <a:p>
            <a:pPr algn="ctr">
              <a:buNone/>
            </a:pPr>
            <a:r>
              <a:rPr lang="it-IT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un incontro per le medaglie.	</a:t>
            </a:r>
          </a:p>
          <a:p>
            <a:pPr algn="ctr">
              <a:buNone/>
            </a:pPr>
            <a:endParaRPr lang="it-IT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punteggio assegnato al Kata di spareggio non potrà</a:t>
            </a:r>
          </a:p>
          <a:p>
            <a:pPr algn="ctr">
              <a:buNone/>
            </a:pPr>
            <a:r>
              <a:rPr lang="it-IT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cambiare la classifica degli altri Atleti qualificati in quel</a:t>
            </a:r>
          </a:p>
          <a:p>
            <a:pPr algn="ctr">
              <a:buNone/>
            </a:pPr>
            <a:r>
              <a:rPr lang="it-IT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turno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322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3348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PRESTAZIONE TECNICA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KATA</a:t>
            </a:r>
          </a:p>
          <a:p>
            <a:pPr algn="just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Posizioni</a:t>
            </a:r>
          </a:p>
          <a:p>
            <a:pPr algn="just"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					Tecniche</a:t>
            </a:r>
          </a:p>
          <a:p>
            <a:pPr algn="just"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					Movimenti di transizione</a:t>
            </a:r>
          </a:p>
          <a:p>
            <a:pPr algn="just"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					Scelta di tempo (Ritmo)</a:t>
            </a:r>
          </a:p>
          <a:p>
            <a:pPr algn="just"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					Respirazione corretta</a:t>
            </a:r>
          </a:p>
          <a:p>
            <a:pPr algn="just"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r>
              <a:rPr lang="it-IT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Kime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					Conformità (</a:t>
            </a:r>
            <a:r>
              <a:rPr lang="it-IT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Kihon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 dello stile)</a:t>
            </a: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322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739C29C1-B4EC-44D7-9963-87758CFA80BE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1491632"/>
            <a:ext cx="2601000" cy="254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235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303498"/>
            <a:ext cx="8352928" cy="415846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GB" sz="3200" u="sng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GRUPPO </a:t>
            </a:r>
            <a:r>
              <a:rPr lang="en-GB" sz="3200" u="sng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ARBITRALE</a:t>
            </a:r>
          </a:p>
          <a:p>
            <a:pPr algn="ctr">
              <a:buNone/>
            </a:pPr>
            <a:r>
              <a:rPr lang="en-GB" sz="3200" u="sng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(IN ITALIA 5) </a:t>
            </a:r>
            <a:endParaRPr lang="en-GB" sz="32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  <a:r>
              <a:rPr lang="it-IT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GIUDICI   </a:t>
            </a:r>
            <a:r>
              <a:rPr lang="it-IT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ITALIA 5</a:t>
            </a:r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it-IT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DFF1FF"/>
              </a:clrFrom>
              <a:clrTo>
                <a:srgbClr val="DFF1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11510"/>
            <a:ext cx="1044575" cy="917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ABBAA325-BB3A-4821-ACE9-DE24B8ECCCE1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1573184"/>
            <a:ext cx="6768752" cy="270030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DA890ABA-EAA7-42BF-9D00-6A48C6D5F803}"/>
              </a:ext>
            </a:extLst>
          </p:cNvPr>
          <p:cNvSpPr txBox="1"/>
          <p:nvPr/>
        </p:nvSpPr>
        <p:spPr>
          <a:xfrm>
            <a:off x="1547361" y="336311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latin typeface="Arial" panose="020B0604020202020204" pitchFamily="34" charset="0"/>
                <a:cs typeface="Arial" panose="020B0604020202020204" pitchFamily="34" charset="0"/>
              </a:rPr>
              <a:t>OI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C9A4A00D-0CF4-48B0-80E2-6AA1D4A7D051}"/>
              </a:ext>
            </a:extLst>
          </p:cNvPr>
          <p:cNvSpPr txBox="1"/>
          <p:nvPr/>
        </p:nvSpPr>
        <p:spPr>
          <a:xfrm>
            <a:off x="2942108" y="3563575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814BD823-34E5-4371-8282-43345C93B670}"/>
              </a:ext>
            </a:extLst>
          </p:cNvPr>
          <p:cNvSpPr txBox="1"/>
          <p:nvPr/>
        </p:nvSpPr>
        <p:spPr>
          <a:xfrm>
            <a:off x="3013062" y="3381841"/>
            <a:ext cx="314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xmlns="" id="{38C123B5-E678-4380-8319-B49B6ECFECB3}"/>
              </a:ext>
            </a:extLst>
          </p:cNvPr>
          <p:cNvSpPr txBox="1"/>
          <p:nvPr/>
        </p:nvSpPr>
        <p:spPr>
          <a:xfrm>
            <a:off x="3733982" y="3363115"/>
            <a:ext cx="242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F0DDF990-AD78-4489-8145-AE70DCFB9F84}"/>
              </a:ext>
            </a:extLst>
          </p:cNvPr>
          <p:cNvSpPr txBox="1"/>
          <p:nvPr/>
        </p:nvSpPr>
        <p:spPr>
          <a:xfrm>
            <a:off x="4395231" y="3363115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xmlns="" id="{8ABAAC8A-8260-4A1B-BFAB-EA5EFE3044F5}"/>
              </a:ext>
            </a:extLst>
          </p:cNvPr>
          <p:cNvSpPr txBox="1"/>
          <p:nvPr/>
        </p:nvSpPr>
        <p:spPr>
          <a:xfrm>
            <a:off x="5014290" y="3364844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xmlns="" id="{769A4834-6E6B-4B53-8474-0D742EBEA2F4}"/>
              </a:ext>
            </a:extLst>
          </p:cNvPr>
          <p:cNvSpPr txBox="1"/>
          <p:nvPr/>
        </p:nvSpPr>
        <p:spPr>
          <a:xfrm>
            <a:off x="5720836" y="3363115"/>
            <a:ext cx="99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xmlns="" id="{20CD7ECE-2D71-496A-B114-044897A064AE}"/>
              </a:ext>
            </a:extLst>
          </p:cNvPr>
          <p:cNvSpPr txBox="1"/>
          <p:nvPr/>
        </p:nvSpPr>
        <p:spPr>
          <a:xfrm>
            <a:off x="6414410" y="3358155"/>
            <a:ext cx="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xmlns="" id="{F99D2B56-253C-4533-9E0B-CF56F60DA17D}"/>
              </a:ext>
            </a:extLst>
          </p:cNvPr>
          <p:cNvSpPr txBox="1"/>
          <p:nvPr/>
        </p:nvSpPr>
        <p:spPr>
          <a:xfrm flipH="1">
            <a:off x="7111801" y="3354251"/>
            <a:ext cx="1058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xmlns="" val="225607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PRESTAZIONE TECNICA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BUNKAI</a:t>
            </a:r>
          </a:p>
          <a:p>
            <a:pPr algn="just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Posizioni</a:t>
            </a:r>
          </a:p>
          <a:p>
            <a:pPr algn="just"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					Tecniche</a:t>
            </a:r>
          </a:p>
          <a:p>
            <a:pPr algn="just"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					Movimenti di transizione</a:t>
            </a:r>
          </a:p>
          <a:p>
            <a:pPr algn="just"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					Scelta di tempo </a:t>
            </a:r>
          </a:p>
          <a:p>
            <a:pPr algn="just"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					Controllo</a:t>
            </a:r>
          </a:p>
          <a:p>
            <a:pPr algn="just"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r>
              <a:rPr lang="it-IT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Kime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					Conformità (al Kata)</a:t>
            </a:r>
          </a:p>
          <a:p>
            <a:pPr algn="just"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r>
              <a:rPr lang="it-IT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(usare gli stessi movimenti 				</a:t>
            </a:r>
            <a:r>
              <a:rPr lang="it-IT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eseguiti </a:t>
            </a:r>
            <a:r>
              <a:rPr lang="it-IT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 Kata)</a:t>
            </a: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322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FA436D80-219D-4400-8781-D40C1C5BF1F0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1203598"/>
            <a:ext cx="3351597" cy="187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7474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PRESTAZIONE ATLETICA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KATA &amp; BUNKAI</a:t>
            </a:r>
          </a:p>
          <a:p>
            <a:pPr algn="ctr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        </a:t>
            </a:r>
            <a:r>
              <a:rPr lang="it-IT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Forza</a:t>
            </a:r>
          </a:p>
          <a:p>
            <a:pPr algn="ctr">
              <a:buNone/>
            </a:pPr>
            <a:r>
              <a:rPr lang="it-IT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Velocità</a:t>
            </a:r>
          </a:p>
          <a:p>
            <a:pPr algn="ctr">
              <a:buNone/>
            </a:pPr>
            <a:r>
              <a:rPr lang="it-IT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 Equilibrio</a:t>
            </a: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DFF1FF"/>
              </a:clrFrom>
              <a:clrTo>
                <a:srgbClr val="DFF1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322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98E6EC63-3707-41E9-87C9-F31A15F674B0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07821" y="1923678"/>
            <a:ext cx="2016224" cy="246965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9441F289-FCFB-4AE2-B173-2D13EC70398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9960" y="1937118"/>
            <a:ext cx="2574757" cy="246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883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POTENZA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Massa corporea</a:t>
            </a:r>
          </a:p>
          <a:p>
            <a:pPr algn="ctr">
              <a:buNone/>
            </a:pPr>
            <a:r>
              <a:rPr lang="it-IT" sz="28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Accelerazione (velocità)</a:t>
            </a:r>
          </a:p>
          <a:p>
            <a:pPr algn="ctr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        </a:t>
            </a: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322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DE8B86C7-19A1-40E5-8BC0-61F216614AE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7" y="2139702"/>
            <a:ext cx="1584176" cy="2171599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EE6B8736-E313-4847-90DE-D333A21FFAF7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71432" y="2139702"/>
            <a:ext cx="1423226" cy="217159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9AC1D6ED-60E9-400A-AF2B-BA58666C5BAC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69824" y="2571751"/>
            <a:ext cx="3348371" cy="170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5699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303498"/>
            <a:ext cx="8352928" cy="4158462"/>
          </a:xfr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GARA A SQUADRE</a:t>
            </a:r>
          </a:p>
          <a:p>
            <a:pPr algn="ctr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tutti e tre i componenti della Squadra devono iniziare il Kata nella stessa direzione…. </a:t>
            </a: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  <a:p>
            <a:pPr algn="just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…verso i Giudici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322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CF7CC881-5C1C-4BA1-9728-34158339F43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1723" y="1869672"/>
            <a:ext cx="4517753" cy="190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8576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303498"/>
            <a:ext cx="8352928" cy="4158462"/>
          </a:xfr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GARA A SQUADRE</a:t>
            </a:r>
          </a:p>
          <a:p>
            <a:pPr algn="ctr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 totale per Kata &amp; </a:t>
            </a:r>
            <a:r>
              <a:rPr lang="it-IT" sz="28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Bunkai</a:t>
            </a:r>
            <a:endParaRPr lang="it-IT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cinque minuti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322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7D1FA6F3-8206-4F15-853B-6E89700832D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2355726"/>
            <a:ext cx="2929596" cy="2243949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6BE4AD8D-13F3-423E-90B0-0440CDDB7FBC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67944" y="2355726"/>
            <a:ext cx="4466440" cy="2240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3651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303498"/>
            <a:ext cx="8352928" cy="4158462"/>
          </a:xfr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 algn="ctr">
              <a:buNone/>
            </a:pPr>
            <a:endParaRPr lang="it-IT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GARA A SQUADRE</a:t>
            </a:r>
          </a:p>
          <a:p>
            <a:pPr algn="ctr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t-IT" sz="4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conto alla rovescia inizia quando la Squadra esegue </a:t>
            </a:r>
          </a:p>
          <a:p>
            <a:pPr algn="ctr">
              <a:buNone/>
            </a:pPr>
            <a:r>
              <a:rPr lang="it-IT" sz="4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saluto prima di iniziare il Kata….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4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 e termina quando viene effettuato il saluto alla </a:t>
            </a:r>
          </a:p>
          <a:p>
            <a:pPr algn="ctr">
              <a:buNone/>
            </a:pPr>
            <a:r>
              <a:rPr lang="it-IT" sz="4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 del </a:t>
            </a:r>
            <a:r>
              <a:rPr lang="it-IT" sz="4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Bunkai</a:t>
            </a:r>
            <a:endParaRPr lang="it-IT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322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6A7A69D7-4B7A-47B8-8AD3-A20420DA70A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41502" y="1732275"/>
            <a:ext cx="5661001" cy="167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905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303498"/>
            <a:ext cx="8352928" cy="4158462"/>
          </a:xfr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it-IT" sz="3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GARA A SQUADRE</a:t>
            </a:r>
          </a:p>
          <a:p>
            <a:pPr algn="ctr">
              <a:buNone/>
            </a:pPr>
            <a:endParaRPr lang="it-IT" sz="3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3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Squadra non esegue i saluti: SQUALIFICA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Eccede i CINQUE minuti Kata/</a:t>
            </a:r>
            <a:r>
              <a:rPr lang="it-IT" sz="28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Bunkai</a:t>
            </a:r>
            <a:r>
              <a:rPr lang="it-IT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SQUALIFICA</a:t>
            </a:r>
          </a:p>
          <a:p>
            <a:pPr algn="just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322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A6A6BFC1-0D9C-4103-BADC-519C085B7C5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1720" y="1437625"/>
            <a:ext cx="4896000" cy="202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3373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303498"/>
            <a:ext cx="8352928" cy="4158462"/>
          </a:xfr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it-IT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GARA A SQUADRE</a:t>
            </a:r>
          </a:p>
          <a:p>
            <a:pPr algn="ctr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t-IT" sz="3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Simulare la perdita di conoscenza durante il </a:t>
            </a:r>
            <a:r>
              <a:rPr lang="it-IT" sz="3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Bunkai</a:t>
            </a:r>
            <a:r>
              <a:rPr lang="it-IT" sz="3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è un comportamento inappropriato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322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8F156E44-9FCA-4179-8C89-9C4B1F373EE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1723" y="1761661"/>
            <a:ext cx="4945703" cy="2530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516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303498"/>
            <a:ext cx="8352928" cy="4158462"/>
          </a:xfr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it-IT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GARA A SQUADRE</a:t>
            </a:r>
          </a:p>
          <a:p>
            <a:pPr algn="ctr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t-IT" sz="3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dopo che un componente della Squadra è stato buttato giù, dovrebbe mettersi su un ginocchio oppure alzarsi in piedi.</a:t>
            </a: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322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832FDD74-7E3D-456B-A05D-F648F7E2CE4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070" y="2272062"/>
            <a:ext cx="3645596" cy="1538656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94CE48F9-59E5-48BF-B9B2-099E16C283A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2272063"/>
            <a:ext cx="4020878" cy="1538656"/>
          </a:xfrm>
          <a:prstGeom prst="rect">
            <a:avLst/>
          </a:prstGeom>
        </p:spPr>
      </p:pic>
      <p:sp>
        <p:nvSpPr>
          <p:cNvPr id="6" name="Freccia in giù 5">
            <a:extLst>
              <a:ext uri="{FF2B5EF4-FFF2-40B4-BE49-F238E27FC236}">
                <a16:creationId xmlns:a16="http://schemas.microsoft.com/office/drawing/2014/main" xmlns="" id="{4F8BAA7A-48E8-414A-BBA7-3C87366D73E5}"/>
              </a:ext>
            </a:extLst>
          </p:cNvPr>
          <p:cNvSpPr/>
          <p:nvPr/>
        </p:nvSpPr>
        <p:spPr>
          <a:xfrm rot="19492051">
            <a:off x="1274269" y="2252629"/>
            <a:ext cx="110822" cy="451478"/>
          </a:xfrm>
          <a:prstGeom prst="downArrow">
            <a:avLst/>
          </a:prstGeom>
          <a:solidFill>
            <a:srgbClr val="FF006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reccia in giù 6">
            <a:extLst>
              <a:ext uri="{FF2B5EF4-FFF2-40B4-BE49-F238E27FC236}">
                <a16:creationId xmlns:a16="http://schemas.microsoft.com/office/drawing/2014/main" xmlns="" id="{10E96CF7-18A8-4803-8C18-C0DFD89DD10A}"/>
              </a:ext>
            </a:extLst>
          </p:cNvPr>
          <p:cNvSpPr/>
          <p:nvPr/>
        </p:nvSpPr>
        <p:spPr>
          <a:xfrm rot="1651181">
            <a:off x="6840335" y="2246305"/>
            <a:ext cx="146312" cy="86409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xmlns="" id="{AFE04FAE-FF23-4E7C-A0D0-9EB1E71E1423}"/>
              </a:ext>
            </a:extLst>
          </p:cNvPr>
          <p:cNvSpPr/>
          <p:nvPr/>
        </p:nvSpPr>
        <p:spPr>
          <a:xfrm rot="19129687">
            <a:off x="7398177" y="2219991"/>
            <a:ext cx="122533" cy="70352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22259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303498"/>
            <a:ext cx="8352928" cy="4158462"/>
          </a:xfr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it-IT" sz="3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Kata non è una danza o una </a:t>
            </a:r>
          </a:p>
          <a:p>
            <a:pPr algn="ctr">
              <a:buNone/>
            </a:pPr>
            <a:r>
              <a:rPr lang="it-IT" sz="3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rappresentazione teatrale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322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794B2D2B-A8F6-4944-AD0B-5F9FBB291C65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1221601"/>
            <a:ext cx="1530000" cy="1614375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C9CEA7E1-3831-4B6D-9730-AF89F4C94BBF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3021252"/>
            <a:ext cx="1521906" cy="1255432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0B886184-C4C0-49B6-8D93-C99902642C76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93506" y="3021253"/>
            <a:ext cx="1281778" cy="122468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5C9990A1-2C07-4388-A13E-4761F511E729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93506" y="1221601"/>
            <a:ext cx="1281778" cy="1614375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xmlns="" id="{40314C2A-3310-4851-AB7F-7F156A495B23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913158" y="3021252"/>
            <a:ext cx="4697433" cy="1224685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FE23F8C7-FB18-41FB-8E49-D8C57053D366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39534" y="1221601"/>
            <a:ext cx="2304256" cy="1707013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xmlns="" id="{8AE0A91B-4474-48FB-8882-0B38D49424A0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408040" y="1221601"/>
            <a:ext cx="2202550" cy="1707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980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0" y="0"/>
            <a:ext cx="9144000" cy="47859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</a:p>
          <a:p>
            <a:pPr algn="just">
              <a:buNone/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t-IT" sz="2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(OI)   Operatore Informatico</a:t>
            </a:r>
          </a:p>
          <a:p>
            <a:pPr algn="just">
              <a:buNone/>
            </a:pPr>
            <a:endParaRPr lang="it-IT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(CT) </a:t>
            </a:r>
            <a:r>
              <a:rPr lang="it-IT" sz="2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Commissario di Tappeto</a:t>
            </a:r>
          </a:p>
          <a:p>
            <a:pPr algn="just">
              <a:buNone/>
            </a:pPr>
            <a:r>
              <a:rPr lang="it-IT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just">
              <a:buNone/>
            </a:pPr>
            <a:r>
              <a:rPr lang="it-IT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  <a:r>
              <a:rPr lang="it-IT" sz="2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(C)    Corridore</a:t>
            </a:r>
          </a:p>
          <a:p>
            <a:pPr algn="just">
              <a:buNone/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  <a:endParaRPr lang="it-IT" sz="2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ctr">
              <a:buNone/>
            </a:pP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DFF1FF"/>
              </a:clrFrom>
              <a:clrTo>
                <a:srgbClr val="DFF1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5" y="339502"/>
            <a:ext cx="1514471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5D37A388-E2A1-4342-8EC5-D3277E959C50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3" y="627535"/>
            <a:ext cx="3721575" cy="3774908"/>
          </a:xfrm>
          <a:prstGeom prst="rect">
            <a:avLst/>
          </a:prstGeom>
        </p:spPr>
      </p:pic>
      <p:sp>
        <p:nvSpPr>
          <p:cNvPr id="5" name="Freccia a destra 4">
            <a:extLst>
              <a:ext uri="{FF2B5EF4-FFF2-40B4-BE49-F238E27FC236}">
                <a16:creationId xmlns:a16="http://schemas.microsoft.com/office/drawing/2014/main" xmlns="" id="{680935AD-484A-461B-8D79-A2A6670772EF}"/>
              </a:ext>
            </a:extLst>
          </p:cNvPr>
          <p:cNvSpPr/>
          <p:nvPr/>
        </p:nvSpPr>
        <p:spPr>
          <a:xfrm>
            <a:off x="2771800" y="2355728"/>
            <a:ext cx="2160240" cy="34289"/>
          </a:xfrm>
          <a:prstGeom prst="rightArrow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a destra 5">
            <a:extLst>
              <a:ext uri="{FF2B5EF4-FFF2-40B4-BE49-F238E27FC236}">
                <a16:creationId xmlns:a16="http://schemas.microsoft.com/office/drawing/2014/main" xmlns="" id="{6D6C730B-DC4A-4ACF-995E-E7504930D28E}"/>
              </a:ext>
            </a:extLst>
          </p:cNvPr>
          <p:cNvSpPr/>
          <p:nvPr/>
        </p:nvSpPr>
        <p:spPr>
          <a:xfrm>
            <a:off x="4427984" y="1842671"/>
            <a:ext cx="1800200" cy="34289"/>
          </a:xfrm>
          <a:prstGeom prst="righ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Segno di sottrazione 6">
            <a:extLst>
              <a:ext uri="{FF2B5EF4-FFF2-40B4-BE49-F238E27FC236}">
                <a16:creationId xmlns:a16="http://schemas.microsoft.com/office/drawing/2014/main" xmlns="" id="{0B98D68B-8479-4B78-80F0-EEF2EFF9D677}"/>
              </a:ext>
            </a:extLst>
          </p:cNvPr>
          <p:cNvSpPr/>
          <p:nvPr/>
        </p:nvSpPr>
        <p:spPr>
          <a:xfrm>
            <a:off x="3626726" y="1329614"/>
            <a:ext cx="4594843" cy="34289"/>
          </a:xfrm>
          <a:prstGeom prst="mathMinus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xmlns="" id="{6A049540-D37A-4818-B48C-CC9C7B84B3A5}"/>
              </a:ext>
            </a:extLst>
          </p:cNvPr>
          <p:cNvSpPr/>
          <p:nvPr/>
        </p:nvSpPr>
        <p:spPr>
          <a:xfrm>
            <a:off x="7596339" y="1346757"/>
            <a:ext cx="45719" cy="297880"/>
          </a:xfrm>
          <a:prstGeom prst="down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303498"/>
            <a:ext cx="8352928" cy="4158462"/>
          </a:xfr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it-IT" sz="3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volta eseguito un Kata non </a:t>
            </a:r>
          </a:p>
          <a:p>
            <a:pPr algn="ctr">
              <a:buNone/>
            </a:pPr>
            <a:r>
              <a:rPr lang="it-IT" sz="3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può essere ripetuto</a:t>
            </a:r>
          </a:p>
          <a:p>
            <a:pPr algn="ctr">
              <a:buNone/>
            </a:pPr>
            <a:endParaRPr lang="it-IT" sz="3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ANCHE SE USATO COME KATA DI SPAREGGIO</a:t>
            </a:r>
          </a:p>
          <a:p>
            <a:pPr algn="just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322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9C16D387-11E5-46B4-9552-1845B50B8E8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987574"/>
            <a:ext cx="2736304" cy="2348655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28845367-5ECF-4429-B363-2DA7CA90EDD9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1059582"/>
            <a:ext cx="2091950" cy="23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8492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303498"/>
            <a:ext cx="8352928" cy="4158462"/>
          </a:xfr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pPr algn="ctr">
              <a:buNone/>
            </a:pPr>
            <a:endParaRPr lang="it-IT" sz="3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3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Spetta esclusivamente all'Allenatore o </a:t>
            </a:r>
          </a:p>
          <a:p>
            <a:pPr algn="ctr">
              <a:buNone/>
            </a:pPr>
            <a:r>
              <a:rPr lang="it-IT" sz="3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all’Atleta </a:t>
            </a:r>
          </a:p>
          <a:p>
            <a:pPr algn="ctr">
              <a:buNone/>
            </a:pPr>
            <a:endParaRPr lang="it-IT" sz="3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it-IT" sz="28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28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assicurarsi </a:t>
            </a:r>
            <a:r>
              <a:rPr lang="it-IT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 il Kata notificato ai</a:t>
            </a:r>
          </a:p>
          <a:p>
            <a:pPr algn="ctr">
              <a:buNone/>
            </a:pPr>
            <a:endParaRPr lang="it-IT" sz="3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it-IT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Corridori” sia appropriato per quel particolare turno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322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13238BFA-D5BC-4F4A-8DC1-6C8075D8624E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1113588"/>
            <a:ext cx="1944216" cy="2032862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44981289-9E66-4149-8EE3-E2BF08A8F9EF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39952" y="1113590"/>
            <a:ext cx="4314884" cy="206108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95B92DE7-2212-48B6-B6B5-4C1F64786EEA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47664" y="2085696"/>
            <a:ext cx="1042506" cy="78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6659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413238" y="303498"/>
            <a:ext cx="8335226" cy="4158462"/>
          </a:xfr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sz="3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ERRORI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32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Equilibrio</a:t>
            </a:r>
          </a:p>
          <a:p>
            <a:pPr algn="ctr">
              <a:buNone/>
            </a:pPr>
            <a:r>
              <a:rPr lang="it-IT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piccola</a:t>
            </a: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perdita di equilibrio</a:t>
            </a:r>
          </a:p>
          <a:p>
            <a:pPr algn="ctr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3200" b="1" dirty="0">
                <a:latin typeface="Arial" panose="020B0604020202020204" pitchFamily="34" charset="0"/>
                <a:cs typeface="Arial" panose="020B0604020202020204" pitchFamily="34" charset="0"/>
              </a:rPr>
              <a:t>Movimenti</a:t>
            </a:r>
          </a:p>
          <a:p>
            <a:pPr algn="ctr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movimento non corretto o incompleto  </a:t>
            </a:r>
          </a:p>
          <a:p>
            <a:pPr algn="ctr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parata o una tecnica incompleta;</a:t>
            </a:r>
          </a:p>
          <a:p>
            <a:pPr algn="ctr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pugno fuori bersaglio</a:t>
            </a:r>
          </a:p>
          <a:p>
            <a:pPr algn="ctr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322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05E6459A-0532-41A5-B7C7-128EE2DDA6F7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35" y="1097644"/>
            <a:ext cx="1944793" cy="1778663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515AA0FD-6A3C-49D9-AA24-BF32C8A62D0C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83981" y="1108580"/>
            <a:ext cx="2042337" cy="17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7921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413238" y="303498"/>
            <a:ext cx="8335226" cy="4158462"/>
          </a:xfr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sz="3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ERRORI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32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SINCRONIZZAZIONE</a:t>
            </a:r>
          </a:p>
          <a:p>
            <a:pPr algn="ctr">
              <a:buNone/>
            </a:pPr>
            <a:r>
              <a:rPr lang="it-IT" sz="32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movimento asincrono</a:t>
            </a:r>
          </a:p>
          <a:p>
            <a:pPr algn="ctr">
              <a:buNone/>
            </a:pPr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(eseguire una tecnica prima che il movimento di transizione/traslazione del corpo  sia completato)</a:t>
            </a:r>
          </a:p>
          <a:p>
            <a:pPr algn="ctr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Kata a squadre, non effettuare un movimento sincronizzato</a:t>
            </a: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9" y="4245937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C46A0EF5-BD4A-4505-8202-AF89D921FB1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8183" y="793926"/>
            <a:ext cx="1925115" cy="1160731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1373FBC9-498E-4AF9-A258-410F6132FF69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17670" y="793926"/>
            <a:ext cx="1759104" cy="114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9782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413238" y="303498"/>
            <a:ext cx="8335226" cy="4158462"/>
          </a:xfr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sz="3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ERRORI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32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SEGNALI ACUSTICI</a:t>
            </a:r>
          </a:p>
          <a:p>
            <a:pPr algn="ctr">
              <a:buNone/>
            </a:pPr>
            <a:r>
              <a:rPr lang="it-IT" sz="32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battere i piedi - colpire il petto, le braccia, il </a:t>
            </a:r>
            <a:r>
              <a:rPr lang="it-IT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karategi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respirazione inappropriata</a:t>
            </a:r>
          </a:p>
          <a:p>
            <a:pPr algn="ctr">
              <a:buNone/>
            </a:pPr>
            <a:endParaRPr lang="it-IT" sz="3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30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devono essere considerati errori molto seri</a:t>
            </a:r>
          </a:p>
          <a:p>
            <a:pPr algn="ctr">
              <a:buNone/>
            </a:pPr>
            <a:endParaRPr lang="it-IT" sz="2800" b="1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 stesso modo in cui si penalizzerebbe una</a:t>
            </a:r>
          </a:p>
          <a:p>
            <a:pPr algn="ctr">
              <a:buNone/>
            </a:pPr>
            <a:r>
              <a:rPr lang="it-I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temporanea perdita di equilibrio</a:t>
            </a: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9" y="4245937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9AFA0724-78C4-4AC4-8DBB-C98190A6A255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4" y="465516"/>
            <a:ext cx="2074469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3272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413238" y="303498"/>
            <a:ext cx="8335226" cy="4158462"/>
          </a:xfr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sz="3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ERRORI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32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PERDITA DI TEMPO</a:t>
            </a:r>
          </a:p>
          <a:p>
            <a:pPr algn="ctr">
              <a:buNone/>
            </a:pPr>
            <a:r>
              <a:rPr lang="it-IT" sz="32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marcia prolungata - inchini eccessivi -</a:t>
            </a:r>
          </a:p>
          <a:p>
            <a:pPr algn="ctr">
              <a:buNone/>
            </a:pP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pause prolungate prima dell’inizio della prova.</a:t>
            </a:r>
            <a:b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3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PROVOCARE UNA FERITA</a:t>
            </a:r>
          </a:p>
          <a:p>
            <a:pPr algn="ctr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causa si una tecnica non controllata durante</a:t>
            </a:r>
          </a:p>
          <a:p>
            <a:pPr algn="ctr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il </a:t>
            </a:r>
            <a:r>
              <a:rPr lang="it-IT" sz="28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Bunkai</a:t>
            </a: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3795886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17A81032-F87D-40A8-912D-99A4DDD8BA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AEC9D4"/>
              </a:clrFrom>
              <a:clrTo>
                <a:srgbClr val="AEC9D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519524"/>
            <a:ext cx="1683000" cy="125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3923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413238" y="303498"/>
            <a:ext cx="8335226" cy="4158462"/>
          </a:xfr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sz="3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ERRORI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it-IT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Cintura che si allenta	       Cintura che cade a terra</a:t>
            </a:r>
          </a:p>
          <a:p>
            <a:pPr algn="just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ERRORE			    SQUALIFICA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3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9" y="4245937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25CCD197-3414-456C-94C6-EEDBE720502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7" y="2499742"/>
            <a:ext cx="2176915" cy="180020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8D707AB0-BC64-438A-9297-EC091EFB3159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09596" y="2571750"/>
            <a:ext cx="2814396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0962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413238" y="303498"/>
            <a:ext cx="8335226" cy="4158462"/>
          </a:xfrm>
          <a:noFill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sz="3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SQUALIFICA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it-IT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Eseguire un kata diverso da quello dichiarato o annunciare un kata diverso da quello dichiarato</a:t>
            </a:r>
            <a:endParaRPr lang="it-IT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3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pPr algn="ctr">
              <a:buNone/>
            </a:pPr>
            <a:r>
              <a:rPr lang="it-IT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Non </a:t>
            </a:r>
            <a:r>
              <a:rPr lang="it-IT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eseguire il saluto all’inizio e/o alla fine del kata.</a:t>
            </a: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9" y="4245937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5338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413238" y="303498"/>
            <a:ext cx="8335226" cy="4158462"/>
          </a:xfrm>
          <a:noFill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sz="3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SQUALIFICA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it-IT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Effettuare una pausa evidente o fermarsi durante l'esecuzione del Kata</a:t>
            </a:r>
            <a:endParaRPr lang="it-IT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3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it-IT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Interferire </a:t>
            </a:r>
            <a:r>
              <a:rPr lang="it-IT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la funzione dei Giudici</a:t>
            </a: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9" y="4245937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6722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413238" y="303498"/>
            <a:ext cx="8335226" cy="4158462"/>
          </a:xfrm>
          <a:noFill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sz="3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SQUALIFICA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it-IT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Far cadere la cintura durante l’esecuzione del Kata</a:t>
            </a:r>
            <a:endParaRPr lang="it-IT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3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pPr algn="ctr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</a:t>
            </a:r>
            <a:r>
              <a:rPr lang="it-IT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it-IT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Superare il limite di tempo di 5 minuti per </a:t>
            </a:r>
          </a:p>
          <a:p>
            <a:pPr algn="just">
              <a:buNone/>
            </a:pPr>
            <a:r>
              <a:rPr lang="it-IT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</a:t>
            </a:r>
            <a:r>
              <a:rPr lang="it-IT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it-IT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l’esecuzione del Kata e del </a:t>
            </a:r>
            <a:r>
              <a:rPr lang="it-IT" sz="2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Bunkai</a:t>
            </a: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9" y="4245937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43903D70-B2DD-42FA-8703-6F36872C45A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92250" y="1911651"/>
            <a:ext cx="1759500" cy="132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642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L’Operatore Informatico e</a:t>
            </a:r>
          </a:p>
          <a:p>
            <a:pPr algn="just">
              <a:buNone/>
            </a:pP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L’Annunciatore possono </a:t>
            </a:r>
          </a:p>
          <a:p>
            <a:pPr algn="just">
              <a:buNone/>
            </a:pP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Essere la stessa persona</a:t>
            </a:r>
          </a:p>
          <a:p>
            <a:pPr algn="just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Kata a Squadre</a:t>
            </a:r>
          </a:p>
          <a:p>
            <a:pPr algn="just">
              <a:buNone/>
            </a:pPr>
            <a:r>
              <a:rPr lang="it-IT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Negli incontri per le medaglie</a:t>
            </a:r>
          </a:p>
          <a:p>
            <a:pPr algn="just">
              <a:buNone/>
            </a:pPr>
            <a:r>
              <a:rPr lang="it-IT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Cronometrista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DFF1FF"/>
              </a:clrFrom>
              <a:clrTo>
                <a:srgbClr val="DFF1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23478"/>
            <a:ext cx="1044575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5B4495C7-7A0E-4451-AA38-A2D702AF338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90" y="843559"/>
            <a:ext cx="3492575" cy="3676148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EFCA67B2-6B61-4E57-99C3-04F7CD2A770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3848" y="3219822"/>
            <a:ext cx="1733178" cy="129988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xmlns="" val="259113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413238" y="303498"/>
            <a:ext cx="8335226" cy="4158462"/>
          </a:xfr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sz="3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SQUALIFICA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it-IT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seguire le istruzioni del Capo Giudice, o porre in essere altri comportamenti illeciti</a:t>
            </a:r>
            <a:endParaRPr lang="it-IT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3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pPr algn="ctr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9" y="4245937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9283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413238" y="303498"/>
            <a:ext cx="8335226" cy="4158462"/>
          </a:xfr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it-IT" sz="3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GARA A SQUADRE</a:t>
            </a:r>
          </a:p>
          <a:p>
            <a:pPr algn="ctr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algn="ctr">
              <a:buNone/>
            </a:pPr>
            <a:r>
              <a:rPr lang="it-I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un componente della Squadra esegue una tecnica diversa rispetto agli altri</a:t>
            </a:r>
          </a:p>
          <a:p>
            <a:pPr algn="ctr">
              <a:buNone/>
            </a:pPr>
            <a:endParaRPr lang="it-IT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SQUALIFICA</a:t>
            </a: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3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pPr algn="ctr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DFF1FD"/>
              </a:clrFrom>
              <a:clrTo>
                <a:srgbClr val="DFF1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363" y="14148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5628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413238" y="303498"/>
            <a:ext cx="8335226" cy="4158462"/>
          </a:xfrm>
          <a:noFill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sz="3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SQUALIFICA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it-I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tutti i Giudici</a:t>
            </a: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4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</a:t>
            </a:r>
          </a:p>
          <a:p>
            <a:pPr algn="ctr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pPr algn="ctr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9" y="4245937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3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413238" y="303498"/>
            <a:ext cx="8335226" cy="415846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sz="3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KIKEN</a:t>
            </a:r>
          </a:p>
          <a:p>
            <a:pPr algn="just">
              <a:buNone/>
            </a:pPr>
            <a:endParaRPr lang="it-IT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COMMISSARIO DI TAPPETO DA’ ISTRUZIONI ALL’OPERATORE INFORMATICO DI INSERIRE SUL TABELLONE</a:t>
            </a:r>
            <a:endParaRPr lang="it-IT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4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</a:t>
            </a:r>
          </a:p>
          <a:p>
            <a:pPr algn="ctr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pPr algn="ctr">
              <a:buNone/>
            </a:pPr>
            <a:r>
              <a:rPr lang="it-IT" sz="24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GIUDICI NON INSERISCONO ALCUN PUNTEGGIO</a:t>
            </a:r>
          </a:p>
          <a:p>
            <a:pPr algn="ctr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9" y="4245937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0628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numero degli Atleti/Squadre determina il numero dei gruppi durante i turni eliminatori</a:t>
            </a:r>
          </a:p>
          <a:p>
            <a:pPr algn="just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  <a:p>
            <a:pPr algn="just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71" y="4248416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ggetto 1">
            <a:extLst>
              <a:ext uri="{FF2B5EF4-FFF2-40B4-BE49-F238E27FC236}">
                <a16:creationId xmlns:a16="http://schemas.microsoft.com/office/drawing/2014/main" xmlns="" id="{0F0131FF-0F85-4C73-A859-B4DC7F3509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86095353"/>
              </p:ext>
            </p:extLst>
          </p:nvPr>
        </p:nvGraphicFramePr>
        <p:xfrm>
          <a:off x="1043608" y="1491630"/>
          <a:ext cx="7743278" cy="3217469"/>
        </p:xfrm>
        <a:graphic>
          <a:graphicData uri="http://schemas.openxmlformats.org/presentationml/2006/ole">
            <p:oleObj spid="_x0000_s1036" name="Document" r:id="rId5" imgW="6105053" imgH="3466560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2781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215060" y="0"/>
            <a:ext cx="8605415" cy="478599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ELIMINATORIE</a:t>
            </a:r>
          </a:p>
          <a:p>
            <a:pPr algn="ctr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Con 64 Atleti si formano 8 gruppi da 8.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Alla fine di ogni turno il numero degli Atleti si riduce. 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Al turno successivo passano solo 4 Atleti per gruppo, fino a che rimarranno solo due gruppi di Atleti a disputare l’ultimo turno eliminatorio	</a:t>
            </a: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71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783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								8x8: </a:t>
            </a:r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64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						        12x8: </a:t>
            </a:r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						       12x16:</a:t>
            </a:r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192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71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5BAA6A20-FDF6-4D89-9BA7-CDC8AF296F6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03500"/>
            <a:ext cx="6336704" cy="415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5864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VENGONO FUSI DUE GRUPPI IN UNO				</a:t>
            </a:r>
          </a:p>
          <a:p>
            <a:pPr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1: 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26.2</a:t>
            </a:r>
          </a:p>
          <a:p>
            <a:pPr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2: 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26.6			</a:t>
            </a:r>
          </a:p>
          <a:p>
            <a:pPr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3: 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26.8</a:t>
            </a:r>
          </a:p>
          <a:p>
            <a:pPr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4: 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27.0</a:t>
            </a: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5: 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27.0</a:t>
            </a:r>
          </a:p>
          <a:p>
            <a:pPr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6: 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27.2</a:t>
            </a:r>
          </a:p>
          <a:p>
            <a:pPr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7: 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27.4</a:t>
            </a:r>
          </a:p>
          <a:p>
            <a:pPr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8: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 27.8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71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o di sottrazione 1">
            <a:extLst>
              <a:ext uri="{FF2B5EF4-FFF2-40B4-BE49-F238E27FC236}">
                <a16:creationId xmlns:a16="http://schemas.microsoft.com/office/drawing/2014/main" xmlns="" id="{112AA22E-E104-4546-A497-84F5099DCEEC}"/>
              </a:ext>
            </a:extLst>
          </p:cNvPr>
          <p:cNvSpPr/>
          <p:nvPr/>
        </p:nvSpPr>
        <p:spPr>
          <a:xfrm>
            <a:off x="-774340" y="2754566"/>
            <a:ext cx="10692680" cy="108012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8BE51C6A-FFFE-4455-BC3D-451060424290}"/>
              </a:ext>
            </a:extLst>
          </p:cNvPr>
          <p:cNvSpPr txBox="1"/>
          <p:nvPr/>
        </p:nvSpPr>
        <p:spPr>
          <a:xfrm>
            <a:off x="4114800" y="1774073"/>
            <a:ext cx="2257400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QUALIFICATI </a:t>
            </a:r>
          </a:p>
          <a:p>
            <a:pPr algn="ctr"/>
            <a:r>
              <a:rPr lang="it-IT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GRUPPO 1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EE5D764A-D585-4AAA-88A1-05AB94142D7E}"/>
              </a:ext>
            </a:extLst>
          </p:cNvPr>
          <p:cNvSpPr txBox="1"/>
          <p:nvPr/>
        </p:nvSpPr>
        <p:spPr>
          <a:xfrm>
            <a:off x="4114800" y="3273829"/>
            <a:ext cx="2257400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QUALIFICATI </a:t>
            </a:r>
          </a:p>
          <a:p>
            <a:pPr algn="ctr"/>
            <a:r>
              <a:rPr lang="it-IT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GRUPPO 2</a:t>
            </a:r>
          </a:p>
        </p:txBody>
      </p:sp>
    </p:spTree>
    <p:extLst>
      <p:ext uri="{BB962C8B-B14F-4D97-AF65-F5344CB8AC3E}">
        <p14:creationId xmlns:p14="http://schemas.microsoft.com/office/powerpoint/2010/main" xmlns="" val="30908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  <a:p>
            <a:pPr algn="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									</a:t>
            </a: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SEMIFINALI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71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5BAA6A20-FDF6-4D89-9BA7-CDC8AF296F6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16595"/>
            <a:ext cx="6192688" cy="4152809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xmlns="" id="{7454E4EB-F4B9-4FAB-84E9-C670C43B73CA}"/>
              </a:ext>
            </a:extLst>
          </p:cNvPr>
          <p:cNvSpPr/>
          <p:nvPr/>
        </p:nvSpPr>
        <p:spPr>
          <a:xfrm>
            <a:off x="683568" y="3813889"/>
            <a:ext cx="413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it-IT" sz="3200" b="1" dirty="0">
                <a:solidFill>
                  <a:srgbClr val="FF0000"/>
                </a:solidFill>
                <a:latin typeface="Arial" panose="020B0604020202020204" pitchFamily="34" charset="0"/>
              </a:rPr>
              <a:t>1</a:t>
            </a:r>
            <a:r>
              <a:rPr lang="it-IT" sz="3600" b="1" dirty="0">
                <a:latin typeface="Arial" panose="020B0604020202020204" pitchFamily="34" charset="0"/>
              </a:rPr>
              <a:t> </a:t>
            </a:r>
            <a:endParaRPr lang="it-IT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xmlns="" id="{41F8AAAC-DC61-4C8E-8B9B-5D13AE820D46}"/>
              </a:ext>
            </a:extLst>
          </p:cNvPr>
          <p:cNvSpPr/>
          <p:nvPr/>
        </p:nvSpPr>
        <p:spPr>
          <a:xfrm>
            <a:off x="1475656" y="3808547"/>
            <a:ext cx="2880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it-IT" sz="3200" b="1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it-IT" sz="3600" b="1" dirty="0">
                <a:latin typeface="Arial" panose="020B0604020202020204" pitchFamily="34" charset="0"/>
              </a:rPr>
              <a:t> </a:t>
            </a:r>
            <a:endParaRPr lang="it-IT" dirty="0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xmlns="" id="{AA3229C6-0995-413E-81C0-89FA51D7861F}"/>
              </a:ext>
            </a:extLst>
          </p:cNvPr>
          <p:cNvSpPr/>
          <p:nvPr/>
        </p:nvSpPr>
        <p:spPr>
          <a:xfrm>
            <a:off x="2223120" y="3808547"/>
            <a:ext cx="413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it-IT" sz="3200" b="1" dirty="0">
                <a:solidFill>
                  <a:srgbClr val="92D050"/>
                </a:solidFill>
                <a:latin typeface="Arial" panose="020B0604020202020204" pitchFamily="34" charset="0"/>
              </a:rPr>
              <a:t>3</a:t>
            </a:r>
            <a:r>
              <a:rPr lang="it-IT" sz="3600" b="1" dirty="0">
                <a:latin typeface="Arial" panose="020B0604020202020204" pitchFamily="34" charset="0"/>
              </a:rPr>
              <a:t> </a:t>
            </a:r>
            <a:endParaRPr lang="it-IT" dirty="0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xmlns="" id="{FDE92254-D63A-4324-AED6-60808704B60D}"/>
              </a:ext>
            </a:extLst>
          </p:cNvPr>
          <p:cNvSpPr/>
          <p:nvPr/>
        </p:nvSpPr>
        <p:spPr>
          <a:xfrm>
            <a:off x="3032956" y="3877796"/>
            <a:ext cx="5040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1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it-IT" sz="3200" b="1" dirty="0">
                <a:solidFill>
                  <a:srgbClr val="92D050"/>
                </a:solidFill>
                <a:latin typeface="Arial" panose="020B0604020202020204" pitchFamily="34" charset="0"/>
              </a:rPr>
              <a:t>4</a:t>
            </a:r>
            <a:r>
              <a:rPr lang="it-IT" b="1" dirty="0">
                <a:latin typeface="Arial" panose="020B0604020202020204" pitchFamily="34" charset="0"/>
              </a:rPr>
              <a:t> </a:t>
            </a:r>
            <a:endParaRPr lang="it-IT" dirty="0"/>
          </a:p>
        </p:txBody>
      </p:sp>
      <p:sp>
        <p:nvSpPr>
          <p:cNvPr id="14" name="Parentesi quadra aperta 13">
            <a:extLst>
              <a:ext uri="{FF2B5EF4-FFF2-40B4-BE49-F238E27FC236}">
                <a16:creationId xmlns:a16="http://schemas.microsoft.com/office/drawing/2014/main" xmlns="" id="{36447523-E21A-4761-9A3A-342997057E03}"/>
              </a:ext>
            </a:extLst>
          </p:cNvPr>
          <p:cNvSpPr/>
          <p:nvPr/>
        </p:nvSpPr>
        <p:spPr>
          <a:xfrm>
            <a:off x="2051720" y="1275607"/>
            <a:ext cx="288032" cy="1026114"/>
          </a:xfrm>
          <a:prstGeom prst="lef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Parentesi quadra chiusa 14">
            <a:extLst>
              <a:ext uri="{FF2B5EF4-FFF2-40B4-BE49-F238E27FC236}">
                <a16:creationId xmlns:a16="http://schemas.microsoft.com/office/drawing/2014/main" xmlns="" id="{1711924F-EA67-4269-8C32-0C3C74DF3BA1}"/>
              </a:ext>
            </a:extLst>
          </p:cNvPr>
          <p:cNvSpPr/>
          <p:nvPr/>
        </p:nvSpPr>
        <p:spPr>
          <a:xfrm>
            <a:off x="2843808" y="1275607"/>
            <a:ext cx="288032" cy="1026114"/>
          </a:xfrm>
          <a:prstGeom prst="rightBracket">
            <a:avLst/>
          </a:prstGeom>
          <a:ln w="381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Parentesi quadra aperta 3">
            <a:extLst>
              <a:ext uri="{FF2B5EF4-FFF2-40B4-BE49-F238E27FC236}">
                <a16:creationId xmlns:a16="http://schemas.microsoft.com/office/drawing/2014/main" xmlns="" id="{89C64EE9-B375-47A4-8810-204BD370A167}"/>
              </a:ext>
            </a:extLst>
          </p:cNvPr>
          <p:cNvSpPr/>
          <p:nvPr/>
        </p:nvSpPr>
        <p:spPr>
          <a:xfrm>
            <a:off x="1907704" y="2409732"/>
            <a:ext cx="72008" cy="972108"/>
          </a:xfrm>
          <a:prstGeom prst="leftBracket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Parentesi quadra chiusa 4">
            <a:extLst>
              <a:ext uri="{FF2B5EF4-FFF2-40B4-BE49-F238E27FC236}">
                <a16:creationId xmlns:a16="http://schemas.microsoft.com/office/drawing/2014/main" xmlns="" id="{7D9575E2-5095-40FC-B641-F9DC6C9CDA30}"/>
              </a:ext>
            </a:extLst>
          </p:cNvPr>
          <p:cNvSpPr/>
          <p:nvPr/>
        </p:nvSpPr>
        <p:spPr>
          <a:xfrm>
            <a:off x="2636915" y="2409732"/>
            <a:ext cx="45719" cy="972108"/>
          </a:xfrm>
          <a:prstGeom prst="rightBracket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Parentesi quadra aperta 6">
            <a:extLst>
              <a:ext uri="{FF2B5EF4-FFF2-40B4-BE49-F238E27FC236}">
                <a16:creationId xmlns:a16="http://schemas.microsoft.com/office/drawing/2014/main" xmlns="" id="{CC424D55-E2F9-4E33-8195-A37B0DC2DFAA}"/>
              </a:ext>
            </a:extLst>
          </p:cNvPr>
          <p:cNvSpPr/>
          <p:nvPr/>
        </p:nvSpPr>
        <p:spPr>
          <a:xfrm>
            <a:off x="2754641" y="2409732"/>
            <a:ext cx="45719" cy="972108"/>
          </a:xfrm>
          <a:prstGeom prst="leftBracket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Parentesi quadra chiusa 10">
            <a:extLst>
              <a:ext uri="{FF2B5EF4-FFF2-40B4-BE49-F238E27FC236}">
                <a16:creationId xmlns:a16="http://schemas.microsoft.com/office/drawing/2014/main" xmlns="" id="{3A64F3C1-FEF0-4730-A795-A73A3060613D}"/>
              </a:ext>
            </a:extLst>
          </p:cNvPr>
          <p:cNvSpPr/>
          <p:nvPr/>
        </p:nvSpPr>
        <p:spPr>
          <a:xfrm>
            <a:off x="3419875" y="2409732"/>
            <a:ext cx="45719" cy="972108"/>
          </a:xfrm>
          <a:prstGeom prst="rightBracket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4994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SEMIFINALI			</a:t>
            </a:r>
            <a:r>
              <a:rPr lang="it-I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GRUPPI 1&amp;2</a:t>
            </a: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  <a:p>
            <a:pPr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t-IT" sz="2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A: 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27.8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it-IT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TATAMI 1</a:t>
            </a:r>
            <a:endParaRPr lang="it-IT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t-IT" sz="2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B: 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27.7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it-IT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TATAMI 1</a:t>
            </a:r>
            <a:endParaRPr lang="it-IT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t-IT" sz="2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C: 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27.6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it-IT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TATAMI 1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t-IT" sz="2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D: 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27.5</a:t>
            </a: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it-IT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TATAMI 1</a:t>
            </a:r>
            <a:endParaRPr lang="it-IT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it-I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GRUPPI 3&amp;4</a:t>
            </a: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4F81BD"/>
              </a:buClr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t-IT" sz="2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27.4				</a:t>
            </a:r>
            <a:r>
              <a:rPr lang="it-IT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TATAMI 1</a:t>
            </a:r>
            <a:endParaRPr lang="it-IT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t-IT" sz="2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F: 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27.2				</a:t>
            </a:r>
            <a:r>
              <a:rPr lang="it-IT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TATAMI 1</a:t>
            </a:r>
          </a:p>
          <a:p>
            <a:pPr>
              <a:buNone/>
            </a:pPr>
            <a:r>
              <a:rPr lang="it-IT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t-IT" sz="2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G: 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27.2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it-IT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TATAMI 1</a:t>
            </a:r>
            <a:endParaRPr lang="it-IT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it-IT" sz="2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H: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 27.1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it-IT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TATAMI 1 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71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0453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Sul tavolo dei Giudici</a:t>
            </a:r>
          </a:p>
          <a:p>
            <a:pPr algn="just">
              <a:buNone/>
            </a:pP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devono stare solo </a:t>
            </a:r>
          </a:p>
          <a:p>
            <a:pPr algn="just">
              <a:buNone/>
            </a:pP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terminali </a:t>
            </a:r>
          </a:p>
          <a:p>
            <a:pPr algn="just">
              <a:buNone/>
            </a:pP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(tablet o altri device).</a:t>
            </a:r>
          </a:p>
          <a:p>
            <a:pPr algn="just">
              <a:buNone/>
            </a:pP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NIENT’ALTRO</a:t>
            </a:r>
          </a:p>
          <a:p>
            <a:pPr algn="just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Giudici non devono</a:t>
            </a:r>
          </a:p>
          <a:p>
            <a:pPr algn="just">
              <a:buNone/>
            </a:pPr>
            <a:r>
              <a:rPr lang="it-IT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tenere il Tablet in mano</a:t>
            </a:r>
          </a:p>
          <a:p>
            <a:pPr algn="just">
              <a:buNone/>
            </a:pPr>
            <a:r>
              <a:rPr lang="it-IT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durante la performance </a:t>
            </a:r>
          </a:p>
          <a:p>
            <a:pPr algn="just">
              <a:buNone/>
            </a:pPr>
            <a:r>
              <a:rPr lang="it-IT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degli Atleti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322" y="1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A534CF6F-3BB2-44B8-BC8C-3B363A02DD0E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69996" y="843558"/>
            <a:ext cx="4494495" cy="356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4788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277342"/>
            <a:ext cx="8352928" cy="4508654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sz="3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3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3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7400" b="1" dirty="0">
                <a:latin typeface="Arial" panose="020B0604020202020204" pitchFamily="34" charset="0"/>
                <a:cs typeface="Arial" panose="020B0604020202020204" pitchFamily="34" charset="0"/>
              </a:rPr>
              <a:t>I Gruppi possono essere formati da meno di 8 Atleti e fino a 12 Atleti. </a:t>
            </a:r>
          </a:p>
          <a:p>
            <a:pPr algn="ctr">
              <a:buNone/>
            </a:pPr>
            <a:endParaRPr lang="it-IT" sz="5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it-IT" sz="6200" b="1" dirty="0">
                <a:latin typeface="Arial" panose="020B0604020202020204" pitchFamily="34" charset="0"/>
                <a:cs typeface="Arial" panose="020B0604020202020204" pitchFamily="34" charset="0"/>
              </a:rPr>
              <a:t>Da 5 a 10 Atleti		(2 Gruppi con meno di 8 Atleti)</a:t>
            </a:r>
          </a:p>
          <a:p>
            <a:pPr>
              <a:buNone/>
            </a:pPr>
            <a:endParaRPr lang="it-IT" sz="6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6200" b="1" dirty="0">
                <a:latin typeface="Arial" panose="020B0604020202020204" pitchFamily="34" charset="0"/>
                <a:cs typeface="Arial" panose="020B0604020202020204" pitchFamily="34" charset="0"/>
              </a:rPr>
              <a:t>Da 11 a 24 Atleti 	(2 Gruppi con un minimo di 5 Atleti fino 			ad un massimo di 12 Atleti)</a:t>
            </a:r>
          </a:p>
          <a:p>
            <a:pPr algn="just">
              <a:buNone/>
            </a:pPr>
            <a:endParaRPr lang="it-IT" sz="6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6200" b="1" dirty="0">
                <a:latin typeface="Arial" panose="020B0604020202020204" pitchFamily="34" charset="0"/>
                <a:cs typeface="Arial" panose="020B0604020202020204" pitchFamily="34" charset="0"/>
              </a:rPr>
              <a:t>Da 25 a 48 Atleti	(4 Gruppi con un minimo di 6 Atleti fino 			ad un massimo di 12 Atleti)</a:t>
            </a:r>
          </a:p>
          <a:p>
            <a:pPr algn="just">
              <a:buNone/>
            </a:pPr>
            <a:endParaRPr lang="it-IT" sz="6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6200" b="1" dirty="0">
                <a:latin typeface="Arial" panose="020B0604020202020204" pitchFamily="34" charset="0"/>
                <a:cs typeface="Arial" panose="020B0604020202020204" pitchFamily="34" charset="0"/>
              </a:rPr>
              <a:t>Da 49 a 96 Atleti	(8 Gruppi con un minimo di 6 Atleti fino 			ad un massimo di 12 Atleti)</a:t>
            </a:r>
          </a:p>
          <a:p>
            <a:pPr>
              <a:buNone/>
            </a:pPr>
            <a:endParaRPr lang="it-IT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  <a:p>
            <a:pPr algn="ctr">
              <a:buNone/>
            </a:pPr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03892" y="4083919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7453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Se il numero degli Atleti è pari o superiore a 97 il numero dei gruppi viene raddoppiato a 16</a:t>
            </a:r>
          </a:p>
          <a:p>
            <a:pPr algn="ctr"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In ogni caso al turno successivo passeranno solo i primi 4 classificati di ciascun gruppo</a:t>
            </a:r>
          </a:p>
          <a:p>
            <a:pPr algn="ctr"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Al secondo turno passeranno 64 Atleti che saranno suddivisi in 8 gruppi da 8 Atleti ciascuno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03892" y="4083919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9114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0000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FINALI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Alla fine dell’ultimo turno eliminatorio (semifinali), gli Atleti con il punteggio più alto in ciascun gruppo disputeranno la finale per il 1° ed il 2° posto. 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Le due finali per i 3’ posti saranno disputate dai secondi classificati di ciascun gruppo con i terzi classificati dell’altro gruppo. 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03892" y="4083919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0620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b="1" dirty="0">
                <a:solidFill>
                  <a:srgbClr val="0000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FINO A 3 ATLETI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verrà disputato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solo Kata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per determinare il vincitore e la classifica dal 1° al 3° posto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solidFill>
                  <a:srgbClr val="0000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4 ATLETI</a:t>
            </a:r>
          </a:p>
          <a:p>
            <a:pPr algn="ctr">
              <a:buNone/>
            </a:pPr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gruppi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I vincitori di ciascun gruppo disputeranno la finale per il 1° ed il 2° posto. Gli altri si piazzeranno automaticamente al 3° posto (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tot. 2 Kata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901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b="1" dirty="0">
                <a:solidFill>
                  <a:srgbClr val="0000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DA 5 A 10 ATLETI</a:t>
            </a:r>
          </a:p>
          <a:p>
            <a:pPr algn="ctr">
              <a:buNone/>
            </a:pPr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gruppi</a:t>
            </a:r>
          </a:p>
          <a:p>
            <a:pPr algn="ctr">
              <a:buNone/>
            </a:pPr>
            <a:endParaRPr lang="it-IT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Gli Atleti con i tre punteggi più alti in ciascun gruppo disputeranno le finali per le medaglie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(Tot. 2 Kata)</a:t>
            </a: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solidFill>
                  <a:srgbClr val="0000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SOLO 5 ATLETI</a:t>
            </a: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il secondo classificato nel gruppo più numeroso si piazzerà automaticamente al 3° posto</a:t>
            </a:r>
            <a:endParaRPr lang="it-IT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683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b="1" dirty="0">
                <a:solidFill>
                  <a:srgbClr val="0000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DA 11 A 24 ATLETI</a:t>
            </a:r>
          </a:p>
          <a:p>
            <a:pPr algn="ctr">
              <a:buNone/>
            </a:pPr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gruppi</a:t>
            </a:r>
          </a:p>
          <a:p>
            <a:pPr algn="ctr">
              <a:buNone/>
            </a:pPr>
            <a:endParaRPr lang="it-IT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Dopo il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1° Kata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i primi 4 classificati di ciascun gruppo formeranno due gruppi da 4 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(gli Atleti dei 2 gruppi originari non si mischiano ma gareggiano nuovamente tra loro  -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2° Kata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Dopo il 2° Kata, i primi 3  Atleti di ciascun gruppo turno disputeranno le finali per le medaglie seguendo la normale procedura (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3° Kata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9" y="8350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5450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b="1" dirty="0">
                <a:solidFill>
                  <a:srgbClr val="0000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DA 25 A 48 ATLETI</a:t>
            </a:r>
          </a:p>
          <a:p>
            <a:pPr algn="ctr">
              <a:buNone/>
            </a:pPr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gruppi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Dopo il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1° Kata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i primi 4 classificati di ciascun gruppo passeranno al 2° turno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Al 2° turno i 16 Atleti saranno suddivisi in 2 gruppi da 8 ed eseguiranno un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2° Kata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Passeranno al terzo turno i migliori 4 Atleti di ciascun gruppo (8 in totale)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4227934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1722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b="1" dirty="0">
                <a:solidFill>
                  <a:srgbClr val="0000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DA 25 A 48 ATLETI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Al 3° turno questi 8 Atleti saranno suddivisi in 2 gruppi da 4 Atleti ed eseguiranno un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3° Kata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I 3 migliori Atleti di ciascun gruppo passeranno agli incontri per le medaglie ed eseguiranno un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4° Kata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03892" y="4083919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6855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egnaposto contenuto 1">
            <a:extLst>
              <a:ext uri="{FF2B5EF4-FFF2-40B4-BE49-F238E27FC236}">
                <a16:creationId xmlns:a16="http://schemas.microsoft.com/office/drawing/2014/main" xmlns="" id="{F944CA27-35BB-4E2A-821C-6DE18432CFF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627534"/>
            <a:ext cx="7101694" cy="3996444"/>
          </a:xfrm>
          <a:prstGeom prst="rect">
            <a:avLst/>
          </a:prstGeom>
        </p:spPr>
      </p:pic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03892" y="4083919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533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CHI E’</a:t>
            </a: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AKA</a:t>
            </a: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E CHI E’ </a:t>
            </a: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AO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03892" y="4083919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FB87E4FC-C830-43C2-9A45-5A67358B3BE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1569427"/>
            <a:ext cx="2369812" cy="2039202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B48E317E-A571-42CC-BD1C-FC158563E957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1569427"/>
            <a:ext cx="2097062" cy="203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3434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Durante </a:t>
            </a: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performance i Giudici</a:t>
            </a:r>
          </a:p>
          <a:p>
            <a:pPr algn="ctr">
              <a:buNone/>
            </a:pP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devono parlare – né ridere – né guardare </a:t>
            </a:r>
            <a:r>
              <a:rPr lang="it-IT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terminali </a:t>
            </a: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degli atri Giudici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DFF1FF"/>
              </a:clrFrom>
              <a:clrTo>
                <a:srgbClr val="DFF1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5486"/>
            <a:ext cx="1222612" cy="1131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F3ECDAE9-0C4D-4798-8F0D-A876CFEA3D6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3688" y="2283718"/>
            <a:ext cx="5688632" cy="2628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493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739A2F53-FB64-4CB5-BD12-49CA6A8C3C6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9" y="277343"/>
            <a:ext cx="8352927" cy="4184619"/>
          </a:xfrm>
          <a:prstGeom prst="rect">
            <a:avLst/>
          </a:prstGeom>
        </p:spPr>
      </p:pic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03892" y="4083919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3357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711423AA-3AEB-46FA-846C-8D9E71D3891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9" y="277342"/>
            <a:ext cx="8352927" cy="4400642"/>
          </a:xfrm>
          <a:prstGeom prst="rect">
            <a:avLst/>
          </a:prstGeom>
        </p:spPr>
      </p:pic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03892" y="4083919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2923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CHI E’</a:t>
            </a: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AKA</a:t>
            </a: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E CHI E’ </a:t>
            </a: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AO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	1		1			Inizia l’Atleta con il</a:t>
            </a:r>
          </a:p>
          <a:p>
            <a:pPr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						punteggio più basso</a:t>
            </a:r>
          </a:p>
          <a:p>
            <a:pPr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	2		2</a:t>
            </a:r>
          </a:p>
          <a:p>
            <a:pPr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	3		3</a:t>
            </a:r>
          </a:p>
          <a:p>
            <a:pPr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							24.2: </a:t>
            </a:r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AKA</a:t>
            </a:r>
          </a:p>
          <a:p>
            <a:pPr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							24.5: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AO</a:t>
            </a:r>
          </a:p>
          <a:p>
            <a:pPr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03892" y="4083919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o di sottrazione 4">
            <a:extLst>
              <a:ext uri="{FF2B5EF4-FFF2-40B4-BE49-F238E27FC236}">
                <a16:creationId xmlns:a16="http://schemas.microsoft.com/office/drawing/2014/main" xmlns="" id="{0DBB88D6-015D-4C62-BBE2-B94C41487E6C}"/>
              </a:ext>
            </a:extLst>
          </p:cNvPr>
          <p:cNvSpPr/>
          <p:nvPr/>
        </p:nvSpPr>
        <p:spPr>
          <a:xfrm>
            <a:off x="1187624" y="1275607"/>
            <a:ext cx="1152128" cy="54006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EFFBD3FD-E978-4B96-A1B2-F8FEA7171A15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431796">
            <a:off x="1167270" y="2284932"/>
            <a:ext cx="1171036" cy="66172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16F48BD1-381D-4531-ACF7-F272E08BEFD1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6122846">
            <a:off x="1404757" y="1903453"/>
            <a:ext cx="717866" cy="829128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xmlns="" id="{DD5974C1-458E-4277-B066-C73076892BA1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3568" y="3219822"/>
            <a:ext cx="2035962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457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EC6D45D6-F3EA-4975-A107-8049B1A0C5C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92532"/>
            <a:ext cx="8352928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0333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CHI E’</a:t>
            </a: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AKA</a:t>
            </a: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E CHI E’ </a:t>
            </a: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AO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	Se gli Atleti sono 3</a:t>
            </a: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Tutti indossano la cintura </a:t>
            </a:r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rossa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o la cintura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</a:t>
            </a: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Se gli Atleti sono 2, a sorteggio</a:t>
            </a: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uno indossa la cintura </a:t>
            </a:r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rossa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e l’altro la cintura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</a:t>
            </a: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71" y="87475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5596E7A4-B053-4B34-BC32-DC0123DE754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3" y="2715766"/>
            <a:ext cx="864096" cy="1008112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AB78076A-D00B-4A30-9740-5BA20D8197B9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80312" y="2859782"/>
            <a:ext cx="1130564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9858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TERMINATI GLI INCONTRI PER LE MEDAGLIE</a:t>
            </a: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Il Giudice 1 annuncia il vincitore</a:t>
            </a: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AKA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AO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NO KACHI»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8387" y="4245937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DC4465FE-0045-4394-BA0C-E745DF8E30D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3688" y="2211710"/>
            <a:ext cx="5737501" cy="218120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6" name="Freccia in giù 5">
            <a:extLst>
              <a:ext uri="{FF2B5EF4-FFF2-40B4-BE49-F238E27FC236}">
                <a16:creationId xmlns:a16="http://schemas.microsoft.com/office/drawing/2014/main" xmlns="" id="{BF44F11D-5BD0-46C6-88A5-79CE85F18722}"/>
              </a:ext>
            </a:extLst>
          </p:cNvPr>
          <p:cNvSpPr/>
          <p:nvPr/>
        </p:nvSpPr>
        <p:spPr>
          <a:xfrm rot="2415670" flipH="1">
            <a:off x="7253178" y="1592451"/>
            <a:ext cx="48542" cy="615995"/>
          </a:xfrm>
          <a:prstGeom prst="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7299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DOPO DI CIO’…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«OTAGAI NI REI» e «SHOMEN NI REI»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9" y="4299943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15181765-6539-4291-8BAD-1E5BBDC5E92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3688" y="2067694"/>
            <a:ext cx="5737501" cy="226012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6" name="Freccia in giù 5">
            <a:extLst>
              <a:ext uri="{FF2B5EF4-FFF2-40B4-BE49-F238E27FC236}">
                <a16:creationId xmlns:a16="http://schemas.microsoft.com/office/drawing/2014/main" xmlns="" id="{BF44F11D-5BD0-46C6-88A5-79CE85F18722}"/>
              </a:ext>
            </a:extLst>
          </p:cNvPr>
          <p:cNvSpPr/>
          <p:nvPr/>
        </p:nvSpPr>
        <p:spPr>
          <a:xfrm rot="2415670" flipH="1">
            <a:off x="7495947" y="1646458"/>
            <a:ext cx="48542" cy="615995"/>
          </a:xfrm>
          <a:prstGeom prst="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09686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b="1" dirty="0">
                <a:latin typeface="Arial Black" panose="020B0A04020102020204" pitchFamily="34" charset="0"/>
                <a:cs typeface="Arial" panose="020B0604020202020204" pitchFamily="34" charset="0"/>
              </a:rPr>
              <a:t>ADATTAMENTO MANUALE DEL SISTEMA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POSSONO ESSERE USATI PANNELLI DEL PUNTEGGIO MANUALI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9" y="4299943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9A9B4107-72B0-4491-8DD6-50D0DCAFB71E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1995686"/>
            <a:ext cx="2304256" cy="2573158"/>
          </a:xfrm>
          <a:prstGeom prst="rect">
            <a:avLst/>
          </a:prstGeom>
          <a:ln w="28575">
            <a:noFill/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BFBDE336-74A3-4390-9697-829F15781DB8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67485" y="1995686"/>
            <a:ext cx="2269326" cy="2592288"/>
          </a:xfrm>
          <a:prstGeom prst="rect">
            <a:avLst/>
          </a:prstGeom>
          <a:ln w="28575">
            <a:noFill/>
          </a:ln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74EFA3CF-7C12-4372-B37C-0672295BBEDE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44720" y="1995686"/>
            <a:ext cx="2342962" cy="2592288"/>
          </a:xfrm>
          <a:prstGeom prst="rect">
            <a:avLst/>
          </a:prstGeom>
          <a:ln w="28575">
            <a:noFill/>
          </a:ln>
        </p:spPr>
      </p:pic>
    </p:spTree>
    <p:extLst>
      <p:ext uri="{BB962C8B-B14F-4D97-AF65-F5344CB8AC3E}">
        <p14:creationId xmlns:p14="http://schemas.microsoft.com/office/powerpoint/2010/main" xmlns="" val="107065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Il segnale di mostrare i pannelli del punteggio verrà dato dal Capo Giudice col suo fischietto (HANTEI)</a:t>
            </a: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Dopo che saranno stati annunciati tutti i punteggi il Capo Giudice darà il segnale di abbassare i pannelli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9" y="4299943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0D1EAEEF-88BE-480F-A421-AF8DA42FEFB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47664" y="1491631"/>
            <a:ext cx="1907850" cy="1632477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73B00867-37A2-49D1-8D91-DA474060528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13202" y="1491630"/>
            <a:ext cx="1715357" cy="154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944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I Giudici mostreranno un unico punteggio </a:t>
            </a: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(prestazione tecnica e atletica)</a:t>
            </a: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Dovranno però tenere a mente che la prestazione tecnica pesa il 70% della prova complessiva mentre la prestazione atletica pesa il restante 30%. </a:t>
            </a: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In caso di parità dovrà essere eseguito un ulteriore e diverso Kata</a:t>
            </a: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9" y="4299943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5361D574-EEC8-44B2-A144-8E8B6209DDE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62175" y="1275608"/>
            <a:ext cx="1219650" cy="109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70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Esempi </a:t>
            </a:r>
          </a:p>
          <a:p>
            <a:pPr algn="ctr">
              <a:buNone/>
            </a:pPr>
            <a:r>
              <a:rPr lang="it-IT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terminali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DFF1FF"/>
              </a:clrFrom>
              <a:clrTo>
                <a:srgbClr val="DFF1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322" y="0"/>
            <a:ext cx="1044575" cy="987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03DB58B9-B69B-4E10-9BA2-CC08EB5904B1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5779" y="1437625"/>
            <a:ext cx="2949683" cy="2969411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09E20D4B-CAD1-47C5-9B8F-2DD08FC7FD47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0152" y="1437625"/>
            <a:ext cx="2843236" cy="296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652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Nelle competizioni non valevoli ai fini del ranking WKF, il numero dei Giudici può essere ridotto a cinque. 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In questi casi vengono esclusi solo il punteggio più alto e quello più basso</a:t>
            </a: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9" y="4299943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430B4813-5EE1-4FEE-84F3-1F1CF3C9FE5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83768" y="1545637"/>
            <a:ext cx="4511458" cy="1839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555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PER LE FEDERAZIONI NAZIONALI </a:t>
            </a:r>
          </a:p>
          <a:p>
            <a:pPr algn="ctr">
              <a:buNone/>
            </a:pPr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l’uso 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del sistema di arbitraggio con le bandierine sarà consentito sino al 31.12.2019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9" y="4299943"/>
            <a:ext cx="1044575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2D9FE1E6-C864-4C00-8739-02063E6699D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6" y="1947096"/>
            <a:ext cx="2947564" cy="2336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96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6"/>
          </a:fgClr>
          <a:bgClr>
            <a:schemeClr val="tx2">
              <a:lumMod val="40000"/>
              <a:lumOff val="6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303498"/>
            <a:ext cx="8352928" cy="41584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GRAZIE PER L’ATTENZIONE</a:t>
            </a: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0754C96C-A6E9-4870-B8B6-2F3610F548F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681541"/>
            <a:ext cx="4149080" cy="311181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2F6F3FFF-296A-496E-AE58-F3E278F6E95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73" y="1"/>
            <a:ext cx="1298561" cy="64470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02785D0F-36CA-4460-8EE5-A7BBC6736909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19088" y="1"/>
            <a:ext cx="1223245" cy="611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201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0"/>
            <a:ext cx="8352928" cy="47859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sz="28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Esempio </a:t>
            </a:r>
            <a:r>
              <a:rPr lang="it-IT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layout del terminale</a:t>
            </a: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DFF1FF"/>
              </a:clrFrom>
              <a:clrTo>
                <a:srgbClr val="DFF1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267494"/>
            <a:ext cx="1044575" cy="987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C112849E-25AB-4785-8A6A-E7387456D892}"/>
              </a:ext>
            </a:extLst>
          </p:cNvPr>
          <p:cNvSpPr txBox="1"/>
          <p:nvPr/>
        </p:nvSpPr>
        <p:spPr>
          <a:xfrm>
            <a:off x="1403648" y="627534"/>
            <a:ext cx="6294704" cy="4401205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FF00"/>
                </a:solidFill>
                <a:latin typeface="Arial Black" panose="020B0A04020102020204" pitchFamily="34" charset="0"/>
              </a:rPr>
              <a:t>Giudice 1	  </a:t>
            </a:r>
            <a:r>
              <a:rPr lang="it-IT" sz="1200" dirty="0">
                <a:solidFill>
                  <a:schemeClr val="bg1"/>
                </a:solidFill>
                <a:latin typeface="Arial Black" panose="020B0A04020102020204" pitchFamily="34" charset="0"/>
              </a:rPr>
              <a:t>0.7 technical – 0.3 </a:t>
            </a:r>
            <a:r>
              <a:rPr lang="it-IT" sz="1200" dirty="0" err="1">
                <a:solidFill>
                  <a:schemeClr val="bg1"/>
                </a:solidFill>
                <a:latin typeface="Arial Black" panose="020B0A04020102020204" pitchFamily="34" charset="0"/>
              </a:rPr>
              <a:t>athletic</a:t>
            </a:r>
            <a:endParaRPr lang="it-IT" sz="12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it-IT" sz="12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it-IT" sz="12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r>
              <a:rPr lang="it-IT" sz="1200" dirty="0">
                <a:solidFill>
                  <a:schemeClr val="bg1"/>
                </a:solidFill>
                <a:latin typeface="Arial Black" panose="020B0A04020102020204" pitchFamily="34" charset="0"/>
              </a:rPr>
              <a:t>MARIA ERIKKSON – SWE 			</a:t>
            </a:r>
            <a:r>
              <a:rPr lang="it-IT" sz="1400" dirty="0">
                <a:solidFill>
                  <a:schemeClr val="bg1"/>
                </a:solidFill>
                <a:latin typeface="Arial Black" panose="020B0A04020102020204" pitchFamily="34" charset="0"/>
              </a:rPr>
              <a:t>KANKU DAI</a:t>
            </a:r>
          </a:p>
          <a:p>
            <a:endParaRPr lang="it-IT" sz="14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it-IT" sz="14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it-IT" sz="12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it-IT" sz="12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it-IT" sz="12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it-IT" sz="12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it-IT" sz="12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r>
              <a:rPr lang="it-IT" sz="1200" dirty="0">
                <a:solidFill>
                  <a:schemeClr val="bg1"/>
                </a:solidFill>
                <a:latin typeface="Arial Black" panose="020B0A04020102020204" pitchFamily="34" charset="0"/>
              </a:rPr>
              <a:t>		</a:t>
            </a:r>
            <a:r>
              <a:rPr lang="it-IT" sz="1400" dirty="0">
                <a:solidFill>
                  <a:schemeClr val="bg1"/>
                </a:solidFill>
                <a:latin typeface="Arial Black" panose="020B0A04020102020204" pitchFamily="34" charset="0"/>
              </a:rPr>
              <a:t>TEC. 8.2</a:t>
            </a:r>
            <a:r>
              <a:rPr lang="it-IT" sz="1200" dirty="0">
                <a:solidFill>
                  <a:schemeClr val="bg1"/>
                </a:solidFill>
                <a:latin typeface="Arial Black" panose="020B0A04020102020204" pitchFamily="34" charset="0"/>
              </a:rPr>
              <a:t>	</a:t>
            </a:r>
            <a:r>
              <a:rPr lang="it-IT" sz="1400" dirty="0">
                <a:solidFill>
                  <a:schemeClr val="bg1"/>
                </a:solidFill>
                <a:latin typeface="Arial Black" panose="020B0A04020102020204" pitchFamily="34" charset="0"/>
              </a:rPr>
              <a:t>            7.8 ATH.</a:t>
            </a:r>
          </a:p>
          <a:p>
            <a:endParaRPr lang="it-IT" sz="14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it-IT" sz="14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just"/>
            <a:r>
              <a:rPr lang="it-IT" sz="1400" dirty="0">
                <a:solidFill>
                  <a:schemeClr val="bg1"/>
                </a:solidFill>
                <a:latin typeface="Arial Black" panose="020B0A04020102020204" pitchFamily="34" charset="0"/>
              </a:rPr>
              <a:t>		 </a:t>
            </a:r>
          </a:p>
          <a:p>
            <a:pPr algn="just"/>
            <a:r>
              <a:rPr lang="it-IT" sz="1400" dirty="0">
                <a:solidFill>
                  <a:schemeClr val="bg1"/>
                </a:solidFill>
                <a:latin typeface="Arial Black" panose="020B0A04020102020204" pitchFamily="34" charset="0"/>
              </a:rPr>
              <a:t>		</a:t>
            </a:r>
            <a:r>
              <a:rPr lang="it-IT" sz="1400" dirty="0">
                <a:solidFill>
                  <a:schemeClr val="bg2"/>
                </a:solidFill>
                <a:latin typeface="Arial Black" panose="020B0A04020102020204" pitchFamily="34" charset="0"/>
              </a:rPr>
              <a:t>RESET	  OK     CANCEL</a:t>
            </a:r>
            <a:endParaRPr lang="it-IT" sz="1200" dirty="0">
              <a:solidFill>
                <a:schemeClr val="bg2"/>
              </a:solidFill>
              <a:latin typeface="Arial Black" panose="020B0A04020102020204" pitchFamily="34" charset="0"/>
            </a:endParaRPr>
          </a:p>
          <a:p>
            <a:endParaRPr lang="it-IT" sz="12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it-IT" sz="12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it-IT" sz="12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it-IT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E30F9BFE-07E0-4A19-A3B3-47258CEE20B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9912" y="1901230"/>
            <a:ext cx="504056" cy="21045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1EFB70BD-8338-431F-A5AE-61DADE59CFA1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35083" y="2536939"/>
            <a:ext cx="578497" cy="426663"/>
          </a:xfrm>
          <a:prstGeom prst="rect">
            <a:avLst/>
          </a:prstGeom>
        </p:spPr>
      </p:pic>
      <p:sp>
        <p:nvSpPr>
          <p:cNvPr id="8" name="Freccia in su 7">
            <a:extLst>
              <a:ext uri="{FF2B5EF4-FFF2-40B4-BE49-F238E27FC236}">
                <a16:creationId xmlns:a16="http://schemas.microsoft.com/office/drawing/2014/main" xmlns="" id="{22DE568C-3211-43FC-8E56-B8C634814540}"/>
              </a:ext>
            </a:extLst>
          </p:cNvPr>
          <p:cNvSpPr/>
          <p:nvPr/>
        </p:nvSpPr>
        <p:spPr>
          <a:xfrm>
            <a:off x="2890331" y="2681416"/>
            <a:ext cx="72008" cy="137708"/>
          </a:xfrm>
          <a:prstGeom prst="up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E972A789-4F7D-4525-8972-0C2365F18700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35083" y="3159741"/>
            <a:ext cx="578497" cy="442133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xmlns="" id="{64562138-2BEF-4015-AC48-8BAE7A5DA98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42718" y="2552409"/>
            <a:ext cx="578498" cy="426664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D1007C4C-F8BA-491A-88E5-5FDB1E72D5E8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15055" y="2676577"/>
            <a:ext cx="176799" cy="178324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xmlns="" id="{3BA3D103-6E5A-405C-B9F1-FFFBEA24156B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54601" y="3176641"/>
            <a:ext cx="579170" cy="425233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xmlns="" id="{23EFAAB6-150B-4866-A6BC-30AC129A0B4F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800000">
            <a:off x="2835931" y="3304933"/>
            <a:ext cx="176799" cy="178324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xmlns="" id="{1C0AB1C4-A862-452E-8500-B84AB0D5C607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800000">
            <a:off x="5950176" y="3306556"/>
            <a:ext cx="176799" cy="178324"/>
          </a:xfrm>
          <a:prstGeom prst="rect">
            <a:avLst/>
          </a:prstGeom>
        </p:spPr>
      </p:pic>
      <p:sp>
        <p:nvSpPr>
          <p:cNvPr id="15" name="Segno di sottrazione 14">
            <a:extLst>
              <a:ext uri="{FF2B5EF4-FFF2-40B4-BE49-F238E27FC236}">
                <a16:creationId xmlns:a16="http://schemas.microsoft.com/office/drawing/2014/main" xmlns="" id="{AC901E56-5758-4CDC-ADAA-21C7DAB189A3}"/>
              </a:ext>
            </a:extLst>
          </p:cNvPr>
          <p:cNvSpPr/>
          <p:nvPr/>
        </p:nvSpPr>
        <p:spPr>
          <a:xfrm>
            <a:off x="3231627" y="2752153"/>
            <a:ext cx="2522977" cy="137708"/>
          </a:xfrm>
          <a:prstGeom prst="mathMinus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xmlns="" id="{BF6E13B6-2B88-4C08-9924-F8C06254E406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617896" y="3312220"/>
            <a:ext cx="1908213" cy="6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4962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31353</TotalTime>
  <Words>1949</Words>
  <Application>Microsoft Office PowerPoint</Application>
  <PresentationFormat>Presentazione su schermo (16:9)</PresentationFormat>
  <Paragraphs>988</Paragraphs>
  <Slides>82</Slides>
  <Notes>82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82</vt:i4>
      </vt:variant>
    </vt:vector>
  </HeadingPairs>
  <TitlesOfParts>
    <vt:vector size="84" baseType="lpstr">
      <vt:lpstr>Tema di Office</vt:lpstr>
      <vt:lpstr>Document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  <vt:lpstr>Diapositiva 63</vt:lpstr>
      <vt:lpstr>Diapositiva 64</vt:lpstr>
      <vt:lpstr>Diapositiva 65</vt:lpstr>
      <vt:lpstr>Diapositiva 66</vt:lpstr>
      <vt:lpstr>Diapositiva 67</vt:lpstr>
      <vt:lpstr>Diapositiva 68</vt:lpstr>
      <vt:lpstr>Diapositiva 69</vt:lpstr>
      <vt:lpstr>Diapositiva 70</vt:lpstr>
      <vt:lpstr>Diapositiva 71</vt:lpstr>
      <vt:lpstr>Diapositiva 72</vt:lpstr>
      <vt:lpstr>Diapositiva 73</vt:lpstr>
      <vt:lpstr>Diapositiva 74</vt:lpstr>
      <vt:lpstr>Diapositiva 75</vt:lpstr>
      <vt:lpstr>Diapositiva 76</vt:lpstr>
      <vt:lpstr>Diapositiva 77</vt:lpstr>
      <vt:lpstr>Diapositiva 78</vt:lpstr>
      <vt:lpstr>Diapositiva 79</vt:lpstr>
      <vt:lpstr>Diapositiva 80</vt:lpstr>
      <vt:lpstr>Diapositiva 81</vt:lpstr>
      <vt:lpstr>Diapositiva 82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Variazioni regolamento WKF</dc:title>
  <dc:creator>.</dc:creator>
  <cp:lastModifiedBy>nando</cp:lastModifiedBy>
  <cp:revision>1750</cp:revision>
  <dcterms:created xsi:type="dcterms:W3CDTF">2003-08-12T10:25:47Z</dcterms:created>
  <dcterms:modified xsi:type="dcterms:W3CDTF">2019-11-21T13:18:51Z</dcterms:modified>
</cp:coreProperties>
</file>