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s/slide166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129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283" r:id="rId1"/>
  </p:sldMasterIdLst>
  <p:notesMasterIdLst>
    <p:notesMasterId r:id="rId169"/>
  </p:notesMasterIdLst>
  <p:sldIdLst>
    <p:sldId id="1495" r:id="rId2"/>
    <p:sldId id="1174" r:id="rId3"/>
    <p:sldId id="1361" r:id="rId4"/>
    <p:sldId id="1362" r:id="rId5"/>
    <p:sldId id="1363" r:id="rId6"/>
    <p:sldId id="1364" r:id="rId7"/>
    <p:sldId id="1365" r:id="rId8"/>
    <p:sldId id="1366" r:id="rId9"/>
    <p:sldId id="1367" r:id="rId10"/>
    <p:sldId id="1383" r:id="rId11"/>
    <p:sldId id="1384" r:id="rId12"/>
    <p:sldId id="1385" r:id="rId13"/>
    <p:sldId id="1386" r:id="rId14"/>
    <p:sldId id="1387" r:id="rId15"/>
    <p:sldId id="1369" r:id="rId16"/>
    <p:sldId id="1370" r:id="rId17"/>
    <p:sldId id="1371" r:id="rId18"/>
    <p:sldId id="1372" r:id="rId19"/>
    <p:sldId id="1373" r:id="rId20"/>
    <p:sldId id="1375" r:id="rId21"/>
    <p:sldId id="1374" r:id="rId22"/>
    <p:sldId id="1376" r:id="rId23"/>
    <p:sldId id="1377" r:id="rId24"/>
    <p:sldId id="1075" r:id="rId25"/>
    <p:sldId id="1076" r:id="rId26"/>
    <p:sldId id="1329" r:id="rId27"/>
    <p:sldId id="1330" r:id="rId28"/>
    <p:sldId id="959" r:id="rId29"/>
    <p:sldId id="1244" r:id="rId30"/>
    <p:sldId id="873" r:id="rId31"/>
    <p:sldId id="1121" r:id="rId32"/>
    <p:sldId id="1122" r:id="rId33"/>
    <p:sldId id="1198" r:id="rId34"/>
    <p:sldId id="1243" r:id="rId35"/>
    <p:sldId id="1123" r:id="rId36"/>
    <p:sldId id="1125" r:id="rId37"/>
    <p:sldId id="1126" r:id="rId38"/>
    <p:sldId id="1127" r:id="rId39"/>
    <p:sldId id="1277" r:id="rId40"/>
    <p:sldId id="1245" r:id="rId41"/>
    <p:sldId id="1246" r:id="rId42"/>
    <p:sldId id="1247" r:id="rId43"/>
    <p:sldId id="1248" r:id="rId44"/>
    <p:sldId id="1353" r:id="rId45"/>
    <p:sldId id="1204" r:id="rId46"/>
    <p:sldId id="1331" r:id="rId47"/>
    <p:sldId id="1206" r:id="rId48"/>
    <p:sldId id="1207" r:id="rId49"/>
    <p:sldId id="1337" r:id="rId50"/>
    <p:sldId id="1338" r:id="rId51"/>
    <p:sldId id="1350" r:id="rId52"/>
    <p:sldId id="1208" r:id="rId53"/>
    <p:sldId id="1209" r:id="rId54"/>
    <p:sldId id="1210" r:id="rId55"/>
    <p:sldId id="1250" r:id="rId56"/>
    <p:sldId id="1332" r:id="rId57"/>
    <p:sldId id="1252" r:id="rId58"/>
    <p:sldId id="1333" r:id="rId59"/>
    <p:sldId id="1339" r:id="rId60"/>
    <p:sldId id="1340" r:id="rId61"/>
    <p:sldId id="1341" r:id="rId62"/>
    <p:sldId id="1211" r:id="rId63"/>
    <p:sldId id="1212" r:id="rId64"/>
    <p:sldId id="1213" r:id="rId65"/>
    <p:sldId id="1214" r:id="rId66"/>
    <p:sldId id="1352" r:id="rId67"/>
    <p:sldId id="1215" r:id="rId68"/>
    <p:sldId id="1216" r:id="rId69"/>
    <p:sldId id="1217" r:id="rId70"/>
    <p:sldId id="1218" r:id="rId71"/>
    <p:sldId id="1268" r:id="rId72"/>
    <p:sldId id="1269" r:id="rId73"/>
    <p:sldId id="1335" r:id="rId74"/>
    <p:sldId id="1271" r:id="rId75"/>
    <p:sldId id="1275" r:id="rId76"/>
    <p:sldId id="1273" r:id="rId77"/>
    <p:sldId id="1253" r:id="rId78"/>
    <p:sldId id="1274" r:id="rId79"/>
    <p:sldId id="1496" r:id="rId80"/>
    <p:sldId id="1497" r:id="rId81"/>
    <p:sldId id="1498" r:id="rId82"/>
    <p:sldId id="1284" r:id="rId83"/>
    <p:sldId id="1499" r:id="rId84"/>
    <p:sldId id="1501" r:id="rId85"/>
    <p:sldId id="1500" r:id="rId86"/>
    <p:sldId id="1285" r:id="rId87"/>
    <p:sldId id="1286" r:id="rId88"/>
    <p:sldId id="1279" r:id="rId89"/>
    <p:sldId id="1280" r:id="rId90"/>
    <p:sldId id="1281" r:id="rId91"/>
    <p:sldId id="1282" r:id="rId92"/>
    <p:sldId id="1283" r:id="rId93"/>
    <p:sldId id="1288" r:id="rId94"/>
    <p:sldId id="1267" r:id="rId95"/>
    <p:sldId id="1261" r:id="rId96"/>
    <p:sldId id="1262" r:id="rId97"/>
    <p:sldId id="1263" r:id="rId98"/>
    <p:sldId id="1264" r:id="rId99"/>
    <p:sldId id="1265" r:id="rId100"/>
    <p:sldId id="1266" r:id="rId101"/>
    <p:sldId id="1231" r:id="rId102"/>
    <p:sldId id="1290" r:id="rId103"/>
    <p:sldId id="1291" r:id="rId104"/>
    <p:sldId id="1292" r:id="rId105"/>
    <p:sldId id="1293" r:id="rId106"/>
    <p:sldId id="1351" r:id="rId107"/>
    <p:sldId id="1294" r:id="rId108"/>
    <p:sldId id="1295" r:id="rId109"/>
    <p:sldId id="1296" r:id="rId110"/>
    <p:sldId id="1297" r:id="rId111"/>
    <p:sldId id="1298" r:id="rId112"/>
    <p:sldId id="1242" r:id="rId113"/>
    <p:sldId id="1378" r:id="rId114"/>
    <p:sldId id="1079" r:id="rId115"/>
    <p:sldId id="1080" r:id="rId116"/>
    <p:sldId id="1381" r:id="rId117"/>
    <p:sldId id="1380" r:id="rId118"/>
    <p:sldId id="1359" r:id="rId119"/>
    <p:sldId id="1082" r:id="rId120"/>
    <p:sldId id="1382" r:id="rId121"/>
    <p:sldId id="1083" r:id="rId122"/>
    <p:sldId id="1128" r:id="rId123"/>
    <p:sldId id="1301" r:id="rId124"/>
    <p:sldId id="1302" r:id="rId125"/>
    <p:sldId id="1303" r:id="rId126"/>
    <p:sldId id="1304" r:id="rId127"/>
    <p:sldId id="1305" r:id="rId128"/>
    <p:sldId id="1379" r:id="rId129"/>
    <p:sldId id="1349" r:id="rId130"/>
    <p:sldId id="1306" r:id="rId131"/>
    <p:sldId id="1307" r:id="rId132"/>
    <p:sldId id="1308" r:id="rId133"/>
    <p:sldId id="1342" r:id="rId134"/>
    <p:sldId id="1309" r:id="rId135"/>
    <p:sldId id="1320" r:id="rId136"/>
    <p:sldId id="1092" r:id="rId137"/>
    <p:sldId id="1171" r:id="rId138"/>
    <p:sldId id="1105" r:id="rId139"/>
    <p:sldId id="1106" r:id="rId140"/>
    <p:sldId id="1114" r:id="rId141"/>
    <p:sldId id="1202" r:id="rId142"/>
    <p:sldId id="1116" r:id="rId143"/>
    <p:sldId id="1118" r:id="rId144"/>
    <p:sldId id="1119" r:id="rId145"/>
    <p:sldId id="1326" r:id="rId146"/>
    <p:sldId id="1135" r:id="rId147"/>
    <p:sldId id="1327" r:id="rId148"/>
    <p:sldId id="1322" r:id="rId149"/>
    <p:sldId id="1323" r:id="rId150"/>
    <p:sldId id="1147" r:id="rId151"/>
    <p:sldId id="1148" r:id="rId152"/>
    <p:sldId id="1149" r:id="rId153"/>
    <p:sldId id="1150" r:id="rId154"/>
    <p:sldId id="1151" r:id="rId155"/>
    <p:sldId id="1152" r:id="rId156"/>
    <p:sldId id="1153" r:id="rId157"/>
    <p:sldId id="1154" r:id="rId158"/>
    <p:sldId id="1155" r:id="rId159"/>
    <p:sldId id="1156" r:id="rId160"/>
    <p:sldId id="1157" r:id="rId161"/>
    <p:sldId id="1158" r:id="rId162"/>
    <p:sldId id="1159" r:id="rId163"/>
    <p:sldId id="1160" r:id="rId164"/>
    <p:sldId id="1161" r:id="rId165"/>
    <p:sldId id="1162" r:id="rId166"/>
    <p:sldId id="1164" r:id="rId167"/>
    <p:sldId id="1494" r:id="rId16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io Giraldi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5F5F5"/>
    <a:srgbClr val="FFCC00"/>
    <a:srgbClr val="0000FF"/>
    <a:srgbClr val="00FF00"/>
    <a:srgbClr val="FF0066"/>
    <a:srgbClr val="FF0000"/>
    <a:srgbClr val="003300"/>
    <a:srgbClr val="00CC66"/>
    <a:srgbClr val="CCECFF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10" autoAdjust="0"/>
    <p:restoredTop sz="94803" autoAdjust="0"/>
  </p:normalViewPr>
  <p:slideViewPr>
    <p:cSldViewPr>
      <p:cViewPr varScale="1">
        <p:scale>
          <a:sx n="51" d="100"/>
          <a:sy n="51" d="100"/>
        </p:scale>
        <p:origin x="-95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0" Type="http://schemas.openxmlformats.org/officeDocument/2006/relationships/commentAuthors" Target="commentAuthor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</a:lstStyle>
          <a:p>
            <a:fld id="{06548C60-B603-4C93-9B01-EE0D2788ECD3}" type="slidenum">
              <a:rPr lang="it-IT" altLang="it-IT"/>
              <a:pPr/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474931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2429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ADD7AF-D489-40C2-9E5D-5EB25D888A17}" type="slidenum">
              <a:rPr lang="sl-SI" altLang="it-IT">
                <a:solidFill>
                  <a:prstClr val="black"/>
                </a:solidFill>
              </a:rPr>
              <a:pPr/>
              <a:t>17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0963" y="749300"/>
            <a:ext cx="4922837" cy="36925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01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357" y="6755693"/>
            <a:ext cx="184731" cy="276999"/>
          </a:xfrm>
          <a:noFill/>
          <a:ln/>
        </p:spPr>
        <p:txBody>
          <a:bodyPr wrap="none" anchor="ctr"/>
          <a:lstStyle/>
          <a:p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21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22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F609287-509B-45FE-B1C8-F5FE140F05CE}" type="slidenum">
              <a:rPr lang="de-AT" altLang="it-IT">
                <a:solidFill>
                  <a:prstClr val="black"/>
                </a:solidFill>
              </a:rPr>
              <a:pPr/>
              <a:t>23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24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25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26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27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28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39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2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fld id="{30DB91E8-21F4-4DE6-A2EF-2EF86B918273}" type="slidenum">
              <a:rPr lang="it-IT" altLang="it-IT" sz="1200">
                <a:solidFill>
                  <a:srgbClr val="FFFF00"/>
                </a:solidFill>
                <a:latin typeface="Comic Sans MS" panose="030F0702030302020204" pitchFamily="66" charset="0"/>
              </a:rPr>
              <a:pPr eaLnBrk="1" hangingPunct="1"/>
              <a:t>40</a:t>
            </a:fld>
            <a:endParaRPr lang="it-IT" altLang="it-IT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071842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xfrm>
            <a:off x="922515" y="4000957"/>
            <a:ext cx="5073831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178F070-FC92-4105-B915-6DD446006139}" type="slidenum">
              <a:rPr lang="sl-SI" altLang="it-IT">
                <a:solidFill>
                  <a:prstClr val="black"/>
                </a:solidFill>
              </a:rPr>
              <a:pPr/>
              <a:t>47</a:t>
            </a:fld>
            <a:endParaRPr lang="sl-SI" alt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327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50E1ADC-1000-4808-AF41-C017D36BCAA6}" type="slidenum">
              <a:rPr lang="sl-SI" altLang="it-IT">
                <a:solidFill>
                  <a:prstClr val="black"/>
                </a:solidFill>
              </a:rPr>
              <a:pPr/>
              <a:t>48</a:t>
            </a:fld>
            <a:endParaRPr lang="sl-SI" alt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327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50E1ADC-1000-4808-AF41-C017D36BCAA6}" type="slidenum">
              <a:rPr lang="sl-SI" altLang="it-IT">
                <a:solidFill>
                  <a:prstClr val="black"/>
                </a:solidFill>
              </a:rPr>
              <a:pPr/>
              <a:t>51</a:t>
            </a:fld>
            <a:endParaRPr lang="sl-SI" alt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E668F8-21DA-48C7-AC34-CA70A1EED08C}" type="slidenum">
              <a:rPr lang="sl-SI" altLang="it-IT">
                <a:solidFill>
                  <a:prstClr val="black"/>
                </a:solidFill>
              </a:rPr>
              <a:pPr/>
              <a:t>71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262154"/>
            <a:ext cx="4259179" cy="276999"/>
          </a:xfrm>
          <a:noFill/>
          <a:ln/>
        </p:spPr>
        <p:txBody>
          <a:bodyPr wrap="none" anchor="ctr"/>
          <a:lstStyle/>
          <a:p>
            <a:r>
              <a:rPr lang="it-IT" altLang="it-IT" dirty="0">
                <a:latin typeface="Times New Roman" pitchFamily="18" charset="0"/>
              </a:rPr>
              <a:t>LA DIFESA DIVENTA A QUESTO PUNTO FONDAMENTALE</a:t>
            </a:r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E668F8-21DA-48C7-AC34-CA70A1EED08C}" type="slidenum">
              <a:rPr lang="sl-SI" altLang="it-IT">
                <a:solidFill>
                  <a:prstClr val="black"/>
                </a:solidFill>
              </a:rPr>
              <a:pPr/>
              <a:t>72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262154"/>
            <a:ext cx="4259179" cy="276999"/>
          </a:xfrm>
          <a:noFill/>
          <a:ln/>
        </p:spPr>
        <p:txBody>
          <a:bodyPr wrap="none" anchor="ctr"/>
          <a:lstStyle/>
          <a:p>
            <a:r>
              <a:rPr lang="it-IT" altLang="it-IT" dirty="0">
                <a:latin typeface="Times New Roman" pitchFamily="18" charset="0"/>
              </a:rPr>
              <a:t>LA DIFESA DIVENTA A QUESTO PUNTO FONDAMENTALE</a:t>
            </a:r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E668F8-21DA-48C7-AC34-CA70A1EED08C}" type="slidenum">
              <a:rPr lang="sl-SI" altLang="it-IT">
                <a:solidFill>
                  <a:prstClr val="black"/>
                </a:solidFill>
              </a:rPr>
              <a:pPr/>
              <a:t>73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262154"/>
            <a:ext cx="4259179" cy="276999"/>
          </a:xfrm>
          <a:noFill/>
          <a:ln/>
        </p:spPr>
        <p:txBody>
          <a:bodyPr wrap="none" anchor="ctr"/>
          <a:lstStyle/>
          <a:p>
            <a:r>
              <a:rPr lang="it-IT" altLang="it-IT" dirty="0">
                <a:latin typeface="Times New Roman" pitchFamily="18" charset="0"/>
              </a:rPr>
              <a:t>LA DIFESA DIVENTA A QUESTO PUNTO FONDAMENTALE</a:t>
            </a:r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78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79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2968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80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743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1379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101380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72B217B-8F4E-4CA6-9E18-944464D82C1B}" type="slidenum">
              <a:rPr lang="de-AT" altLang="it-IT">
                <a:solidFill>
                  <a:prstClr val="black"/>
                </a:solidFill>
              </a:rPr>
              <a:pPr/>
              <a:t>5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81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4046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7090D41-4FB1-4CD6-B6C1-CEF5D859D261}" type="slidenum">
              <a:rPr lang="sl-SI" altLang="it-IT">
                <a:solidFill>
                  <a:prstClr val="black"/>
                </a:solidFill>
              </a:rPr>
              <a:pPr/>
              <a:t>82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108266"/>
            <a:ext cx="184731" cy="584775"/>
          </a:xfrm>
          <a:noFill/>
          <a:ln/>
        </p:spPr>
        <p:txBody>
          <a:bodyPr wrap="none" anchor="ctr"/>
          <a:lstStyle/>
          <a:p>
            <a:endParaRPr lang="sl-SI" altLang="it-IT" sz="3200" b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83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0729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84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0051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85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4654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7090D41-4FB1-4CD6-B6C1-CEF5D859D261}" type="slidenum">
              <a:rPr lang="sl-SI" altLang="it-IT">
                <a:solidFill>
                  <a:prstClr val="black"/>
                </a:solidFill>
              </a:rPr>
              <a:pPr/>
              <a:t>86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108266"/>
            <a:ext cx="184731" cy="584775"/>
          </a:xfrm>
          <a:noFill/>
          <a:ln/>
        </p:spPr>
        <p:txBody>
          <a:bodyPr wrap="none" anchor="ctr"/>
          <a:lstStyle/>
          <a:p>
            <a:endParaRPr lang="sl-SI" altLang="it-IT" sz="3200" b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7090D41-4FB1-4CD6-B6C1-CEF5D859D261}" type="slidenum">
              <a:rPr lang="sl-SI" altLang="it-IT">
                <a:solidFill>
                  <a:prstClr val="black"/>
                </a:solidFill>
              </a:rPr>
              <a:pPr/>
              <a:t>87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108266"/>
            <a:ext cx="184731" cy="584775"/>
          </a:xfrm>
          <a:noFill/>
          <a:ln/>
        </p:spPr>
        <p:txBody>
          <a:bodyPr wrap="none" anchor="ctr"/>
          <a:lstStyle/>
          <a:p>
            <a:endParaRPr lang="sl-SI" altLang="it-IT" sz="3200" b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88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89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B73A52F-1A7B-4EBD-9D13-F5B72C0D1F2D}" type="slidenum">
              <a:rPr lang="sl-SI" altLang="it-IT">
                <a:solidFill>
                  <a:prstClr val="black"/>
                </a:solidFill>
              </a:rPr>
              <a:pPr/>
              <a:t>90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262154"/>
            <a:ext cx="8835239" cy="276999"/>
          </a:xfrm>
          <a:noFill/>
          <a:ln/>
        </p:spPr>
        <p:txBody>
          <a:bodyPr wrap="none" anchor="ctr"/>
          <a:lstStyle/>
          <a:p>
            <a:r>
              <a:rPr lang="it-IT" altLang="it-IT" dirty="0">
                <a:latin typeface="Times New Roman" pitchFamily="18" charset="0"/>
              </a:rPr>
              <a:t>ORDINE CATEGORICO DI SANZIONARE/ PORTARSI NEGLI ANGOLI O LUNGO LE FASCE-DIVENTA UN RISCHIO ALTISSIMO</a:t>
            </a:r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544F64A-6503-4015-84EC-EC8FD68BF43B}" type="slidenum">
              <a:rPr lang="de-AT" altLang="it-IT">
                <a:solidFill>
                  <a:prstClr val="black"/>
                </a:solidFill>
              </a:rPr>
              <a:pPr/>
              <a:t>6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B73A52F-1A7B-4EBD-9D13-F5B72C0D1F2D}" type="slidenum">
              <a:rPr lang="sl-SI" altLang="it-IT">
                <a:solidFill>
                  <a:prstClr val="black"/>
                </a:solidFill>
              </a:rPr>
              <a:pPr/>
              <a:t>92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6262154"/>
            <a:ext cx="8835239" cy="276999"/>
          </a:xfrm>
          <a:noFill/>
          <a:ln/>
        </p:spPr>
        <p:txBody>
          <a:bodyPr wrap="none" anchor="ctr"/>
          <a:lstStyle/>
          <a:p>
            <a:r>
              <a:rPr lang="it-IT" altLang="it-IT" dirty="0">
                <a:latin typeface="Times New Roman" pitchFamily="18" charset="0"/>
              </a:rPr>
              <a:t>ORDINE CATEGORICO DI SANZIONARE/ PORTARSI NEGLI ANGOLI O LUNGO LE FASCE-DIVENTA UN RISCHIO ALTISSIMO</a:t>
            </a:r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00110"/>
          </a:xfrm>
          <a:noFill/>
          <a:ln/>
        </p:spPr>
        <p:txBody>
          <a:bodyPr/>
          <a:lstStyle/>
          <a:p>
            <a:r>
              <a:rPr lang="de-AT" altLang="it-IT" sz="1000" b="1" dirty="0">
                <a:latin typeface="Times New Roman" pitchFamily="18" charset="0"/>
              </a:rPr>
              <a:t>PER QUESTO MOTIVO  IL TEMPO E‘ STATO AUMENTATO A 15 I SECONDI  CON RELATIVE CONSEGUENZE</a:t>
            </a:r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8968502-7918-4F7F-AE3C-B5BBC04B32AC}" type="slidenum">
              <a:rPr lang="de-AT" altLang="it-IT">
                <a:solidFill>
                  <a:prstClr val="black"/>
                </a:solidFill>
              </a:rPr>
              <a:pPr/>
              <a:t>93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48C60-B603-4C93-9B01-EE0D2788ECD3}" type="slidenum">
              <a:rPr lang="it-IT" altLang="it-IT" smtClean="0"/>
              <a:pPr/>
              <a:t>97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374714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109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7587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CHIARAMENTE IL COMPORTAMENTO ELUSIVO DIVENTA UN FATTORE NEGATIVO IN CASO DI HANTEI</a:t>
            </a:r>
          </a:p>
        </p:txBody>
      </p:sp>
      <p:sp>
        <p:nvSpPr>
          <p:cNvPr id="67588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6D327A-6523-4BBB-B381-9804EE5CE7AF}" type="slidenum">
              <a:rPr lang="sl-SI" altLang="it-IT">
                <a:solidFill>
                  <a:prstClr val="black"/>
                </a:solidFill>
              </a:rPr>
              <a:pPr/>
              <a:t>112</a:t>
            </a:fld>
            <a:endParaRPr lang="sl-SI" alt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7587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CHIARAMENTE IL COMPORTAMENTO ELUSIVO DIVENTA UN FATTORE NEGATIVO IN CASO DI HANTEI</a:t>
            </a:r>
          </a:p>
        </p:txBody>
      </p:sp>
      <p:sp>
        <p:nvSpPr>
          <p:cNvPr id="67588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6D327A-6523-4BBB-B381-9804EE5CE7AF}" type="slidenum">
              <a:rPr lang="sl-SI" altLang="it-IT">
                <a:solidFill>
                  <a:prstClr val="black"/>
                </a:solidFill>
              </a:rPr>
              <a:pPr/>
              <a:t>113</a:t>
            </a:fld>
            <a:endParaRPr lang="sl-SI" alt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114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dirty="0">
              <a:latin typeface="Times New Roman" pitchFamily="18" charset="0"/>
            </a:endParaRP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C57A41-00D6-4847-9554-0FD8B5C99B59}" type="slidenum">
              <a:rPr lang="sl-SI" altLang="it-IT"/>
              <a:pPr/>
              <a:t>122</a:t>
            </a:fld>
            <a:endParaRPr lang="sl-SI" alt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86020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43887FA-E512-498E-BB5A-939691D481F5}" type="slidenum">
              <a:rPr lang="de-AT" altLang="it-IT">
                <a:solidFill>
                  <a:prstClr val="black"/>
                </a:solidFill>
              </a:rPr>
              <a:pPr/>
              <a:t>123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128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63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92164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06FC893-6A5A-4D77-BA1A-FD457B50504C}" type="slidenum">
              <a:rPr lang="de-AT" altLang="it-IT">
                <a:solidFill>
                  <a:prstClr val="black"/>
                </a:solidFill>
              </a:rPr>
              <a:pPr/>
              <a:t>7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129</a:t>
            </a:fld>
            <a:endParaRPr lang="it-IT" altLang="it-IT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145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147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148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>
                <a:solidFill>
                  <a:prstClr val="black"/>
                </a:solidFill>
              </a:rPr>
              <a:pPr/>
              <a:t>149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61665"/>
          </a:xfrm>
          <a:noFill/>
          <a:ln/>
        </p:spPr>
        <p:txBody>
          <a:bodyPr/>
          <a:lstStyle/>
          <a:p>
            <a:r>
              <a:rPr lang="it-IT" altLang="it-IT" b="1" dirty="0">
                <a:latin typeface="Times New Roman" pitchFamily="18" charset="0"/>
              </a:rPr>
              <a:t>DEFINIZIONE REGOLAMENTO E CRITERIO DI QUALIFICAZIONE 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6B5BD9B-DAEE-4846-A0E7-C212D0FCEAF5}" type="slidenum">
              <a:rPr lang="it-IT" altLang="it-IT"/>
              <a:pPr/>
              <a:t>167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4124291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izenplatzhalt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altLang="de-DE" dirty="0"/>
          </a:p>
        </p:txBody>
      </p:sp>
      <p:sp>
        <p:nvSpPr>
          <p:cNvPr id="53252" name="Foliennummernplatzhalt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CC5E058-9A13-4135-AA26-0B066CC500D5}" type="slidenum">
              <a:rPr lang="de-AT" altLang="de-DE">
                <a:solidFill>
                  <a:prstClr val="black"/>
                </a:solidFill>
              </a:rPr>
              <a:pPr/>
              <a:t>8</a:t>
            </a:fld>
            <a:endParaRPr lang="de-AT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63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de-AT" altLang="it-IT" dirty="0">
              <a:latin typeface="Times New Roman" pitchFamily="18" charset="0"/>
            </a:endParaRPr>
          </a:p>
        </p:txBody>
      </p:sp>
      <p:sp>
        <p:nvSpPr>
          <p:cNvPr id="92164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06FC893-6A5A-4D77-BA1A-FD457B50504C}" type="slidenum">
              <a:rPr lang="de-AT" altLang="it-IT">
                <a:solidFill>
                  <a:prstClr val="black"/>
                </a:solidFill>
              </a:rPr>
              <a:pPr/>
              <a:t>9</a:t>
            </a:fld>
            <a:endParaRPr lang="de-AT" alt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ADD7AF-D489-40C2-9E5D-5EB25D888A17}" type="slidenum">
              <a:rPr lang="sl-SI" altLang="it-IT">
                <a:solidFill>
                  <a:prstClr val="black"/>
                </a:solidFill>
              </a:rPr>
              <a:pPr/>
              <a:t>15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0963" y="749300"/>
            <a:ext cx="4922837" cy="36925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01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357" y="6755693"/>
            <a:ext cx="184731" cy="276999"/>
          </a:xfrm>
          <a:noFill/>
          <a:ln/>
        </p:spPr>
        <p:txBody>
          <a:bodyPr wrap="none" anchor="ctr"/>
          <a:lstStyle/>
          <a:p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ADD7AF-D489-40C2-9E5D-5EB25D888A17}" type="slidenum">
              <a:rPr lang="sl-SI" altLang="it-IT">
                <a:solidFill>
                  <a:prstClr val="black"/>
                </a:solidFill>
              </a:rPr>
              <a:pPr/>
              <a:t>16</a:t>
            </a:fld>
            <a:endParaRPr lang="sl-SI" altLang="it-IT">
              <a:solidFill>
                <a:prstClr val="black"/>
              </a:solidFill>
            </a:endParaRPr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0963" y="749300"/>
            <a:ext cx="4922837" cy="36925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01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357" y="6755693"/>
            <a:ext cx="184731" cy="276999"/>
          </a:xfrm>
          <a:noFill/>
          <a:ln/>
        </p:spPr>
        <p:txBody>
          <a:bodyPr wrap="none" anchor="ctr"/>
          <a:lstStyle/>
          <a:p>
            <a:endParaRPr lang="sl-SI" altLang="it-IT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arrotondat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olo, testo e clip multimed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risorsa multimediale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noProof="0" dirty="0"/>
              <a:t>Fare clic sull'icona per inserire un clip multimediale</a:t>
            </a:r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4453E2-DD06-4B5B-A562-D31FED2B098F}" type="slidenum">
              <a:rPr lang="it-IT" altLang="it-IT">
                <a:solidFill>
                  <a:prstClr val="black"/>
                </a:solidFill>
              </a:rPr>
              <a:pPr/>
              <a:t>‹N›</a:t>
            </a:fld>
            <a:endParaRPr lang="it-IT" alt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45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tangolo con singolo angolo arrotondat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dirty="0"/>
              <a:t>Fare clic sull'icona per inserire un'immagine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arrotondat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 altLang="de-DE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E820D90-512D-41FF-896B-902FE39A9EA4}" type="slidenum">
              <a:rPr lang="es-ES" altLang="de-DE" smtClean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‹N›</a:t>
            </a:fld>
            <a:endParaRPr lang="es-ES" altLang="de-DE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84" r:id="rId1"/>
    <p:sldLayoutId id="2147486285" r:id="rId2"/>
    <p:sldLayoutId id="2147486286" r:id="rId3"/>
    <p:sldLayoutId id="2147486287" r:id="rId4"/>
    <p:sldLayoutId id="2147486288" r:id="rId5"/>
    <p:sldLayoutId id="2147486289" r:id="rId6"/>
    <p:sldLayoutId id="2147486290" r:id="rId7"/>
    <p:sldLayoutId id="2147486291" r:id="rId8"/>
    <p:sldLayoutId id="2147486292" r:id="rId9"/>
    <p:sldLayoutId id="2147486293" r:id="rId10"/>
    <p:sldLayoutId id="2147486294" r:id="rId11"/>
    <p:sldLayoutId id="214748629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99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hyperlink" Target="../Videos/ZA2/regola%2010%20sec.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16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../Videos/qudrati%20nuovi%202.ppt" TargetMode="External"/><Relationship Id="rId2" Type="http://schemas.openxmlformats.org/officeDocument/2006/relationships/hyperlink" Target="../Videos/2)Video%20Karate%20Senza%20Ripetizione/Video%20kiz-Gia-Maw-Ura-Ush-Pro-Rallentati/6a)Kizami%20contro%20Ghiaku%20Rallentato.m4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22.emf"/><Relationship Id="rId4" Type="http://schemas.openxmlformats.org/officeDocument/2006/relationships/image" Target="../media/image121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5.jpeg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6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jpeg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1)Karate%20is%20not%20%20a%20Non-contact-spot.mp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diapositive%20varie/Zanshin%20Finale.pptx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1)Karate%20is%20not%20%20a%20Non-contact-spot.mp4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../Videos/Yoko-gheri" TargetMode="External"/><Relationship Id="rId3" Type="http://schemas.openxmlformats.org/officeDocument/2006/relationships/hyperlink" Target="Ucraina%20Italia%20GHIAKU%20TSUKI.mov" TargetMode="External"/><Relationship Id="rId7" Type="http://schemas.openxmlformats.org/officeDocument/2006/relationships/image" Target="../media/image45.png"/><Relationship Id="rId2" Type="http://schemas.openxmlformats.org/officeDocument/2006/relationships/hyperlink" Target="TECNICHE%20CORRETTE.mp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../Videos/TECNICHE%20CORRETTE.mp4" TargetMode="External"/><Relationship Id="rId5" Type="http://schemas.openxmlformats.org/officeDocument/2006/relationships/image" Target="../media/image5.jpeg"/><Relationship Id="rId4" Type="http://schemas.openxmlformats.org/officeDocument/2006/relationships/hyperlink" Target="Turchia%20Ucraina%20IPPON.mov" TargetMode="External"/><Relationship Id="rId9" Type="http://schemas.openxmlformats.org/officeDocument/2006/relationships/image" Target="../media/image46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.jpeg"/><Relationship Id="rId2" Type="http://schemas.openxmlformats.org/officeDocument/2006/relationships/hyperlink" Target="../Videos/2)Video%20Karate%20Senza%20Ripetizione/proiezioni/2)Proiezioni%20Karate_Segment_1_x264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hyperlink" Target="../Videos/2)Video%20Karate%20Senza%20Ripetizione/proiezioni/3)Proiezioni%20Karate_Segment_0_x264.mp4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0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hyperlink" Target="../Videos/2)Video%20Karate%20Senza%20Ripetizione/proiezioni/1)PR%2013%20n.mpg" TargetMode="External"/><Relationship Id="rId4" Type="http://schemas.openxmlformats.org/officeDocument/2006/relationships/image" Target="../media/image51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53.jpeg"/><Relationship Id="rId7" Type="http://schemas.openxmlformats.org/officeDocument/2006/relationships/hyperlink" Target="Proiezione%20consentita.mp4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Proiezione%20non%20consentita.mp4" TargetMode="External"/><Relationship Id="rId5" Type="http://schemas.openxmlformats.org/officeDocument/2006/relationships/hyperlink" Target="1)Proiezioni%20Vecchie%20e%20Nuove.mp4" TargetMode="External"/><Relationship Id="rId4" Type="http://schemas.openxmlformats.org/officeDocument/2006/relationships/image" Target="../media/image54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69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76.png"/><Relationship Id="rId4" Type="http://schemas.openxmlformats.org/officeDocument/2006/relationships/hyperlink" Target="Mubobi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0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hyperlink" Target="../Videos/2)Video%20Karate%20Senza%20Ripetizione/avoid/3)%20Rafael%20Aghayev%20vs%20Erman%20Eltemur.%20FINAL_Segment_5_x264.mp4" TargetMode="External"/><Relationship Id="rId3" Type="http://schemas.openxmlformats.org/officeDocument/2006/relationships/hyperlink" Target="trattenuta.wmv" TargetMode="External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hyperlink" Target="../Videos/2)Video%20Karate%20Senza%20Ripetizione/avoid/2)Douglas%20Brose%20Pan%20American%20Games%202015(Karate)%20-%20Final(FULL%20HD%201080p)_Segment_1_x264.mp4" TargetMode="External"/><Relationship Id="rId5" Type="http://schemas.openxmlformats.org/officeDocument/2006/relationships/image" Target="../media/image81.jpeg"/><Relationship Id="rId10" Type="http://schemas.openxmlformats.org/officeDocument/2006/relationships/image" Target="../media/image5.jpeg"/><Relationship Id="rId4" Type="http://schemas.openxmlformats.org/officeDocument/2006/relationships/hyperlink" Target="../Videos/2)Video%20Karate%20Senza%20Ripetizione/Tecnica%20e%20Bloccaggio" TargetMode="External"/><Relationship Id="rId9" Type="http://schemas.openxmlformats.org/officeDocument/2006/relationships/image" Target="../media/image83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5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hyperlink" Target="../Videos/ZA2/4%20CLINC.mp4" TargetMode="External"/><Relationship Id="rId3" Type="http://schemas.openxmlformats.org/officeDocument/2006/relationships/hyperlink" Target="../Videos/2)Video%20Karate%20Senza%20Ripetizione/avoid/1)ELUDERE%20IL%20COMBAT..mp4" TargetMode="External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hyperlink" Target="../Videos/2)Video%20Karate%20Senza%20Ripetizione/avoid/1)Evitare%20e%20Portarsi%20sulla%20%20linea%20o%20Angoli-60%20kg%20DOUGLAS%20BROSE%20(BRA)%20VS%20LARROSA%20(URU)%20Toronto%202015%20Pan-Americanos%20%20Peleas_Segment_0_x264.mp4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88.jpeg"/><Relationship Id="rId9" Type="http://schemas.openxmlformats.org/officeDocument/2006/relationships/image" Target="../media/image9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9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5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404664"/>
            <a:ext cx="8352928" cy="554461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MARCHE</a:t>
            </a:r>
            <a:endParaRPr lang="it-IT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it-IT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AGGIORNAMENTO 2019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754C96C-A6E9-4870-B8B6-2F3610F548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620688"/>
            <a:ext cx="4149080" cy="414908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2F6F3FFF-296A-496E-AE58-F3E278F6E95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0" y="0"/>
            <a:ext cx="1298561" cy="85961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2785D0F-36CA-4460-8EE5-A7BBC67369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9085" y="0"/>
            <a:ext cx="1223245" cy="8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55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sz="32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KARATEGI</a:t>
            </a:r>
          </a:p>
        </p:txBody>
      </p:sp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2" y="1556793"/>
            <a:ext cx="8479160" cy="425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La giacca senza il logo del produttore ricamato sulle spalle può essere usata in tutte le competizioni</a:t>
            </a: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Non può essere indossata dal</a:t>
            </a: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Grand Winner alle Premier League</a:t>
            </a: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C8199D89-73CF-4DD3-B1B7-AD8ABB347A8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894070"/>
            <a:ext cx="1784274" cy="263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20490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395288" y="1631950"/>
            <a:ext cx="7632700" cy="11096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AT" altLang="de-DE" dirty="0">
                <a:sym typeface="Wingdings" pitchFamily="2" charset="2"/>
              </a:rPr>
              <a:t> </a:t>
            </a:r>
            <a:r>
              <a:rPr lang="de-AT" altLang="de-DE" sz="2800" dirty="0">
                <a:sym typeface="Wingdings" pitchFamily="2" charset="2"/>
              </a:rPr>
              <a:t>Con il supporto di minimo 2 Giudici:</a:t>
            </a:r>
            <a:endParaRPr lang="de-AT" altLang="de-DE" sz="2800" dirty="0"/>
          </a:p>
        </p:txBody>
      </p:sp>
      <p:sp>
        <p:nvSpPr>
          <p:cNvPr id="2" name="Rechteck 1"/>
          <p:cNvSpPr>
            <a:spLocks noChangeArrowheads="1"/>
          </p:cNvSpPr>
          <p:nvPr/>
        </p:nvSpPr>
        <p:spPr bwMode="auto">
          <a:xfrm>
            <a:off x="5575300" y="2595563"/>
            <a:ext cx="31924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„TORIMASEN“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371" y="3546548"/>
            <a:ext cx="4320545" cy="2854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7177" y="3518540"/>
            <a:ext cx="4134846" cy="2910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6579" y="3518540"/>
            <a:ext cx="4378890" cy="2910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9" name="Rechteck 12"/>
          <p:cNvSpPr>
            <a:spLocks noChangeArrowheads="1"/>
          </p:cNvSpPr>
          <p:nvPr/>
        </p:nvSpPr>
        <p:spPr bwMode="auto">
          <a:xfrm>
            <a:off x="642938" y="2605088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„AKA/AO SENSHU“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20491" name="Immagine 12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7757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25" y="1716088"/>
            <a:ext cx="8686800" cy="4524375"/>
          </a:xfrm>
        </p:spPr>
        <p:txBody>
          <a:bodyPr/>
          <a:lstStyle/>
          <a:p>
            <a:pPr>
              <a:buNone/>
              <a:defRPr/>
            </a:pPr>
            <a:r>
              <a:rPr lang="sl-SI" b="1" dirty="0">
                <a:solidFill>
                  <a:schemeClr val="accent6"/>
                </a:solidFill>
              </a:rPr>
              <a:t>             </a:t>
            </a:r>
            <a:endParaRPr lang="it-IT" b="1" dirty="0">
              <a:solidFill>
                <a:schemeClr val="accent6"/>
              </a:solidFill>
            </a:endParaRPr>
          </a:p>
          <a:p>
            <a:pPr>
              <a:buNone/>
              <a:defRPr/>
            </a:pPr>
            <a:r>
              <a:rPr lang="it-IT" b="1" dirty="0">
                <a:solidFill>
                  <a:schemeClr val="accent6"/>
                </a:solidFill>
              </a:rPr>
              <a:t>            </a:t>
            </a:r>
            <a:r>
              <a:rPr lang="it-IT" sz="32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Quando deve essere applicata</a:t>
            </a:r>
            <a:r>
              <a:rPr lang="sl-SI" sz="32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sl-SI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sl-SI" sz="2800" b="1" dirty="0">
                <a:solidFill>
                  <a:srgbClr val="FF0000"/>
                </a:solidFill>
              </a:rPr>
              <a:t>      </a:t>
            </a:r>
            <a:endParaRPr lang="en-AU" sz="2800" b="1" dirty="0">
              <a:solidFill>
                <a:srgbClr val="FF0000"/>
              </a:solidFill>
            </a:endParaRPr>
          </a:p>
        </p:txBody>
      </p:sp>
      <p:pic>
        <p:nvPicPr>
          <p:cNvPr id="5939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3603625"/>
            <a:ext cx="7874000" cy="527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1187624" y="344488"/>
            <a:ext cx="7661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Regola dei 10 secondi</a:t>
            </a:r>
          </a:p>
        </p:txBody>
      </p:sp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091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25" y="1412776"/>
            <a:ext cx="8514531" cy="482768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  <a:buNone/>
              <a:defRPr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4000" dirty="0">
                <a:latin typeface="Arial" panose="020B0604020202020204" pitchFamily="34" charset="0"/>
                <a:cs typeface="Arial" panose="020B0604020202020204" pitchFamily="34" charset="0"/>
              </a:rPr>
              <a:t>Quando un Atleta </a:t>
            </a:r>
            <a:r>
              <a:rPr lang="it-IT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cade, viene atterrato o messo al tappeto</a:t>
            </a:r>
            <a:r>
              <a:rPr lang="it-IT" sz="4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e non si rialza entro</a:t>
            </a:r>
            <a:r>
              <a:rPr lang="sv-SE" sz="4000" b="1" dirty="0">
                <a:latin typeface="Arial" pitchFamily="34" charset="0"/>
                <a:cs typeface="Arial" pitchFamily="34" charset="0"/>
              </a:rPr>
              <a:t>  </a:t>
            </a:r>
            <a:r>
              <a:rPr lang="it-IT" sz="4000" b="1" dirty="0">
                <a:latin typeface="Arial" pitchFamily="34" charset="0"/>
                <a:cs typeface="Arial" pitchFamily="34" charset="0"/>
              </a:rPr>
              <a:t>dieci secondi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,</a:t>
            </a:r>
            <a:r>
              <a:rPr lang="en-GB" sz="4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viene considerato non in grado di continuare a combattere ed è automaticamente ritirato dalla gara di Kumite. </a:t>
            </a:r>
            <a:endParaRPr lang="sv-SE" sz="40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GB" sz="4000" dirty="0">
                <a:latin typeface="Arial" pitchFamily="34" charset="0"/>
                <a:cs typeface="Arial" pitchFamily="34" charset="0"/>
              </a:rPr>
              <a:t> </a:t>
            </a:r>
            <a:r>
              <a:rPr lang="sv-SE" sz="4000" b="1" dirty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None/>
              <a:defRPr/>
            </a:pPr>
            <a:r>
              <a:rPr lang="sv-SE" sz="4000" b="1" dirty="0">
                <a:latin typeface="Arial" pitchFamily="34" charset="0"/>
                <a:cs typeface="Arial" pitchFamily="34" charset="0"/>
              </a:rPr>
              <a:t>  </a:t>
            </a:r>
            <a:endParaRPr lang="sl-SI" sz="32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sl-SI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endParaRPr lang="en-A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67544" y="696171"/>
            <a:ext cx="8453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Regola dei 10 secondi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044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25" y="1484784"/>
            <a:ext cx="8686800" cy="4755679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60000"/>
              </a:lnSpc>
              <a:buNone/>
              <a:defRPr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sz="6700" u="sng" dirty="0">
                <a:latin typeface="Arial" panose="020B0604020202020204" pitchFamily="34" charset="0"/>
                <a:cs typeface="Arial" panose="020B0604020202020204" pitchFamily="34" charset="0"/>
              </a:rPr>
              <a:t>Non è necessaria la perdita di conoscenza.</a:t>
            </a:r>
            <a:endParaRPr lang="it-IT" sz="59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60000"/>
              </a:lnSpc>
              <a:buNone/>
              <a:defRPr/>
            </a:pPr>
            <a:endParaRPr lang="it-IT" sz="41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60000"/>
              </a:lnSpc>
              <a:buNone/>
              <a:defRPr/>
            </a:pPr>
            <a:endParaRPr lang="it-IT" sz="41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60000"/>
              </a:lnSpc>
              <a:buNone/>
              <a:defRPr/>
            </a:pPr>
            <a:r>
              <a:rPr lang="it-IT" sz="6700" u="sng" dirty="0">
                <a:latin typeface="Arial" panose="020B0604020202020204" pitchFamily="34" charset="0"/>
                <a:cs typeface="Arial" panose="020B0604020202020204" pitchFamily="34" charset="0"/>
              </a:rPr>
              <a:t>E’ sufficiente che l’Atleta si trovi con il torso per terra.</a:t>
            </a:r>
          </a:p>
          <a:p>
            <a:pPr algn="just">
              <a:lnSpc>
                <a:spcPct val="160000"/>
              </a:lnSpc>
              <a:buNone/>
              <a:defRPr/>
            </a:pPr>
            <a:r>
              <a:rPr lang="it-IT" sz="4600" dirty="0">
                <a:latin typeface="Arial" pitchFamily="34" charset="0"/>
                <a:cs typeface="Arial" pitchFamily="34" charset="0"/>
              </a:rPr>
              <a:t> </a:t>
            </a:r>
            <a:endParaRPr lang="sv-SE" sz="46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GB" sz="4000" dirty="0">
                <a:latin typeface="Arial" pitchFamily="34" charset="0"/>
                <a:cs typeface="Arial" pitchFamily="34" charset="0"/>
              </a:rPr>
              <a:t> </a:t>
            </a:r>
            <a:r>
              <a:rPr lang="sv-SE" sz="4000" b="1" dirty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None/>
              <a:defRPr/>
            </a:pPr>
            <a:r>
              <a:rPr lang="sv-SE" sz="4000" b="1" dirty="0">
                <a:latin typeface="Arial" pitchFamily="34" charset="0"/>
                <a:cs typeface="Arial" pitchFamily="34" charset="0"/>
              </a:rPr>
              <a:t>  </a:t>
            </a:r>
            <a:endParaRPr lang="sl-SI" sz="32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sl-SI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endParaRPr lang="en-A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77833" y="689351"/>
            <a:ext cx="8525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prstClr val="white"/>
                </a:solidFill>
                <a:latin typeface="Arial Black" panose="020B0A04020102020204" pitchFamily="34" charset="0"/>
              </a:rPr>
              <a:t> </a:t>
            </a: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Regola dei 10 secondi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011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r>
              <a:rPr lang="de-DE" altLang="de-DE" sz="3600" u="sng" dirty="0">
                <a:solidFill>
                  <a:srgbClr val="D22F2A"/>
                </a:solidFill>
                <a:effectLst/>
              </a:rPr>
              <a:t>REGOLA DEI 10 SECONDI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635130"/>
            <a:ext cx="2511921" cy="25119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Rechteck 9"/>
          <p:cNvSpPr/>
          <p:nvPr/>
        </p:nvSpPr>
        <p:spPr>
          <a:xfrm>
            <a:off x="319088" y="1484313"/>
            <a:ext cx="8505825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  <a:p>
            <a:pPr eaLnBrk="0" hangingPunct="0">
              <a:defRPr/>
            </a:pPr>
            <a:r>
              <a:rPr lang="it-IT" sz="32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Procedura:</a:t>
            </a:r>
            <a:br>
              <a:rPr lang="it-IT" sz="32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</a:br>
            <a:endParaRPr lang="it-IT" sz="3200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  <a:p>
            <a:pPr eaLnBrk="0" hangingPunct="0"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Yame</a:t>
            </a:r>
            <a:endParaRPr lang="it-I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0" hangingPunct="0">
              <a:defRPr/>
            </a:pPr>
            <a:endParaRPr lang="it-IT" sz="1400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0" hangingPunct="0"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  Alzare il braccio</a:t>
            </a:r>
          </a:p>
          <a:p>
            <a:pPr eaLnBrk="0" hangingPunct="0"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   e chiamare il medico</a:t>
            </a:r>
          </a:p>
          <a:p>
            <a:pPr eaLnBrk="0" hangingPunct="0">
              <a:defRPr/>
            </a:pPr>
            <a:endParaRPr lang="it-IT" sz="1400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0" hangingPunct="0"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  iniziare il conteggio con le dita </a:t>
            </a:r>
            <a:b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  (usare la stessa mano)</a:t>
            </a:r>
            <a:r>
              <a:rPr lang="it-IT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</a:t>
            </a:r>
          </a:p>
          <a:p>
            <a:pPr lvl="3" eaLnBrk="0" hangingPunct="0"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	</a:t>
            </a:r>
          </a:p>
          <a:p>
            <a:pPr eaLnBrk="0" hangingPunct="0">
              <a:defRPr/>
            </a:pP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  <a:p>
            <a:pPr eaLnBrk="0" hangingPunct="0">
              <a:defRPr/>
            </a:pP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</p:txBody>
      </p:sp>
      <p:pic>
        <p:nvPicPr>
          <p:cNvPr id="2458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33375"/>
            <a:ext cx="1044575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099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06" y="2895471"/>
            <a:ext cx="4100513" cy="323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2117" y="1412776"/>
            <a:ext cx="4460875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1198563" y="1676400"/>
            <a:ext cx="19812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AT" altLang="de-DE" sz="2800">
                <a:solidFill>
                  <a:srgbClr val="000000"/>
                </a:solidFill>
              </a:rPr>
              <a:t>Contare…</a:t>
            </a:r>
            <a:endParaRPr lang="de-AT" altLang="de-DE" sz="3600">
              <a:solidFill>
                <a:srgbClr val="000000"/>
              </a:solidFill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167313" y="4508500"/>
            <a:ext cx="36528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AT" altLang="de-DE" sz="2800" dirty="0" err="1">
                <a:solidFill>
                  <a:srgbClr val="000000"/>
                </a:solidFill>
              </a:rPr>
              <a:t>Continuare</a:t>
            </a:r>
            <a:r>
              <a:rPr lang="de-AT" altLang="de-DE" sz="2800" dirty="0">
                <a:solidFill>
                  <a:srgbClr val="000000"/>
                </a:solidFill>
              </a:rPr>
              <a:t> il </a:t>
            </a:r>
            <a:r>
              <a:rPr lang="de-AT" altLang="de-DE" sz="2800" dirty="0" err="1">
                <a:solidFill>
                  <a:srgbClr val="000000"/>
                </a:solidFill>
              </a:rPr>
              <a:t>conteggio</a:t>
            </a:r>
            <a:r>
              <a:rPr lang="de-AT" altLang="de-DE" sz="2800" dirty="0">
                <a:solidFill>
                  <a:srgbClr val="000000"/>
                </a:solidFill>
              </a:rPr>
              <a:t>…</a:t>
            </a: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25609" name="Immagine 9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511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1835150" y="1052736"/>
            <a:ext cx="5767388" cy="128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de-DE" sz="2800" dirty="0">
                <a:solidFill>
                  <a:srgbClr val="000000"/>
                </a:solidFill>
              </a:rPr>
              <a:t>Continuare il conteggio…</a:t>
            </a:r>
            <a:endParaRPr lang="it-IT" altLang="de-DE" sz="3600" dirty="0">
              <a:solidFill>
                <a:srgbClr val="000000"/>
              </a:solidFill>
            </a:endParaRPr>
          </a:p>
        </p:txBody>
      </p:sp>
      <p:pic>
        <p:nvPicPr>
          <p:cNvPr id="26632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4692" y="2343549"/>
            <a:ext cx="3311914" cy="3108996"/>
          </a:xfrm>
          <a:prstGeom prst="rect">
            <a:avLst/>
          </a:prstGeom>
          <a:noFill/>
          <a:ln w="9525" cap="rnd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75387"/>
            <a:ext cx="3238147" cy="304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687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209" y="2420888"/>
            <a:ext cx="4955809" cy="3598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4065" y="2420888"/>
            <a:ext cx="4992504" cy="3598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1835150" y="1497013"/>
            <a:ext cx="57673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AT" altLang="de-DE" sz="2800">
                <a:solidFill>
                  <a:srgbClr val="000000"/>
                </a:solidFill>
              </a:rPr>
              <a:t>Più di 10 secondi…</a:t>
            </a:r>
            <a:endParaRPr lang="de-AT" altLang="de-DE" sz="3600">
              <a:solidFill>
                <a:srgbClr val="000000"/>
              </a:solidFill>
            </a:endParaRPr>
          </a:p>
        </p:txBody>
      </p:sp>
      <p:pic>
        <p:nvPicPr>
          <p:cNvPr id="26632" name="Immagine 9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05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533400" y="1844824"/>
            <a:ext cx="3822700" cy="345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>
                <a:solidFill>
                  <a:srgbClr val="000000"/>
                </a:solidFill>
              </a:rPr>
              <a:t>Le Decisioni:</a:t>
            </a:r>
          </a:p>
          <a:p>
            <a:pPr>
              <a:spcBef>
                <a:spcPct val="0"/>
              </a:spcBef>
              <a:buFontTx/>
              <a:buNone/>
            </a:pPr>
            <a:endParaRPr lang="de-AT" altLang="de-DE" sz="360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>
                <a:solidFill>
                  <a:srgbClr val="000000"/>
                </a:solidFill>
              </a:rPr>
              <a:t>KIKEN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>
                <a:solidFill>
                  <a:srgbClr val="000000"/>
                </a:solidFill>
              </a:rPr>
              <a:t>HANSOKU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>
                <a:solidFill>
                  <a:srgbClr val="000000"/>
                </a:solidFill>
              </a:rPr>
              <a:t>SHIKKAKU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7837">
            <a:off x="4091660" y="357347"/>
            <a:ext cx="4513707" cy="614442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7655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2482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83264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it-IT" sz="67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REGOLA DEI 10 SECONDI</a:t>
            </a:r>
          </a:p>
          <a:p>
            <a:pPr algn="ctr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sz="7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cs typeface="Aharoni" pitchFamily="2" charset="-79"/>
              </a:rPr>
              <a:t>Che cosa fare ?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endParaRPr lang="it-IT" sz="6000" dirty="0">
              <a:solidFill>
                <a:srgbClr val="000000"/>
              </a:solidFill>
              <a:latin typeface="Arial"/>
              <a:cs typeface="Aharoni" pitchFamily="2" charset="-79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sz="6000" b="1" dirty="0">
                <a:solidFill>
                  <a:srgbClr val="000000"/>
                </a:solidFill>
                <a:latin typeface="Arial"/>
                <a:cs typeface="Aharoni" pitchFamily="2" charset="-79"/>
              </a:rPr>
              <a:t> L’Arbitro deve chiedersi: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endParaRPr lang="it-IT" sz="7000" b="1" dirty="0">
              <a:solidFill>
                <a:srgbClr val="000000"/>
              </a:solidFill>
              <a:latin typeface="Arial"/>
              <a:cs typeface="Aharoni" pitchFamily="2" charset="-79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Per quale motivo l’Atleta è rimasto al tappeto ?</a:t>
            </a:r>
            <a:endParaRPr lang="it-IT" sz="6000" b="1" dirty="0">
              <a:solidFill>
                <a:srgbClr val="000000"/>
              </a:solidFill>
              <a:latin typeface="Arial"/>
              <a:cs typeface="Aharoni" pitchFamily="2" charset="-79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La tecnica era correttamente eseguita</a:t>
            </a:r>
            <a:r>
              <a:rPr lang="it-IT" sz="6000" b="1" dirty="0">
                <a:solidFill>
                  <a:srgbClr val="000000"/>
                </a:solidFill>
                <a:latin typeface="Arial"/>
                <a:cs typeface="Aharoni" pitchFamily="2" charset="-79"/>
              </a:rPr>
              <a:t> ?</a:t>
            </a: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E’ stata eseguita su un bersaglio  consentito </a:t>
            </a:r>
            <a:r>
              <a:rPr lang="it-IT" sz="6000" b="1" dirty="0">
                <a:solidFill>
                  <a:srgbClr val="000000"/>
                </a:solidFill>
                <a:latin typeface="Arial"/>
                <a:cs typeface="Aharoni" pitchFamily="2" charset="-79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La tecnica era ben  controllata </a:t>
            </a:r>
            <a:r>
              <a:rPr lang="it-IT" sz="6000" b="1" dirty="0">
                <a:solidFill>
                  <a:srgbClr val="000000"/>
                </a:solidFill>
                <a:latin typeface="Arial"/>
                <a:cs typeface="Aharoni" pitchFamily="2" charset="-79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E’ stato un </a:t>
            </a:r>
            <a:r>
              <a:rPr lang="it-IT" sz="6000" dirty="0" err="1">
                <a:solidFill>
                  <a:srgbClr val="000000"/>
                </a:solidFill>
                <a:latin typeface="Arial"/>
                <a:cs typeface="Aharoni" pitchFamily="2" charset="-79"/>
              </a:rPr>
              <a:t>Mubobi</a:t>
            </a:r>
            <a:r>
              <a:rPr lang="it-IT" sz="6000" dirty="0">
                <a:solidFill>
                  <a:srgbClr val="000000"/>
                </a:solidFill>
                <a:latin typeface="Arial"/>
                <a:cs typeface="Aharoni" pitchFamily="2" charset="-79"/>
              </a:rPr>
              <a:t> </a:t>
            </a:r>
            <a:r>
              <a:rPr lang="it-IT" sz="6000" b="1" dirty="0">
                <a:solidFill>
                  <a:srgbClr val="000000"/>
                </a:solidFill>
                <a:latin typeface="Arial"/>
                <a:cs typeface="Aharoni" pitchFamily="2" charset="-79"/>
              </a:rPr>
              <a:t>? 	</a:t>
            </a:r>
            <a:r>
              <a:rPr lang="it-IT" sz="4000" b="1" dirty="0">
                <a:solidFill>
                  <a:srgbClr val="000000"/>
                </a:solidFill>
                <a:latin typeface="Aharoni" pitchFamily="2" charset="-79"/>
                <a:cs typeface="Aharoni" pitchFamily="2" charset="-79"/>
              </a:rPr>
              <a:t>	</a:t>
            </a:r>
            <a:endParaRPr lang="it-IT" sz="4400" b="1" dirty="0">
              <a:solidFill>
                <a:srgbClr val="0000FF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GB" sz="4400" b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198973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sz="32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KARATEGI</a:t>
            </a:r>
          </a:p>
        </p:txBody>
      </p:sp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2" y="1556793"/>
            <a:ext cx="8479160" cy="425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La giacca con gli inserti bianchi sulle spalle può essere usata in tutte le competizioni</a:t>
            </a: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Non può essere indossata dal</a:t>
            </a: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Grand Winner alle Premier League</a:t>
            </a: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BBACE77C-E657-4707-AF53-E434668FFA6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0917" y="2780928"/>
            <a:ext cx="2107284" cy="278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49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3"/>
            <a:ext cx="8229600" cy="1053356"/>
          </a:xfrm>
        </p:spPr>
        <p:txBody>
          <a:bodyPr/>
          <a:lstStyle/>
          <a:p>
            <a:pPr eaLnBrk="1" hangingPunct="1"/>
            <a:r>
              <a:rPr lang="de-DE" altLang="de-DE" sz="3600" dirty="0">
                <a:solidFill>
                  <a:srgbClr val="FF0000"/>
                </a:solidFill>
                <a:effectLst/>
              </a:rPr>
              <a:t>			</a:t>
            </a:r>
            <a:r>
              <a:rPr lang="de-DE" altLang="de-DE" sz="3600" dirty="0" err="1">
                <a:solidFill>
                  <a:schemeClr val="accent2"/>
                </a:solidFill>
                <a:effectLst/>
              </a:rPr>
              <a:t>Esempi</a:t>
            </a:r>
            <a:endParaRPr lang="de-DE" altLang="de-DE" sz="3600" dirty="0">
              <a:solidFill>
                <a:schemeClr val="accent2"/>
              </a:solidFill>
              <a:effectLst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-252536" y="1323975"/>
            <a:ext cx="907268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de-AT" sz="28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       	</a:t>
            </a:r>
            <a:r>
              <a:rPr lang="de-A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-   </a:t>
            </a:r>
            <a:r>
              <a:rPr lang="de-A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azione</a:t>
            </a:r>
            <a:r>
              <a:rPr lang="de-A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di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Mubobi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per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Aka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: </a:t>
            </a:r>
          </a:p>
          <a:p>
            <a:pPr marL="1257300" lvl="2" indent="-342900" eaLnBrk="0" hangingPunct="0">
              <a:buFont typeface="Wingdings"/>
              <a:buChar char="à"/>
              <a:defRPr/>
            </a:pP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C2 per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Kiken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no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it-I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 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</a:rPr>
              <a:t>Se </a:t>
            </a:r>
            <a:r>
              <a:rPr lang="it-IT" sz="1800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Aka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</a:rPr>
              <a:t> ha già C2HC 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800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sz="1800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Hansoku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it-IT" sz="1800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it-IT" sz="1800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no </a:t>
            </a:r>
            <a:r>
              <a:rPr lang="it-IT" sz="1800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it-IT" sz="1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marL="1257300" lvl="2" indent="-342900" eaLnBrk="0" hangingPunct="0">
              <a:buFontTx/>
              <a:buChar char="-"/>
              <a:defRPr/>
            </a:pPr>
            <a:endParaRPr lang="it-I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La tecnica di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Ao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era ben controllata (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Jodan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/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Chudan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),  e il Dottore dice che l‘Atleta può continuare:</a:t>
            </a:r>
          </a:p>
          <a:p>
            <a:pPr lvl="2" eaLnBrk="0" hangingPunct="0">
              <a:defRPr/>
            </a:pP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Punto 	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Shikkaku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no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it-I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endParaRPr lang="it-IT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endParaRPr lang="it-IT" sz="1800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La tecnica di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Aka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era troppo forte,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Ao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non può continuare:</a:t>
            </a:r>
          </a:p>
          <a:p>
            <a:pPr lvl="2" eaLnBrk="0" hangingPunct="0">
              <a:defRPr/>
            </a:pP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Hansoku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(C1) 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it-I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no </a:t>
            </a:r>
            <a:r>
              <a:rPr 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it-I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</p:txBody>
      </p:sp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09223">
            <a:off x="7348025" y="407195"/>
            <a:ext cx="1776412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Immagine 7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649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r>
              <a:rPr lang="de-DE" altLang="de-DE" sz="3600" dirty="0">
                <a:solidFill>
                  <a:srgbClr val="FF0000"/>
                </a:solidFill>
                <a:effectLst/>
              </a:rPr>
              <a:t>			</a:t>
            </a:r>
            <a:r>
              <a:rPr lang="de-DE" altLang="de-DE" sz="3600" dirty="0" err="1">
                <a:solidFill>
                  <a:schemeClr val="accent2"/>
                </a:solidFill>
                <a:effectLst/>
              </a:rPr>
              <a:t>Esempi</a:t>
            </a:r>
            <a:endParaRPr lang="de-DE" altLang="de-DE" sz="3600" dirty="0">
              <a:solidFill>
                <a:schemeClr val="accent2"/>
              </a:solidFill>
              <a:effectLst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-541338" y="1323975"/>
            <a:ext cx="9685338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AT" sz="28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       </a:t>
            </a: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de-A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La 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tecnica di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Aka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era forte, ma non da </a:t>
            </a:r>
            <a:r>
              <a:rPr lang="it-IT" b="1" dirty="0" err="1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Hansoku</a:t>
            </a: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 </a:t>
            </a: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it-IT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</a:rPr>
              <a:t>(il Dottore dice che l‘Atleta può continuare): </a:t>
            </a:r>
          </a:p>
          <a:p>
            <a:pPr lvl="2" eaLnBrk="0" hangingPunct="0">
              <a:defRPr/>
            </a:pPr>
            <a:r>
              <a:rPr lang="de-AT" sz="1600" b="1" dirty="0">
                <a:solidFill>
                  <a:srgbClr val="008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	</a:t>
            </a:r>
            <a:endParaRPr lang="de-AT" sz="1600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 typeface="Wingdings" pitchFamily="2" charset="2"/>
              <a:buChar char="à"/>
              <a:defRPr/>
            </a:pP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 C1  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Hansoku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Esager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. C2)  Aka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de-A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 typeface="Wingdings" pitchFamily="2" charset="2"/>
              <a:buChar char="à"/>
              <a:defRPr/>
            </a:pPr>
            <a:endParaRPr lang="de-AT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de-AT" b="1" dirty="0">
                <a:latin typeface="Arial" panose="020B0604020202020204" pitchFamily="34" charset="0"/>
                <a:sym typeface="Wingdings" panose="05000000000000000000" pitchFamily="2" charset="2"/>
              </a:rPr>
              <a:t>Aka </a:t>
            </a:r>
            <a:r>
              <a:rPr lang="de-AT" b="1" dirty="0" err="1">
                <a:latin typeface="Arial" panose="020B0604020202020204" pitchFamily="34" charset="0"/>
                <a:sym typeface="Wingdings" panose="05000000000000000000" pitchFamily="2" charset="2"/>
              </a:rPr>
              <a:t>colpisce</a:t>
            </a:r>
            <a:r>
              <a:rPr lang="de-AT" b="1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de-AT" b="1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latin typeface="Arial" panose="020B0604020202020204" pitchFamily="34" charset="0"/>
                <a:sym typeface="Wingdings" panose="05000000000000000000" pitchFamily="2" charset="2"/>
              </a:rPr>
              <a:t>intenzionalmente</a:t>
            </a:r>
            <a:r>
              <a:rPr lang="de-AT" b="1" dirty="0">
                <a:latin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lvl="2" eaLnBrk="0" hangingPunct="0">
              <a:defRPr/>
            </a:pP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AT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Shikkaku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de-A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endParaRPr lang="de-AT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Tx/>
              <a:buChar char="-"/>
              <a:defRPr/>
            </a:pPr>
            <a:r>
              <a:rPr lang="de-AT" b="1" dirty="0">
                <a:solidFill>
                  <a:prstClr val="black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 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cade da solo procurandosi un infortunio</a:t>
            </a:r>
            <a:r>
              <a:rPr lang="de-AT" b="1" dirty="0">
                <a:solidFill>
                  <a:prstClr val="black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lvl="2" eaLnBrk="0" hangingPunct="0">
              <a:defRPr/>
            </a:pP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AT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Aka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Kiken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no</a:t>
            </a:r>
            <a:r>
              <a:rPr lang="de-AT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AT" b="1" dirty="0" err="1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Kachi</a:t>
            </a:r>
            <a:endParaRPr lang="de-AT" b="1" dirty="0">
              <a:solidFill>
                <a:schemeClr val="accent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1257300" lvl="2" indent="-342900" eaLnBrk="0" hangingPunct="0">
              <a:buFontTx/>
              <a:buChar char="-"/>
              <a:defRPr/>
            </a:pPr>
            <a:endParaRPr lang="de-AT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 eaLnBrk="0" hangingPunct="0">
              <a:defRPr/>
            </a:pP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</a:endParaRPr>
          </a:p>
        </p:txBody>
      </p:sp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09223">
            <a:off x="7256463" y="703263"/>
            <a:ext cx="1776412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Immagine 7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302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80578" y="449263"/>
            <a:ext cx="1939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>
              <a:buFont typeface="Wingdings" pitchFamily="2" charset="2"/>
              <a:buNone/>
              <a:defRPr/>
            </a:pPr>
            <a:r>
              <a:rPr lang="en-GB" sz="3200" b="1" dirty="0">
                <a:solidFill>
                  <a:srgbClr val="C00000"/>
                </a:solidFill>
                <a:latin typeface="Arial Black" pitchFamily="34" charset="0"/>
              </a:rPr>
              <a:t>HANTEI</a:t>
            </a: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3" y="1248046"/>
            <a:ext cx="8389119" cy="4557218"/>
          </a:xfrm>
        </p:spPr>
        <p:txBody>
          <a:bodyPr>
            <a:normAutofit fontScale="92500" lnSpcReduction="10000"/>
          </a:bodyPr>
          <a:lstStyle/>
          <a:p>
            <a:pPr marL="609600" indent="-609600" algn="ctr">
              <a:buNone/>
              <a:defRPr/>
            </a:pPr>
            <a:endParaRPr lang="it-IT" b="1" dirty="0">
              <a:solidFill>
                <a:schemeClr val="accent2"/>
              </a:solidFill>
              <a:cs typeface="Arial" pitchFamily="34" charset="0"/>
            </a:endParaRPr>
          </a:p>
          <a:p>
            <a:pPr marL="0" indent="0" algn="ctr">
              <a:buClr>
                <a:srgbClr val="C00000"/>
              </a:buClr>
              <a:buNone/>
              <a:defRPr/>
            </a:pPr>
            <a:r>
              <a:rPr lang="it-IT" sz="3500" b="1" dirty="0">
                <a:latin typeface="Arial" panose="020B0604020202020204" pitchFamily="34" charset="0"/>
                <a:cs typeface="Arial" panose="020B0604020202020204" pitchFamily="34" charset="0"/>
              </a:rPr>
              <a:t>Normalmente il combattimento non può finire in parità.</a:t>
            </a:r>
          </a:p>
          <a:p>
            <a:pPr marL="0" indent="0" algn="ctr">
              <a:buClr>
                <a:srgbClr val="C00000"/>
              </a:buClr>
              <a:buNone/>
              <a:defRPr/>
            </a:pPr>
            <a:endParaRPr lang="it-IT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3000" dirty="0"/>
              <a:t>				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Gare a Squadre</a:t>
            </a:r>
          </a:p>
          <a:p>
            <a:pPr marL="0" indent="0">
              <a:buNone/>
            </a:pP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Hikiwake</a:t>
            </a: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marL="0" indent="0">
              <a:buNone/>
            </a:pP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		 		Round Robin </a:t>
            </a: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it-IT" sz="3000" dirty="0">
                <a:latin typeface="Arial" panose="020B0604020202020204" pitchFamily="34" charset="0"/>
                <a:cs typeface="Arial" panose="020B0604020202020204" pitchFamily="34" charset="0"/>
              </a:rPr>
              <a:t>purché nessuno degli Atleti abbia il </a:t>
            </a:r>
            <a:r>
              <a:rPr lang="it-IT" sz="3000" dirty="0" err="1">
                <a:latin typeface="Arial" panose="020B0604020202020204" pitchFamily="34" charset="0"/>
                <a:cs typeface="Arial" panose="020B0604020202020204" pitchFamily="34" charset="0"/>
              </a:rPr>
              <a:t>Senshu</a:t>
            </a:r>
            <a:endParaRPr lang="it-IT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arentesi graffa aperta 3"/>
          <p:cNvSpPr/>
          <p:nvPr/>
        </p:nvSpPr>
        <p:spPr>
          <a:xfrm>
            <a:off x="3929199" y="2996952"/>
            <a:ext cx="360040" cy="15121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3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5" descr="C:\Documents and Settings\Javier\Skrivbord\CIMG1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437063"/>
            <a:ext cx="1665287" cy="1943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6564" name="Picture 8" descr="C:\Users\javier.SWEKARATE\Desktop\_CG107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508500"/>
            <a:ext cx="1501775" cy="19050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3480578" y="449263"/>
            <a:ext cx="1939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>
              <a:buFont typeface="Wingdings" pitchFamily="2" charset="2"/>
              <a:buNone/>
              <a:defRPr/>
            </a:pPr>
            <a:r>
              <a:rPr lang="en-GB" sz="3200" b="1" dirty="0">
                <a:solidFill>
                  <a:srgbClr val="C00000"/>
                </a:solidFill>
                <a:latin typeface="Arial Black" pitchFamily="34" charset="0"/>
              </a:rPr>
              <a:t>HANTEI</a:t>
            </a: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3881592"/>
          </a:xfrm>
        </p:spPr>
        <p:txBody>
          <a:bodyPr>
            <a:normAutofit/>
          </a:bodyPr>
          <a:lstStyle/>
          <a:p>
            <a:pPr marL="609600" indent="-609600" algn="ctr">
              <a:buNone/>
              <a:defRPr/>
            </a:pPr>
            <a:endParaRPr lang="it-IT" b="1" dirty="0">
              <a:solidFill>
                <a:schemeClr val="accent2"/>
              </a:solidFill>
              <a:cs typeface="Arial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+mj-lt"/>
              <a:buAutoNum type="alphaUcPeriod"/>
              <a:defRPr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Il comportamento, lo spirito combattivo e la tenacia </a:t>
            </a:r>
            <a:r>
              <a:rPr lang="it-IT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dimostrata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dai Concorrenti.</a:t>
            </a:r>
          </a:p>
          <a:p>
            <a:pPr marL="457200" indent="-457200" algn="just">
              <a:buClr>
                <a:srgbClr val="C00000"/>
              </a:buClr>
              <a:buFont typeface="+mj-lt"/>
              <a:buAutoNum type="alphaUcPeriod"/>
              <a:defRPr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+mj-lt"/>
              <a:buAutoNum type="alphaUcPeriod"/>
              <a:defRPr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La superiorità </a:t>
            </a:r>
            <a:r>
              <a:rPr lang="it-IT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tecnico-tattica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 evidenziata.</a:t>
            </a:r>
          </a:p>
          <a:p>
            <a:pPr marL="457200" indent="-457200" algn="just">
              <a:buClr>
                <a:srgbClr val="C00000"/>
              </a:buClr>
              <a:buFont typeface="+mj-lt"/>
              <a:buAutoNum type="alphaUcPeriod"/>
              <a:defRPr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+mj-lt"/>
              <a:buAutoNum type="alphaUcPeriod"/>
              <a:defRPr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Il Concorrente che ha iniziato il </a:t>
            </a:r>
            <a:r>
              <a:rPr lang="it-IT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maggior numero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di azioni.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3563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3813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sz="32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MODELLO ARBITRALE</a:t>
            </a: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COMPOSIZIONE GRUPPO ARBITRALE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RIPARTO RESPONSABILITA’ GIUDICI E ARBITRO</a:t>
            </a: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differenti funzioni - maggioranza effettiva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RISPETTIVE POSIZIONI SUL QUADRATO </a:t>
            </a:r>
          </a:p>
          <a:p>
            <a:pPr algn="just">
              <a:buNone/>
            </a:pP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COMUNICAZIONE</a:t>
            </a:r>
          </a:p>
          <a:p>
            <a:pPr algn="just">
              <a:buNone/>
            </a:pP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POTERI E DOVERI (CA,TM, R, J, MS, SK, PDG)</a:t>
            </a:r>
          </a:p>
          <a:p>
            <a:pPr algn="just"/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>
            <a:normAutofit/>
          </a:bodyPr>
          <a:lstStyle/>
          <a:p>
            <a:pPr algn="ctr"/>
            <a:r>
              <a:rPr lang="en-GB" sz="3200" u="sng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RIPARTO DI RESPONSABILITA’</a:t>
            </a:r>
            <a:endParaRPr lang="it-IT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67544" y="836711"/>
            <a:ext cx="8352928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L’Arbitro e i Giudici svolgono compiti diversi.</a:t>
            </a:r>
          </a:p>
          <a:p>
            <a:pPr algn="just">
              <a:lnSpc>
                <a:spcPct val="150000"/>
              </a:lnSpc>
            </a:pPr>
            <a:endParaRPr lang="it-IT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giudizio arbitrale deve essere espressione di una decisione </a:t>
            </a:r>
            <a:r>
              <a:rPr lang="it-IT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effettivamente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collegiale da parte del gruppo.</a:t>
            </a:r>
          </a:p>
          <a:p>
            <a:pPr algn="just">
              <a:lnSpc>
                <a:spcPct val="150000"/>
              </a:lnSpc>
            </a:pPr>
            <a:endParaRPr lang="it-IT" sz="1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deve essere frutto di apprezzamenti individuali potenzialmente </a:t>
            </a:r>
            <a:r>
              <a:rPr lang="it-IT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arbitrari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22920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5992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95536" y="1727200"/>
            <a:ext cx="84249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it-IT" altLang="it-IT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Dirige il combattimento;</a:t>
            </a:r>
          </a:p>
          <a:p>
            <a:pPr algn="just">
              <a:buFont typeface="Wingdings" pitchFamily="2" charset="2"/>
              <a:buChar char="Ø"/>
            </a:pPr>
            <a:endParaRPr lang="it-IT" altLang="it-IT" b="1" dirty="0">
              <a:solidFill>
                <a:srgbClr val="0000FF"/>
              </a:solidFill>
              <a:latin typeface="Arial Black" pitchFamily="34" charset="0"/>
              <a:cs typeface="Lucida Sans Unicode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altLang="it-IT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 Interrompe il combattimento se a suo     giudizio è stata commessa un’infrazione, o per garantire la sicurezza degli Atleti; </a:t>
            </a:r>
          </a:p>
        </p:txBody>
      </p:sp>
      <p:sp>
        <p:nvSpPr>
          <p:cNvPr id="6" name="Rettangolo 5"/>
          <p:cNvSpPr/>
          <p:nvPr/>
        </p:nvSpPr>
        <p:spPr>
          <a:xfrm>
            <a:off x="1907704" y="287338"/>
            <a:ext cx="52565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</a:t>
            </a:r>
            <a:r>
              <a:rPr lang="it-IT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POTERI E DOVERI              </a:t>
            </a:r>
          </a:p>
          <a:p>
            <a:pPr algn="ctr">
              <a:defRPr/>
            </a:pPr>
            <a:endParaRPr lang="it-IT" sz="1800" dirty="0">
              <a:solidFill>
                <a:srgbClr val="C0504D">
                  <a:lumMod val="20000"/>
                  <a:lumOff val="80000"/>
                </a:srgb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it-IT" sz="3200" dirty="0">
                <a:solidFill>
                  <a:srgbClr val="C0504D">
                    <a:lumMod val="20000"/>
                    <a:lumOff val="80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it-IT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ARBITRO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865" y="3789040"/>
            <a:ext cx="4597400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22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95536" y="1727200"/>
            <a:ext cx="842493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endParaRPr lang="it-IT" altLang="it-IT" b="1" dirty="0">
              <a:solidFill>
                <a:srgbClr val="0000FF"/>
              </a:solidFill>
              <a:latin typeface="Arial Black" pitchFamily="34" charset="0"/>
              <a:cs typeface="Lucida Sans Unicode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altLang="it-IT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Segnala le infrazioni e propone avvertimenti o penalità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it-IT" altLang="it-IT" b="1" dirty="0">
              <a:solidFill>
                <a:srgbClr val="0000FF"/>
              </a:solidFill>
              <a:latin typeface="Arial Black" pitchFamily="34" charset="0"/>
              <a:cs typeface="Lucida Sans Unicode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altLang="it-IT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Impone avvertimenti o penalità basandosi sulle segnalazioni dei Giudici</a:t>
            </a:r>
          </a:p>
          <a:p>
            <a:pPr algn="just"/>
            <a:endParaRPr lang="en-US" altLang="it-IT" sz="2800" b="1" dirty="0">
              <a:solidFill>
                <a:srgbClr val="2D2DB9"/>
              </a:solidFill>
              <a:latin typeface="Arial Black" pitchFamily="34" charset="0"/>
              <a:cs typeface="Lucida Sans Unicode" pitchFamily="34" charset="0"/>
            </a:endParaRPr>
          </a:p>
          <a:p>
            <a:r>
              <a:rPr lang="it-IT" altLang="it-IT" sz="1600" dirty="0">
                <a:solidFill>
                  <a:srgbClr val="FF0000"/>
                </a:solidFill>
              </a:rPr>
              <a:t>        </a:t>
            </a:r>
            <a:r>
              <a:rPr lang="it-IT" altLang="it-IT" sz="1600" dirty="0">
                <a:solidFill>
                  <a:srgbClr val="0000FF"/>
                </a:solidFill>
                <a:latin typeface="Arial Black" panose="020B0A04020102020204" pitchFamily="34" charset="0"/>
              </a:rPr>
              <a:t>C1 CHUKOKU</a:t>
            </a:r>
            <a:r>
              <a:rPr lang="it-IT" altLang="it-IT" sz="1600" dirty="0">
                <a:solidFill>
                  <a:srgbClr val="FF0000"/>
                </a:solidFill>
              </a:rPr>
              <a:t>			      </a:t>
            </a:r>
            <a:r>
              <a:rPr lang="it-IT" altLang="it-IT" sz="1600" dirty="0">
                <a:solidFill>
                  <a:srgbClr val="0000FF"/>
                </a:solidFill>
                <a:latin typeface="Arial Black" panose="020B0A04020102020204" pitchFamily="34" charset="0"/>
              </a:rPr>
              <a:t>HANSOKU</a:t>
            </a:r>
          </a:p>
        </p:txBody>
      </p:sp>
      <p:sp>
        <p:nvSpPr>
          <p:cNvPr id="6" name="Rettangolo 5"/>
          <p:cNvSpPr/>
          <p:nvPr/>
        </p:nvSpPr>
        <p:spPr>
          <a:xfrm>
            <a:off x="1907704" y="287338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</a:t>
            </a:r>
            <a:r>
              <a:rPr lang="it-IT" sz="3600" dirty="0">
                <a:solidFill>
                  <a:srgbClr val="C0504D">
                    <a:lumMod val="20000"/>
                    <a:lumOff val="80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ARBITRO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User\gestikulacija\Aka_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0025" y="4797152"/>
            <a:ext cx="777679" cy="17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User\gestikulacija\Aka_Hansok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5" y="4797152"/>
            <a:ext cx="916052" cy="164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5094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539552" y="1196752"/>
            <a:ext cx="828092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altLang="it-IT" sz="2800" b="1" dirty="0">
                <a:solidFill>
                  <a:srgbClr val="2D2DB9"/>
                </a:solidFill>
                <a:latin typeface="Arial Black" pitchFamily="34" charset="0"/>
                <a:cs typeface="Lucida Sans Unicode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it-IT" altLang="it-IT" sz="2800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Risolve le parità;</a:t>
            </a:r>
          </a:p>
          <a:p>
            <a:pPr algn="just">
              <a:buFont typeface="Wingdings" pitchFamily="2" charset="2"/>
              <a:buChar char="Ø"/>
            </a:pPr>
            <a:endParaRPr lang="it-IT" altLang="it-IT" sz="2800" b="1" dirty="0">
              <a:solidFill>
                <a:srgbClr val="0000FF"/>
              </a:solidFill>
              <a:latin typeface="Arial Black" pitchFamily="34" charset="0"/>
              <a:cs typeface="Lucida Sans Unicode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altLang="it-IT" sz="2800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 E’ tenuto a controllare la condotta degli Allenatori, degli Atleti e di ogni altro membro della loro delegazione presenti sul parterre; </a:t>
            </a:r>
          </a:p>
          <a:p>
            <a:pPr algn="ctr"/>
            <a:endParaRPr lang="en-US" altLang="it-IT" sz="2800" b="1" dirty="0">
              <a:solidFill>
                <a:srgbClr val="2D2DB9"/>
              </a:solidFill>
              <a:latin typeface="Arial Black" pitchFamily="34" charset="0"/>
              <a:cs typeface="Lucida Sans Unicode" pitchFamily="34" charset="0"/>
            </a:endParaRPr>
          </a:p>
          <a:p>
            <a:pPr algn="ctr"/>
            <a:endParaRPr lang="en-US" altLang="it-IT" sz="2800" b="1" dirty="0">
              <a:solidFill>
                <a:srgbClr val="2D2DB9"/>
              </a:solidFill>
              <a:latin typeface="Arial Black" pitchFamily="34" charset="0"/>
              <a:cs typeface="Lucida Sans Unicode" pitchFamily="34" charset="0"/>
            </a:endParaRPr>
          </a:p>
          <a:p>
            <a:pPr algn="ctr"/>
            <a:endParaRPr lang="it-IT" altLang="it-IT" sz="16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61423" y="287338"/>
            <a:ext cx="4562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               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ARBITRO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Pravokotnik 1"/>
          <p:cNvSpPr>
            <a:spLocks noChangeArrowheads="1"/>
          </p:cNvSpPr>
          <p:nvPr/>
        </p:nvSpPr>
        <p:spPr bwMode="auto">
          <a:xfrm>
            <a:off x="1116013" y="1412874"/>
            <a:ext cx="72723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it-IT" sz="3200" b="1" dirty="0">
                <a:solidFill>
                  <a:srgbClr val="0000FF"/>
                </a:solidFill>
                <a:latin typeface="Arial Black" pitchFamily="34" charset="0"/>
                <a:cs typeface="Lucida Sans Unicode" pitchFamily="34" charset="0"/>
              </a:rPr>
              <a:t>segnalano di loro iniziativa i </a:t>
            </a:r>
            <a:r>
              <a:rPr lang="en-US" altLang="it-IT" sz="3200" b="1" dirty="0">
                <a:solidFill>
                  <a:srgbClr val="FF0000"/>
                </a:solidFill>
                <a:latin typeface="Arial Black" pitchFamily="34" charset="0"/>
                <a:cs typeface="Lucida Sans Unicode" pitchFamily="34" charset="0"/>
              </a:rPr>
              <a:t>punti e il Jogai</a:t>
            </a:r>
            <a:endParaRPr lang="en-AU" altLang="it-IT" sz="3200" b="1" dirty="0">
              <a:solidFill>
                <a:schemeClr val="bg1"/>
              </a:solidFill>
              <a:latin typeface="Arial Black" pitchFamily="34" charset="0"/>
              <a:cs typeface="Lucida Sans Unicode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5523501" cy="3789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66443"/>
            <a:ext cx="2623711" cy="7723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ttangolo 6"/>
          <p:cNvSpPr/>
          <p:nvPr/>
        </p:nvSpPr>
        <p:spPr>
          <a:xfrm>
            <a:off x="2411760" y="404664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dirty="0"/>
              <a:t>          </a:t>
            </a:r>
            <a:r>
              <a:rPr lang="it-IT" sz="3200" dirty="0">
                <a:solidFill>
                  <a:srgbClr val="C00000"/>
                </a:solidFill>
                <a:latin typeface="Arial Black" pitchFamily="34" charset="0"/>
              </a:rPr>
              <a:t>GIUDICI</a:t>
            </a:r>
          </a:p>
        </p:txBody>
      </p:sp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sz="32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KARATEGI</a:t>
            </a:r>
          </a:p>
        </p:txBody>
      </p:sp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2" y="1556793"/>
            <a:ext cx="8479160" cy="425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Le giacche con gli inserti </a:t>
            </a:r>
            <a:r>
              <a:rPr lang="de-AT" altLang="de-DE" sz="28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ROSSI</a:t>
            </a: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de-AT" altLang="de-DE" sz="28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</a:t>
            </a: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 sulle spalle possono essere usati solo nelle</a:t>
            </a:r>
          </a:p>
          <a:p>
            <a:pPr algn="ctr">
              <a:buFontTx/>
              <a:buNone/>
            </a:pPr>
            <a:endParaRPr lang="de-AT" altLang="de-DE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PREMIER LEAGUE</a:t>
            </a: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SERIE A</a:t>
            </a: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YOUTH LEAGUE</a:t>
            </a: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Tranne che dal</a:t>
            </a:r>
          </a:p>
          <a:p>
            <a:pPr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Grand Winner </a:t>
            </a: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36C7C2BB-B705-4B83-B9DB-E630F2CA69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6136" y="2852936"/>
            <a:ext cx="3810330" cy="22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449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Pravokotnik 1"/>
          <p:cNvSpPr>
            <a:spLocks noChangeArrowheads="1"/>
          </p:cNvSpPr>
          <p:nvPr/>
        </p:nvSpPr>
        <p:spPr bwMode="auto">
          <a:xfrm>
            <a:off x="323528" y="1412874"/>
            <a:ext cx="842493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it-IT" altLang="it-IT" b="1" dirty="0">
              <a:solidFill>
                <a:srgbClr val="1733A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it-IT" altLang="it-IT" b="1" dirty="0">
              <a:solidFill>
                <a:srgbClr val="0000FF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altLang="it-IT" b="1" dirty="0">
                <a:solidFill>
                  <a:srgbClr val="0000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Esprimono il loro giudizio sugli avvertimenti e penalità proposti dall’Arbitro</a:t>
            </a:r>
            <a:endParaRPr lang="it-IT" altLang="it-IT" sz="2800" b="1" dirty="0">
              <a:solidFill>
                <a:srgbClr val="0000FF"/>
              </a:solidFill>
              <a:latin typeface="Arial Black" pitchFamily="34" charset="0"/>
              <a:cs typeface="Lucida Sans Unicode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187624" y="404664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prstClr val="black"/>
                </a:solidFill>
              </a:rPr>
              <a:t> </a:t>
            </a:r>
            <a:r>
              <a:rPr lang="it-IT" sz="3200" dirty="0">
                <a:solidFill>
                  <a:srgbClr val="C00000"/>
                </a:solidFill>
                <a:latin typeface="Arial Black" panose="020B0A04020102020204" pitchFamily="34" charset="0"/>
              </a:rPr>
              <a:t>POTERI E DOVERI</a:t>
            </a:r>
            <a:r>
              <a:rPr lang="it-IT" sz="3200" dirty="0">
                <a:solidFill>
                  <a:prstClr val="black"/>
                </a:solidFill>
              </a:rPr>
              <a:t>         </a:t>
            </a:r>
          </a:p>
          <a:p>
            <a:pPr algn="ctr"/>
            <a:endParaRPr lang="it-IT" sz="32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it-IT" sz="3200" dirty="0">
                <a:solidFill>
                  <a:srgbClr val="C00000"/>
                </a:solidFill>
                <a:latin typeface="Arial Black" pitchFamily="34" charset="0"/>
              </a:rPr>
              <a:t>GIUDICI</a:t>
            </a:r>
          </a:p>
        </p:txBody>
      </p:sp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:\Users\User\gestikulacija\Aka_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0980" y="3375999"/>
            <a:ext cx="1584176" cy="303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7411" y="3356992"/>
            <a:ext cx="1809354" cy="2728812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7257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93038" cy="508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>
                <a:solidFill>
                  <a:srgbClr val="FFFF00"/>
                </a:solidFill>
              </a:rPr>
              <a:t>   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340768"/>
            <a:ext cx="7776864" cy="4825082"/>
          </a:xfrm>
          <a:solidFill>
            <a:schemeClr val="accent2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b="1" dirty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b="1" dirty="0">
                <a:solidFill>
                  <a:srgbClr val="0000CC"/>
                </a:solidFill>
              </a:rPr>
              <a:t>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b="1" dirty="0">
                <a:solidFill>
                  <a:srgbClr val="0000CC"/>
                </a:solidFill>
              </a:rPr>
              <a:t>       </a:t>
            </a:r>
          </a:p>
          <a:p>
            <a:pPr marL="0" indent="0" eaLnBrk="1" hangingPunct="1">
              <a:buNone/>
              <a:defRPr/>
            </a:pPr>
            <a:r>
              <a:rPr lang="en-GB" sz="3600" b="1" dirty="0">
                <a:solidFill>
                  <a:srgbClr val="FFFF00"/>
                </a:solidFill>
              </a:rPr>
              <a:t>P</a:t>
            </a:r>
            <a:r>
              <a:rPr lang="en-GB" sz="3600" b="1" u="sng" dirty="0">
                <a:solidFill>
                  <a:srgbClr val="FFFF00"/>
                </a:solidFill>
              </a:rPr>
              <a:t>erchè</a:t>
            </a:r>
            <a:r>
              <a:rPr lang="en-GB" sz="3600" b="1" dirty="0">
                <a:solidFill>
                  <a:srgbClr val="FFFF00"/>
                </a:solidFill>
              </a:rPr>
              <a:t> </a:t>
            </a:r>
          </a:p>
          <a:p>
            <a:pPr marL="0" indent="0" eaLnBrk="1" hangingPunct="1">
              <a:buNone/>
              <a:defRPr/>
            </a:pPr>
            <a:r>
              <a:rPr lang="en-GB" sz="3600" b="1" dirty="0">
                <a:solidFill>
                  <a:srgbClr val="FFFF00"/>
                </a:solidFill>
              </a:rPr>
              <a:t>4 Giudici 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3600" b="1" dirty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660322" y="1344612"/>
            <a:ext cx="4894263" cy="4821238"/>
            <a:chOff x="2403" y="10337"/>
            <a:chExt cx="5753" cy="5689"/>
          </a:xfrm>
        </p:grpSpPr>
        <p:sp>
          <p:nvSpPr>
            <p:cNvPr id="50199" name="Rectangle 8"/>
            <p:cNvSpPr>
              <a:spLocks noChangeArrowheads="1"/>
            </p:cNvSpPr>
            <p:nvPr/>
          </p:nvSpPr>
          <p:spPr bwMode="auto">
            <a:xfrm>
              <a:off x="2403" y="10337"/>
              <a:ext cx="5753" cy="5689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endParaRPr lang="fr-FR" altLang="it-IT" sz="2400" dirty="0">
                <a:latin typeface="Garamond" pitchFamily="18" charset="0"/>
              </a:endParaRPr>
            </a:p>
          </p:txBody>
        </p:sp>
        <p:sp>
          <p:nvSpPr>
            <p:cNvPr id="50200" name="Rectangle 9"/>
            <p:cNvSpPr>
              <a:spLocks noChangeArrowheads="1"/>
            </p:cNvSpPr>
            <p:nvPr/>
          </p:nvSpPr>
          <p:spPr bwMode="auto">
            <a:xfrm>
              <a:off x="2403" y="10337"/>
              <a:ext cx="5753" cy="568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endParaRPr lang="fr-FR" altLang="it-IT" sz="2400" dirty="0">
                <a:latin typeface="Garamond" pitchFamily="18" charset="0"/>
              </a:endParaRPr>
            </a:p>
          </p:txBody>
        </p:sp>
        <p:sp>
          <p:nvSpPr>
            <p:cNvPr id="50201" name="Rectangle 10"/>
            <p:cNvSpPr>
              <a:spLocks noChangeArrowheads="1"/>
            </p:cNvSpPr>
            <p:nvPr/>
          </p:nvSpPr>
          <p:spPr bwMode="auto">
            <a:xfrm>
              <a:off x="3358" y="11320"/>
              <a:ext cx="3824" cy="3771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endParaRPr lang="fr-FR" altLang="it-IT" sz="2400" dirty="0">
                <a:latin typeface="Garamond" pitchFamily="18" charset="0"/>
              </a:endParaRPr>
            </a:p>
          </p:txBody>
        </p:sp>
        <p:sp>
          <p:nvSpPr>
            <p:cNvPr id="50202" name="Rectangle 11"/>
            <p:cNvSpPr>
              <a:spLocks noChangeArrowheads="1"/>
            </p:cNvSpPr>
            <p:nvPr/>
          </p:nvSpPr>
          <p:spPr bwMode="auto">
            <a:xfrm>
              <a:off x="3823" y="11800"/>
              <a:ext cx="2879" cy="2811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endParaRPr lang="fr-FR" altLang="it-IT" sz="2400" dirty="0">
                <a:latin typeface="Garamond" pitchFamily="18" charset="0"/>
              </a:endParaRPr>
            </a:p>
          </p:txBody>
        </p:sp>
        <p:sp>
          <p:nvSpPr>
            <p:cNvPr id="50203" name="Freeform 12"/>
            <p:cNvSpPr>
              <a:spLocks/>
            </p:cNvSpPr>
            <p:nvPr/>
          </p:nvSpPr>
          <p:spPr bwMode="auto">
            <a:xfrm>
              <a:off x="4548" y="12918"/>
              <a:ext cx="38" cy="580"/>
            </a:xfrm>
            <a:custGeom>
              <a:avLst/>
              <a:gdLst>
                <a:gd name="T0" fmla="*/ 19 w 38"/>
                <a:gd name="T1" fmla="*/ 580 h 580"/>
                <a:gd name="T2" fmla="*/ 38 w 38"/>
                <a:gd name="T3" fmla="*/ 580 h 580"/>
                <a:gd name="T4" fmla="*/ 38 w 38"/>
                <a:gd name="T5" fmla="*/ 0 h 580"/>
                <a:gd name="T6" fmla="*/ 0 w 38"/>
                <a:gd name="T7" fmla="*/ 0 h 580"/>
                <a:gd name="T8" fmla="*/ 0 w 38"/>
                <a:gd name="T9" fmla="*/ 580 h 580"/>
                <a:gd name="T10" fmla="*/ 19 w 38"/>
                <a:gd name="T11" fmla="*/ 580 h 5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80"/>
                <a:gd name="T20" fmla="*/ 38 w 38"/>
                <a:gd name="T21" fmla="*/ 580 h 5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80">
                  <a:moveTo>
                    <a:pt x="19" y="580"/>
                  </a:moveTo>
                  <a:lnTo>
                    <a:pt x="38" y="58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580"/>
                  </a:lnTo>
                  <a:lnTo>
                    <a:pt x="19" y="5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50204" name="Freeform 13"/>
            <p:cNvSpPr>
              <a:spLocks/>
            </p:cNvSpPr>
            <p:nvPr/>
          </p:nvSpPr>
          <p:spPr bwMode="auto">
            <a:xfrm>
              <a:off x="5992" y="12913"/>
              <a:ext cx="38" cy="590"/>
            </a:xfrm>
            <a:custGeom>
              <a:avLst/>
              <a:gdLst>
                <a:gd name="T0" fmla="*/ 19 w 38"/>
                <a:gd name="T1" fmla="*/ 590 h 590"/>
                <a:gd name="T2" fmla="*/ 38 w 38"/>
                <a:gd name="T3" fmla="*/ 590 h 590"/>
                <a:gd name="T4" fmla="*/ 38 w 38"/>
                <a:gd name="T5" fmla="*/ 0 h 590"/>
                <a:gd name="T6" fmla="*/ 0 w 38"/>
                <a:gd name="T7" fmla="*/ 0 h 590"/>
                <a:gd name="T8" fmla="*/ 0 w 38"/>
                <a:gd name="T9" fmla="*/ 590 h 590"/>
                <a:gd name="T10" fmla="*/ 19 w 38"/>
                <a:gd name="T11" fmla="*/ 590 h 5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90"/>
                <a:gd name="T20" fmla="*/ 38 w 38"/>
                <a:gd name="T21" fmla="*/ 590 h 5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90">
                  <a:moveTo>
                    <a:pt x="19" y="590"/>
                  </a:moveTo>
                  <a:lnTo>
                    <a:pt x="38" y="59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590"/>
                  </a:lnTo>
                  <a:lnTo>
                    <a:pt x="19" y="5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50205" name="Freeform 14"/>
            <p:cNvSpPr>
              <a:spLocks/>
            </p:cNvSpPr>
            <p:nvPr/>
          </p:nvSpPr>
          <p:spPr bwMode="auto">
            <a:xfrm>
              <a:off x="5133" y="14160"/>
              <a:ext cx="240" cy="39"/>
            </a:xfrm>
            <a:custGeom>
              <a:avLst/>
              <a:gdLst>
                <a:gd name="T0" fmla="*/ 240 w 240"/>
                <a:gd name="T1" fmla="*/ 19 h 39"/>
                <a:gd name="T2" fmla="*/ 240 w 240"/>
                <a:gd name="T3" fmla="*/ 0 h 39"/>
                <a:gd name="T4" fmla="*/ 0 w 240"/>
                <a:gd name="T5" fmla="*/ 0 h 39"/>
                <a:gd name="T6" fmla="*/ 0 w 240"/>
                <a:gd name="T7" fmla="*/ 39 h 39"/>
                <a:gd name="T8" fmla="*/ 240 w 240"/>
                <a:gd name="T9" fmla="*/ 39 h 39"/>
                <a:gd name="T10" fmla="*/ 240 w 240"/>
                <a:gd name="T11" fmla="*/ 19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0"/>
                <a:gd name="T19" fmla="*/ 0 h 39"/>
                <a:gd name="T20" fmla="*/ 240 w 240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0" h="39">
                  <a:moveTo>
                    <a:pt x="240" y="19"/>
                  </a:moveTo>
                  <a:lnTo>
                    <a:pt x="24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240" y="39"/>
                  </a:lnTo>
                  <a:lnTo>
                    <a:pt x="240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 dirty="0"/>
            </a:p>
          </p:txBody>
        </p:sp>
      </p:grpSp>
      <p:sp>
        <p:nvSpPr>
          <p:cNvPr id="50181" name="chair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 rot="-2789041">
            <a:off x="3563938" y="1782763"/>
            <a:ext cx="558800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5400 w 21600"/>
              <a:gd name="T13" fmla="*/ 7265 h 21600"/>
              <a:gd name="T14" fmla="*/ 16200 w 21600"/>
              <a:gd name="T15" fmla="*/ 1786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2960" y="3927"/>
                </a:moveTo>
                <a:lnTo>
                  <a:pt x="14760" y="3927"/>
                </a:lnTo>
                <a:cubicBezTo>
                  <a:pt x="17640" y="4713"/>
                  <a:pt x="18000" y="3535"/>
                  <a:pt x="18000" y="2356"/>
                </a:cubicBezTo>
                <a:cubicBezTo>
                  <a:pt x="18000" y="785"/>
                  <a:pt x="15840" y="0"/>
                  <a:pt x="10800" y="0"/>
                </a:cubicBezTo>
                <a:cubicBezTo>
                  <a:pt x="6120" y="0"/>
                  <a:pt x="3600" y="785"/>
                  <a:pt x="3600" y="2356"/>
                </a:cubicBezTo>
                <a:cubicBezTo>
                  <a:pt x="3600" y="3535"/>
                  <a:pt x="4320" y="4713"/>
                  <a:pt x="6840" y="3927"/>
                </a:cubicBezTo>
                <a:lnTo>
                  <a:pt x="8640" y="3927"/>
                </a:lnTo>
                <a:lnTo>
                  <a:pt x="8640" y="5891"/>
                </a:lnTo>
                <a:lnTo>
                  <a:pt x="6840" y="5891"/>
                </a:lnTo>
                <a:cubicBezTo>
                  <a:pt x="5400" y="5891"/>
                  <a:pt x="4320" y="7069"/>
                  <a:pt x="4320" y="8640"/>
                </a:cubicBezTo>
                <a:lnTo>
                  <a:pt x="4320" y="10996"/>
                </a:lnTo>
                <a:lnTo>
                  <a:pt x="2880" y="10996"/>
                </a:lnTo>
                <a:lnTo>
                  <a:pt x="2880" y="8640"/>
                </a:lnTo>
                <a:cubicBezTo>
                  <a:pt x="2880" y="7855"/>
                  <a:pt x="2520" y="7069"/>
                  <a:pt x="1440" y="7069"/>
                </a:cubicBezTo>
                <a:cubicBezTo>
                  <a:pt x="720" y="7069"/>
                  <a:pt x="0" y="7855"/>
                  <a:pt x="0" y="8640"/>
                </a:cubicBezTo>
                <a:lnTo>
                  <a:pt x="0" y="10604"/>
                </a:lnTo>
                <a:lnTo>
                  <a:pt x="0" y="17280"/>
                </a:lnTo>
                <a:cubicBezTo>
                  <a:pt x="0" y="18065"/>
                  <a:pt x="720" y="18851"/>
                  <a:pt x="1440" y="18851"/>
                </a:cubicBezTo>
                <a:cubicBezTo>
                  <a:pt x="2520" y="18851"/>
                  <a:pt x="2880" y="18065"/>
                  <a:pt x="2880" y="17280"/>
                </a:cubicBezTo>
                <a:lnTo>
                  <a:pt x="2880" y="14531"/>
                </a:lnTo>
                <a:lnTo>
                  <a:pt x="4320" y="14531"/>
                </a:lnTo>
                <a:lnTo>
                  <a:pt x="4320" y="15709"/>
                </a:lnTo>
                <a:cubicBezTo>
                  <a:pt x="4320" y="18458"/>
                  <a:pt x="6840" y="21600"/>
                  <a:pt x="10800" y="21600"/>
                </a:cubicBezTo>
                <a:cubicBezTo>
                  <a:pt x="15120" y="21600"/>
                  <a:pt x="17280" y="18458"/>
                  <a:pt x="17280" y="15709"/>
                </a:cubicBezTo>
                <a:lnTo>
                  <a:pt x="17280" y="14531"/>
                </a:lnTo>
                <a:lnTo>
                  <a:pt x="18720" y="14531"/>
                </a:lnTo>
                <a:lnTo>
                  <a:pt x="18720" y="17280"/>
                </a:lnTo>
                <a:cubicBezTo>
                  <a:pt x="18720" y="18065"/>
                  <a:pt x="19440" y="18851"/>
                  <a:pt x="20160" y="18851"/>
                </a:cubicBezTo>
                <a:cubicBezTo>
                  <a:pt x="20880" y="18851"/>
                  <a:pt x="21600" y="18065"/>
                  <a:pt x="21600" y="17280"/>
                </a:cubicBezTo>
                <a:lnTo>
                  <a:pt x="21600" y="10604"/>
                </a:lnTo>
                <a:lnTo>
                  <a:pt x="21600" y="8640"/>
                </a:lnTo>
                <a:cubicBezTo>
                  <a:pt x="21600" y="7855"/>
                  <a:pt x="20880" y="7069"/>
                  <a:pt x="20160" y="7069"/>
                </a:cubicBezTo>
                <a:cubicBezTo>
                  <a:pt x="19440" y="7069"/>
                  <a:pt x="18720" y="7855"/>
                  <a:pt x="18720" y="8640"/>
                </a:cubicBezTo>
                <a:lnTo>
                  <a:pt x="18720" y="10996"/>
                </a:lnTo>
                <a:lnTo>
                  <a:pt x="17280" y="10996"/>
                </a:lnTo>
                <a:lnTo>
                  <a:pt x="17280" y="8640"/>
                </a:lnTo>
                <a:cubicBezTo>
                  <a:pt x="17280" y="7069"/>
                  <a:pt x="16200" y="5891"/>
                  <a:pt x="14760" y="5891"/>
                </a:cubicBezTo>
                <a:lnTo>
                  <a:pt x="12960" y="5891"/>
                </a:lnTo>
                <a:lnTo>
                  <a:pt x="12960" y="3927"/>
                </a:lnTo>
                <a:close/>
                <a:moveTo>
                  <a:pt x="12960" y="3927"/>
                </a:moveTo>
                <a:moveTo>
                  <a:pt x="2880" y="10996"/>
                </a:moveTo>
                <a:moveTo>
                  <a:pt x="4320" y="10996"/>
                </a:moveTo>
                <a:lnTo>
                  <a:pt x="4320" y="14531"/>
                </a:lnTo>
                <a:moveTo>
                  <a:pt x="2880" y="14531"/>
                </a:moveTo>
                <a:lnTo>
                  <a:pt x="2880" y="10996"/>
                </a:lnTo>
                <a:moveTo>
                  <a:pt x="17280" y="10996"/>
                </a:moveTo>
                <a:moveTo>
                  <a:pt x="18720" y="10996"/>
                </a:moveTo>
                <a:lnTo>
                  <a:pt x="18720" y="14531"/>
                </a:lnTo>
                <a:moveTo>
                  <a:pt x="17280" y="14531"/>
                </a:moveTo>
                <a:lnTo>
                  <a:pt x="17280" y="10996"/>
                </a:lnTo>
                <a:moveTo>
                  <a:pt x="8640" y="3927"/>
                </a:moveTo>
                <a:lnTo>
                  <a:pt x="12960" y="3927"/>
                </a:lnTo>
                <a:moveTo>
                  <a:pt x="12960" y="5891"/>
                </a:moveTo>
                <a:lnTo>
                  <a:pt x="8640" y="5891"/>
                </a:lnTo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it-IT" dirty="0"/>
          </a:p>
        </p:txBody>
      </p:sp>
      <p:sp>
        <p:nvSpPr>
          <p:cNvPr id="50182" name="chair"/>
          <p:cNvSpPr>
            <a:spLocks noEditPoints="1" noChangeArrowheads="1"/>
          </p:cNvSpPr>
          <p:nvPr/>
        </p:nvSpPr>
        <p:spPr bwMode="auto">
          <a:xfrm rot="8159847">
            <a:off x="7596188" y="5734050"/>
            <a:ext cx="558800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5400 w 21600"/>
              <a:gd name="T13" fmla="*/ 7265 h 21600"/>
              <a:gd name="T14" fmla="*/ 16200 w 21600"/>
              <a:gd name="T15" fmla="*/ 1786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2960" y="3927"/>
                </a:moveTo>
                <a:lnTo>
                  <a:pt x="14760" y="3927"/>
                </a:lnTo>
                <a:cubicBezTo>
                  <a:pt x="17640" y="4713"/>
                  <a:pt x="18000" y="3535"/>
                  <a:pt x="18000" y="2356"/>
                </a:cubicBezTo>
                <a:cubicBezTo>
                  <a:pt x="18000" y="785"/>
                  <a:pt x="15840" y="0"/>
                  <a:pt x="10800" y="0"/>
                </a:cubicBezTo>
                <a:cubicBezTo>
                  <a:pt x="6120" y="0"/>
                  <a:pt x="3600" y="785"/>
                  <a:pt x="3600" y="2356"/>
                </a:cubicBezTo>
                <a:cubicBezTo>
                  <a:pt x="3600" y="3535"/>
                  <a:pt x="4320" y="4713"/>
                  <a:pt x="6840" y="3927"/>
                </a:cubicBezTo>
                <a:lnTo>
                  <a:pt x="8640" y="3927"/>
                </a:lnTo>
                <a:lnTo>
                  <a:pt x="8640" y="5891"/>
                </a:lnTo>
                <a:lnTo>
                  <a:pt x="6840" y="5891"/>
                </a:lnTo>
                <a:cubicBezTo>
                  <a:pt x="5400" y="5891"/>
                  <a:pt x="4320" y="7069"/>
                  <a:pt x="4320" y="8640"/>
                </a:cubicBezTo>
                <a:lnTo>
                  <a:pt x="4320" y="10996"/>
                </a:lnTo>
                <a:lnTo>
                  <a:pt x="2880" y="10996"/>
                </a:lnTo>
                <a:lnTo>
                  <a:pt x="2880" y="8640"/>
                </a:lnTo>
                <a:cubicBezTo>
                  <a:pt x="2880" y="7855"/>
                  <a:pt x="2520" y="7069"/>
                  <a:pt x="1440" y="7069"/>
                </a:cubicBezTo>
                <a:cubicBezTo>
                  <a:pt x="720" y="7069"/>
                  <a:pt x="0" y="7855"/>
                  <a:pt x="0" y="8640"/>
                </a:cubicBezTo>
                <a:lnTo>
                  <a:pt x="0" y="10604"/>
                </a:lnTo>
                <a:lnTo>
                  <a:pt x="0" y="17280"/>
                </a:lnTo>
                <a:cubicBezTo>
                  <a:pt x="0" y="18065"/>
                  <a:pt x="720" y="18851"/>
                  <a:pt x="1440" y="18851"/>
                </a:cubicBezTo>
                <a:cubicBezTo>
                  <a:pt x="2520" y="18851"/>
                  <a:pt x="2880" y="18065"/>
                  <a:pt x="2880" y="17280"/>
                </a:cubicBezTo>
                <a:lnTo>
                  <a:pt x="2880" y="14531"/>
                </a:lnTo>
                <a:lnTo>
                  <a:pt x="4320" y="14531"/>
                </a:lnTo>
                <a:lnTo>
                  <a:pt x="4320" y="15709"/>
                </a:lnTo>
                <a:cubicBezTo>
                  <a:pt x="4320" y="18458"/>
                  <a:pt x="6840" y="21600"/>
                  <a:pt x="10800" y="21600"/>
                </a:cubicBezTo>
                <a:cubicBezTo>
                  <a:pt x="15120" y="21600"/>
                  <a:pt x="17280" y="18458"/>
                  <a:pt x="17280" y="15709"/>
                </a:cubicBezTo>
                <a:lnTo>
                  <a:pt x="17280" y="14531"/>
                </a:lnTo>
                <a:lnTo>
                  <a:pt x="18720" y="14531"/>
                </a:lnTo>
                <a:lnTo>
                  <a:pt x="18720" y="17280"/>
                </a:lnTo>
                <a:cubicBezTo>
                  <a:pt x="18720" y="18065"/>
                  <a:pt x="19440" y="18851"/>
                  <a:pt x="20160" y="18851"/>
                </a:cubicBezTo>
                <a:cubicBezTo>
                  <a:pt x="20880" y="18851"/>
                  <a:pt x="21600" y="18065"/>
                  <a:pt x="21600" y="17280"/>
                </a:cubicBezTo>
                <a:lnTo>
                  <a:pt x="21600" y="10604"/>
                </a:lnTo>
                <a:lnTo>
                  <a:pt x="21600" y="8640"/>
                </a:lnTo>
                <a:cubicBezTo>
                  <a:pt x="21600" y="7855"/>
                  <a:pt x="20880" y="7069"/>
                  <a:pt x="20160" y="7069"/>
                </a:cubicBezTo>
                <a:cubicBezTo>
                  <a:pt x="19440" y="7069"/>
                  <a:pt x="18720" y="7855"/>
                  <a:pt x="18720" y="8640"/>
                </a:cubicBezTo>
                <a:lnTo>
                  <a:pt x="18720" y="10996"/>
                </a:lnTo>
                <a:lnTo>
                  <a:pt x="17280" y="10996"/>
                </a:lnTo>
                <a:lnTo>
                  <a:pt x="17280" y="8640"/>
                </a:lnTo>
                <a:cubicBezTo>
                  <a:pt x="17280" y="7069"/>
                  <a:pt x="16200" y="5891"/>
                  <a:pt x="14760" y="5891"/>
                </a:cubicBezTo>
                <a:lnTo>
                  <a:pt x="12960" y="5891"/>
                </a:lnTo>
                <a:lnTo>
                  <a:pt x="12960" y="3927"/>
                </a:lnTo>
                <a:close/>
                <a:moveTo>
                  <a:pt x="12960" y="3927"/>
                </a:moveTo>
                <a:moveTo>
                  <a:pt x="2880" y="10996"/>
                </a:moveTo>
                <a:moveTo>
                  <a:pt x="4320" y="10996"/>
                </a:moveTo>
                <a:lnTo>
                  <a:pt x="4320" y="14531"/>
                </a:lnTo>
                <a:moveTo>
                  <a:pt x="2880" y="14531"/>
                </a:moveTo>
                <a:lnTo>
                  <a:pt x="2880" y="10996"/>
                </a:lnTo>
                <a:moveTo>
                  <a:pt x="17280" y="10996"/>
                </a:moveTo>
                <a:moveTo>
                  <a:pt x="18720" y="10996"/>
                </a:moveTo>
                <a:lnTo>
                  <a:pt x="18720" y="14531"/>
                </a:lnTo>
                <a:moveTo>
                  <a:pt x="17280" y="14531"/>
                </a:moveTo>
                <a:lnTo>
                  <a:pt x="17280" y="10996"/>
                </a:lnTo>
                <a:moveTo>
                  <a:pt x="8640" y="3927"/>
                </a:moveTo>
                <a:lnTo>
                  <a:pt x="12960" y="3927"/>
                </a:lnTo>
                <a:moveTo>
                  <a:pt x="12960" y="5891"/>
                </a:moveTo>
                <a:lnTo>
                  <a:pt x="8640" y="5891"/>
                </a:lnTo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it-IT" dirty="0"/>
          </a:p>
        </p:txBody>
      </p:sp>
      <p:sp>
        <p:nvSpPr>
          <p:cNvPr id="50183" name="chair">
            <a:hlinkClick r:id="rId3" action="ppaction://hlinkpres?slideindex=1&amp;slidetitle="/>
          </p:cNvPr>
          <p:cNvSpPr>
            <a:spLocks noEditPoints="1" noChangeArrowheads="1"/>
          </p:cNvSpPr>
          <p:nvPr/>
        </p:nvSpPr>
        <p:spPr bwMode="auto">
          <a:xfrm rot="-7735893">
            <a:off x="3644900" y="5797550"/>
            <a:ext cx="558800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5400 w 21600"/>
              <a:gd name="T13" fmla="*/ 7265 h 21600"/>
              <a:gd name="T14" fmla="*/ 16200 w 21600"/>
              <a:gd name="T15" fmla="*/ 1786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2960" y="3927"/>
                </a:moveTo>
                <a:lnTo>
                  <a:pt x="14760" y="3927"/>
                </a:lnTo>
                <a:cubicBezTo>
                  <a:pt x="17640" y="4713"/>
                  <a:pt x="18000" y="3535"/>
                  <a:pt x="18000" y="2356"/>
                </a:cubicBezTo>
                <a:cubicBezTo>
                  <a:pt x="18000" y="785"/>
                  <a:pt x="15840" y="0"/>
                  <a:pt x="10800" y="0"/>
                </a:cubicBezTo>
                <a:cubicBezTo>
                  <a:pt x="6120" y="0"/>
                  <a:pt x="3600" y="785"/>
                  <a:pt x="3600" y="2356"/>
                </a:cubicBezTo>
                <a:cubicBezTo>
                  <a:pt x="3600" y="3535"/>
                  <a:pt x="4320" y="4713"/>
                  <a:pt x="6840" y="3927"/>
                </a:cubicBezTo>
                <a:lnTo>
                  <a:pt x="8640" y="3927"/>
                </a:lnTo>
                <a:lnTo>
                  <a:pt x="8640" y="5891"/>
                </a:lnTo>
                <a:lnTo>
                  <a:pt x="6840" y="5891"/>
                </a:lnTo>
                <a:cubicBezTo>
                  <a:pt x="5400" y="5891"/>
                  <a:pt x="4320" y="7069"/>
                  <a:pt x="4320" y="8640"/>
                </a:cubicBezTo>
                <a:lnTo>
                  <a:pt x="4320" y="10996"/>
                </a:lnTo>
                <a:lnTo>
                  <a:pt x="2880" y="10996"/>
                </a:lnTo>
                <a:lnTo>
                  <a:pt x="2880" y="8640"/>
                </a:lnTo>
                <a:cubicBezTo>
                  <a:pt x="2880" y="7855"/>
                  <a:pt x="2520" y="7069"/>
                  <a:pt x="1440" y="7069"/>
                </a:cubicBezTo>
                <a:cubicBezTo>
                  <a:pt x="720" y="7069"/>
                  <a:pt x="0" y="7855"/>
                  <a:pt x="0" y="8640"/>
                </a:cubicBezTo>
                <a:lnTo>
                  <a:pt x="0" y="10604"/>
                </a:lnTo>
                <a:lnTo>
                  <a:pt x="0" y="17280"/>
                </a:lnTo>
                <a:cubicBezTo>
                  <a:pt x="0" y="18065"/>
                  <a:pt x="720" y="18851"/>
                  <a:pt x="1440" y="18851"/>
                </a:cubicBezTo>
                <a:cubicBezTo>
                  <a:pt x="2520" y="18851"/>
                  <a:pt x="2880" y="18065"/>
                  <a:pt x="2880" y="17280"/>
                </a:cubicBezTo>
                <a:lnTo>
                  <a:pt x="2880" y="14531"/>
                </a:lnTo>
                <a:lnTo>
                  <a:pt x="4320" y="14531"/>
                </a:lnTo>
                <a:lnTo>
                  <a:pt x="4320" y="15709"/>
                </a:lnTo>
                <a:cubicBezTo>
                  <a:pt x="4320" y="18458"/>
                  <a:pt x="6840" y="21600"/>
                  <a:pt x="10800" y="21600"/>
                </a:cubicBezTo>
                <a:cubicBezTo>
                  <a:pt x="15120" y="21600"/>
                  <a:pt x="17280" y="18458"/>
                  <a:pt x="17280" y="15709"/>
                </a:cubicBezTo>
                <a:lnTo>
                  <a:pt x="17280" y="14531"/>
                </a:lnTo>
                <a:lnTo>
                  <a:pt x="18720" y="14531"/>
                </a:lnTo>
                <a:lnTo>
                  <a:pt x="18720" y="17280"/>
                </a:lnTo>
                <a:cubicBezTo>
                  <a:pt x="18720" y="18065"/>
                  <a:pt x="19440" y="18851"/>
                  <a:pt x="20160" y="18851"/>
                </a:cubicBezTo>
                <a:cubicBezTo>
                  <a:pt x="20880" y="18851"/>
                  <a:pt x="21600" y="18065"/>
                  <a:pt x="21600" y="17280"/>
                </a:cubicBezTo>
                <a:lnTo>
                  <a:pt x="21600" y="10604"/>
                </a:lnTo>
                <a:lnTo>
                  <a:pt x="21600" y="8640"/>
                </a:lnTo>
                <a:cubicBezTo>
                  <a:pt x="21600" y="7855"/>
                  <a:pt x="20880" y="7069"/>
                  <a:pt x="20160" y="7069"/>
                </a:cubicBezTo>
                <a:cubicBezTo>
                  <a:pt x="19440" y="7069"/>
                  <a:pt x="18720" y="7855"/>
                  <a:pt x="18720" y="8640"/>
                </a:cubicBezTo>
                <a:lnTo>
                  <a:pt x="18720" y="10996"/>
                </a:lnTo>
                <a:lnTo>
                  <a:pt x="17280" y="10996"/>
                </a:lnTo>
                <a:lnTo>
                  <a:pt x="17280" y="8640"/>
                </a:lnTo>
                <a:cubicBezTo>
                  <a:pt x="17280" y="7069"/>
                  <a:pt x="16200" y="5891"/>
                  <a:pt x="14760" y="5891"/>
                </a:cubicBezTo>
                <a:lnTo>
                  <a:pt x="12960" y="5891"/>
                </a:lnTo>
                <a:lnTo>
                  <a:pt x="12960" y="3927"/>
                </a:lnTo>
                <a:close/>
                <a:moveTo>
                  <a:pt x="12960" y="3927"/>
                </a:moveTo>
                <a:moveTo>
                  <a:pt x="2880" y="10996"/>
                </a:moveTo>
                <a:moveTo>
                  <a:pt x="4320" y="10996"/>
                </a:moveTo>
                <a:lnTo>
                  <a:pt x="4320" y="14531"/>
                </a:lnTo>
                <a:moveTo>
                  <a:pt x="2880" y="14531"/>
                </a:moveTo>
                <a:lnTo>
                  <a:pt x="2880" y="10996"/>
                </a:lnTo>
                <a:moveTo>
                  <a:pt x="17280" y="10996"/>
                </a:moveTo>
                <a:moveTo>
                  <a:pt x="18720" y="10996"/>
                </a:moveTo>
                <a:lnTo>
                  <a:pt x="18720" y="14531"/>
                </a:lnTo>
                <a:moveTo>
                  <a:pt x="17280" y="14531"/>
                </a:moveTo>
                <a:lnTo>
                  <a:pt x="17280" y="10996"/>
                </a:lnTo>
                <a:moveTo>
                  <a:pt x="8640" y="3927"/>
                </a:moveTo>
                <a:lnTo>
                  <a:pt x="12960" y="3927"/>
                </a:lnTo>
                <a:moveTo>
                  <a:pt x="12960" y="5891"/>
                </a:moveTo>
                <a:lnTo>
                  <a:pt x="8640" y="5891"/>
                </a:lnTo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it-IT" dirty="0"/>
          </a:p>
        </p:txBody>
      </p:sp>
      <p:sp>
        <p:nvSpPr>
          <p:cNvPr id="50184" name="chair"/>
          <p:cNvSpPr>
            <a:spLocks noEditPoints="1" noChangeArrowheads="1"/>
          </p:cNvSpPr>
          <p:nvPr/>
        </p:nvSpPr>
        <p:spPr bwMode="auto">
          <a:xfrm rot="3111985">
            <a:off x="7604125" y="1782763"/>
            <a:ext cx="558800" cy="431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5400 w 21600"/>
              <a:gd name="T13" fmla="*/ 7265 h 21600"/>
              <a:gd name="T14" fmla="*/ 16200 w 21600"/>
              <a:gd name="T15" fmla="*/ 1786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2960" y="3927"/>
                </a:moveTo>
                <a:lnTo>
                  <a:pt x="14760" y="3927"/>
                </a:lnTo>
                <a:cubicBezTo>
                  <a:pt x="17640" y="4713"/>
                  <a:pt x="18000" y="3535"/>
                  <a:pt x="18000" y="2356"/>
                </a:cubicBezTo>
                <a:cubicBezTo>
                  <a:pt x="18000" y="785"/>
                  <a:pt x="15840" y="0"/>
                  <a:pt x="10800" y="0"/>
                </a:cubicBezTo>
                <a:cubicBezTo>
                  <a:pt x="6120" y="0"/>
                  <a:pt x="3600" y="785"/>
                  <a:pt x="3600" y="2356"/>
                </a:cubicBezTo>
                <a:cubicBezTo>
                  <a:pt x="3600" y="3535"/>
                  <a:pt x="4320" y="4713"/>
                  <a:pt x="6840" y="3927"/>
                </a:cubicBezTo>
                <a:lnTo>
                  <a:pt x="8640" y="3927"/>
                </a:lnTo>
                <a:lnTo>
                  <a:pt x="8640" y="5891"/>
                </a:lnTo>
                <a:lnTo>
                  <a:pt x="6840" y="5891"/>
                </a:lnTo>
                <a:cubicBezTo>
                  <a:pt x="5400" y="5891"/>
                  <a:pt x="4320" y="7069"/>
                  <a:pt x="4320" y="8640"/>
                </a:cubicBezTo>
                <a:lnTo>
                  <a:pt x="4320" y="10996"/>
                </a:lnTo>
                <a:lnTo>
                  <a:pt x="2880" y="10996"/>
                </a:lnTo>
                <a:lnTo>
                  <a:pt x="2880" y="8640"/>
                </a:lnTo>
                <a:cubicBezTo>
                  <a:pt x="2880" y="7855"/>
                  <a:pt x="2520" y="7069"/>
                  <a:pt x="1440" y="7069"/>
                </a:cubicBezTo>
                <a:cubicBezTo>
                  <a:pt x="720" y="7069"/>
                  <a:pt x="0" y="7855"/>
                  <a:pt x="0" y="8640"/>
                </a:cubicBezTo>
                <a:lnTo>
                  <a:pt x="0" y="10604"/>
                </a:lnTo>
                <a:lnTo>
                  <a:pt x="0" y="17280"/>
                </a:lnTo>
                <a:cubicBezTo>
                  <a:pt x="0" y="18065"/>
                  <a:pt x="720" y="18851"/>
                  <a:pt x="1440" y="18851"/>
                </a:cubicBezTo>
                <a:cubicBezTo>
                  <a:pt x="2520" y="18851"/>
                  <a:pt x="2880" y="18065"/>
                  <a:pt x="2880" y="17280"/>
                </a:cubicBezTo>
                <a:lnTo>
                  <a:pt x="2880" y="14531"/>
                </a:lnTo>
                <a:lnTo>
                  <a:pt x="4320" y="14531"/>
                </a:lnTo>
                <a:lnTo>
                  <a:pt x="4320" y="15709"/>
                </a:lnTo>
                <a:cubicBezTo>
                  <a:pt x="4320" y="18458"/>
                  <a:pt x="6840" y="21600"/>
                  <a:pt x="10800" y="21600"/>
                </a:cubicBezTo>
                <a:cubicBezTo>
                  <a:pt x="15120" y="21600"/>
                  <a:pt x="17280" y="18458"/>
                  <a:pt x="17280" y="15709"/>
                </a:cubicBezTo>
                <a:lnTo>
                  <a:pt x="17280" y="14531"/>
                </a:lnTo>
                <a:lnTo>
                  <a:pt x="18720" y="14531"/>
                </a:lnTo>
                <a:lnTo>
                  <a:pt x="18720" y="17280"/>
                </a:lnTo>
                <a:cubicBezTo>
                  <a:pt x="18720" y="18065"/>
                  <a:pt x="19440" y="18851"/>
                  <a:pt x="20160" y="18851"/>
                </a:cubicBezTo>
                <a:cubicBezTo>
                  <a:pt x="20880" y="18851"/>
                  <a:pt x="21600" y="18065"/>
                  <a:pt x="21600" y="17280"/>
                </a:cubicBezTo>
                <a:lnTo>
                  <a:pt x="21600" y="10604"/>
                </a:lnTo>
                <a:lnTo>
                  <a:pt x="21600" y="8640"/>
                </a:lnTo>
                <a:cubicBezTo>
                  <a:pt x="21600" y="7855"/>
                  <a:pt x="20880" y="7069"/>
                  <a:pt x="20160" y="7069"/>
                </a:cubicBezTo>
                <a:cubicBezTo>
                  <a:pt x="19440" y="7069"/>
                  <a:pt x="18720" y="7855"/>
                  <a:pt x="18720" y="8640"/>
                </a:cubicBezTo>
                <a:lnTo>
                  <a:pt x="18720" y="10996"/>
                </a:lnTo>
                <a:lnTo>
                  <a:pt x="17280" y="10996"/>
                </a:lnTo>
                <a:lnTo>
                  <a:pt x="17280" y="8640"/>
                </a:lnTo>
                <a:cubicBezTo>
                  <a:pt x="17280" y="7069"/>
                  <a:pt x="16200" y="5891"/>
                  <a:pt x="14760" y="5891"/>
                </a:cubicBezTo>
                <a:lnTo>
                  <a:pt x="12960" y="5891"/>
                </a:lnTo>
                <a:lnTo>
                  <a:pt x="12960" y="3927"/>
                </a:lnTo>
                <a:close/>
                <a:moveTo>
                  <a:pt x="12960" y="3927"/>
                </a:moveTo>
                <a:moveTo>
                  <a:pt x="2880" y="10996"/>
                </a:moveTo>
                <a:moveTo>
                  <a:pt x="4320" y="10996"/>
                </a:moveTo>
                <a:lnTo>
                  <a:pt x="4320" y="14531"/>
                </a:lnTo>
                <a:moveTo>
                  <a:pt x="2880" y="14531"/>
                </a:moveTo>
                <a:lnTo>
                  <a:pt x="2880" y="10996"/>
                </a:lnTo>
                <a:moveTo>
                  <a:pt x="17280" y="10996"/>
                </a:moveTo>
                <a:moveTo>
                  <a:pt x="18720" y="10996"/>
                </a:moveTo>
                <a:lnTo>
                  <a:pt x="18720" y="14531"/>
                </a:lnTo>
                <a:moveTo>
                  <a:pt x="17280" y="14531"/>
                </a:moveTo>
                <a:lnTo>
                  <a:pt x="17280" y="10996"/>
                </a:lnTo>
                <a:moveTo>
                  <a:pt x="8640" y="3927"/>
                </a:moveTo>
                <a:lnTo>
                  <a:pt x="12960" y="3927"/>
                </a:lnTo>
                <a:moveTo>
                  <a:pt x="12960" y="5891"/>
                </a:moveTo>
                <a:lnTo>
                  <a:pt x="8640" y="5891"/>
                </a:lnTo>
              </a:path>
            </a:pathLst>
          </a:cu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it-IT" dirty="0"/>
          </a:p>
        </p:txBody>
      </p:sp>
      <p:sp>
        <p:nvSpPr>
          <p:cNvPr id="50185" name="Line 19"/>
          <p:cNvSpPr>
            <a:spLocks noChangeShapeType="1"/>
          </p:cNvSpPr>
          <p:nvPr/>
        </p:nvSpPr>
        <p:spPr bwMode="auto">
          <a:xfrm>
            <a:off x="3779838" y="2349500"/>
            <a:ext cx="503237" cy="17287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86" name="Line 20"/>
          <p:cNvSpPr>
            <a:spLocks noChangeShapeType="1"/>
          </p:cNvSpPr>
          <p:nvPr/>
        </p:nvSpPr>
        <p:spPr bwMode="auto">
          <a:xfrm flipV="1">
            <a:off x="3851275" y="4078288"/>
            <a:ext cx="431800" cy="1582737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87" name="Line 21"/>
          <p:cNvSpPr>
            <a:spLocks noChangeShapeType="1"/>
          </p:cNvSpPr>
          <p:nvPr/>
        </p:nvSpPr>
        <p:spPr bwMode="auto">
          <a:xfrm>
            <a:off x="4211638" y="1917700"/>
            <a:ext cx="1655762" cy="57626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88" name="Line 22"/>
          <p:cNvSpPr>
            <a:spLocks noChangeShapeType="1"/>
          </p:cNvSpPr>
          <p:nvPr/>
        </p:nvSpPr>
        <p:spPr bwMode="auto">
          <a:xfrm flipV="1">
            <a:off x="4211638" y="5589588"/>
            <a:ext cx="1655762" cy="576262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89" name="Line 23"/>
          <p:cNvSpPr>
            <a:spLocks noChangeShapeType="1"/>
          </p:cNvSpPr>
          <p:nvPr/>
        </p:nvSpPr>
        <p:spPr bwMode="auto">
          <a:xfrm flipH="1" flipV="1">
            <a:off x="5867400" y="5589588"/>
            <a:ext cx="1657350" cy="4318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90" name="Line 24"/>
          <p:cNvSpPr>
            <a:spLocks noChangeShapeType="1"/>
          </p:cNvSpPr>
          <p:nvPr/>
        </p:nvSpPr>
        <p:spPr bwMode="auto">
          <a:xfrm flipH="1">
            <a:off x="5867400" y="1844675"/>
            <a:ext cx="1728788" cy="6492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91" name="Line 25"/>
          <p:cNvSpPr>
            <a:spLocks noChangeShapeType="1"/>
          </p:cNvSpPr>
          <p:nvPr/>
        </p:nvSpPr>
        <p:spPr bwMode="auto">
          <a:xfrm flipH="1" flipV="1">
            <a:off x="7451725" y="4005263"/>
            <a:ext cx="504825" cy="1655762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50192" name="Line 26"/>
          <p:cNvSpPr>
            <a:spLocks noChangeShapeType="1"/>
          </p:cNvSpPr>
          <p:nvPr/>
        </p:nvSpPr>
        <p:spPr bwMode="auto">
          <a:xfrm flipH="1">
            <a:off x="7451725" y="2349500"/>
            <a:ext cx="504825" cy="165576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it-IT" dirty="0"/>
          </a:p>
        </p:txBody>
      </p:sp>
      <p:sp>
        <p:nvSpPr>
          <p:cNvPr id="76" name="AutoShape 27"/>
          <p:cNvSpPr>
            <a:spLocks/>
          </p:cNvSpPr>
          <p:nvPr/>
        </p:nvSpPr>
        <p:spPr bwMode="auto">
          <a:xfrm rot="8075584">
            <a:off x="4894263" y="3249612"/>
            <a:ext cx="1296988" cy="2233613"/>
          </a:xfrm>
          <a:prstGeom prst="leftBracket">
            <a:avLst>
              <a:gd name="adj" fmla="val 86108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eaLnBrk="1" hangingPunct="1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7" name="AutoShape 28"/>
          <p:cNvSpPr>
            <a:spLocks/>
          </p:cNvSpPr>
          <p:nvPr/>
        </p:nvSpPr>
        <p:spPr bwMode="auto">
          <a:xfrm rot="18794454">
            <a:off x="5546725" y="2647951"/>
            <a:ext cx="1296987" cy="2227262"/>
          </a:xfrm>
          <a:prstGeom prst="leftBracket">
            <a:avLst>
              <a:gd name="adj" fmla="val 85863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eaVert" wrap="none" anchor="ctr"/>
          <a:lstStyle/>
          <a:p>
            <a:pPr eaLnBrk="1" hangingPunct="1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8" name="AutoShape 29"/>
          <p:cNvSpPr>
            <a:spLocks/>
          </p:cNvSpPr>
          <p:nvPr/>
        </p:nvSpPr>
        <p:spPr bwMode="auto">
          <a:xfrm rot="2798253">
            <a:off x="5614988" y="3249612"/>
            <a:ext cx="1296988" cy="2233613"/>
          </a:xfrm>
          <a:prstGeom prst="leftBracket">
            <a:avLst>
              <a:gd name="adj" fmla="val 86108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eaLnBrk="1" hangingPunct="1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9" name="AutoShape 30"/>
          <p:cNvSpPr>
            <a:spLocks/>
          </p:cNvSpPr>
          <p:nvPr/>
        </p:nvSpPr>
        <p:spPr bwMode="auto">
          <a:xfrm rot="13441100">
            <a:off x="4859338" y="2565400"/>
            <a:ext cx="1296987" cy="2233613"/>
          </a:xfrm>
          <a:prstGeom prst="leftBracket">
            <a:avLst>
              <a:gd name="adj" fmla="val 86108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rot="10800000" wrap="none" anchor="ctr"/>
          <a:lstStyle/>
          <a:p>
            <a:pPr eaLnBrk="1" hangingPunct="1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267744" y="342900"/>
            <a:ext cx="5707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altLang="it-IT" sz="3600" b="1" dirty="0">
                <a:solidFill>
                  <a:srgbClr val="C00000"/>
                </a:solidFill>
                <a:latin typeface="Arial Black" panose="020B0A04020102020204" pitchFamily="34" charset="0"/>
                <a:cs typeface="Calibri" pitchFamily="34" charset="0"/>
              </a:rPr>
              <a:t>POSIZIONE GIUDICI</a:t>
            </a:r>
          </a:p>
        </p:txBody>
      </p:sp>
      <p:pic>
        <p:nvPicPr>
          <p:cNvPr id="30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9425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82947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it-IT" altLang="it-IT" dirty="0"/>
          </a:p>
        </p:txBody>
      </p:sp>
      <p:sp>
        <p:nvSpPr>
          <p:cNvPr id="5128" name="Rettangolo 8"/>
          <p:cNvSpPr>
            <a:spLocks noChangeArrowheads="1"/>
          </p:cNvSpPr>
          <p:nvPr/>
        </p:nvSpPr>
        <p:spPr bwMode="auto">
          <a:xfrm>
            <a:off x="460375" y="1412776"/>
            <a:ext cx="828808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b="1" dirty="0">
                <a:latin typeface="Arial" pitchFamily="34" charset="0"/>
                <a:cs typeface="Arial" pitchFamily="34" charset="0"/>
              </a:rPr>
              <a:t>      </a:t>
            </a:r>
            <a:r>
              <a:rPr lang="it-IT" altLang="it-IT" sz="2000" b="1" dirty="0">
                <a:latin typeface="Arial" pitchFamily="34" charset="0"/>
                <a:cs typeface="Arial" pitchFamily="34" charset="0"/>
              </a:rPr>
              <a:t>L’Arbitro si posizionerà al centro tra i tappeti rossi  rivolto verso gli Atleti ad una distanza di </a:t>
            </a:r>
            <a:r>
              <a:rPr lang="it-IT" altLang="it-IT" sz="2000" b="1" u="sng" dirty="0">
                <a:latin typeface="Arial" pitchFamily="34" charset="0"/>
                <a:cs typeface="Arial" pitchFamily="34" charset="0"/>
              </a:rPr>
              <a:t>DUE METRI</a:t>
            </a:r>
            <a:r>
              <a:rPr lang="it-IT" altLang="it-IT" sz="2000" b="1" dirty="0">
                <a:latin typeface="Arial" pitchFamily="34" charset="0"/>
                <a:cs typeface="Arial" pitchFamily="34" charset="0"/>
              </a:rPr>
              <a:t> dall’area di sicurezza.</a:t>
            </a:r>
          </a:p>
          <a:p>
            <a:pPr algn="ctr">
              <a:lnSpc>
                <a:spcPct val="150000"/>
              </a:lnSpc>
              <a:tabLst>
                <a:tab pos="450850" algn="l"/>
                <a:tab pos="990600" algn="l"/>
              </a:tabLst>
            </a:pPr>
            <a:r>
              <a:rPr lang="it-IT" altLang="it-IT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Giudici seduti  a 1 metro dagli angoli.</a:t>
            </a:r>
          </a:p>
        </p:txBody>
      </p:sp>
      <p:pic>
        <p:nvPicPr>
          <p:cNvPr id="12297" name="Picture 2" descr="C:\Users\debenak\Desktop\Lasko 2014\635305858093210273_lasko01dan_08_v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645024"/>
            <a:ext cx="1800225" cy="179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debenak\Desktop\BAKU-EP\TATAMI_2 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45024"/>
            <a:ext cx="1944216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ttangolo 5"/>
          <p:cNvSpPr/>
          <p:nvPr/>
        </p:nvSpPr>
        <p:spPr>
          <a:xfrm>
            <a:off x="1605874" y="465138"/>
            <a:ext cx="5511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AT" altLang="it-IT" sz="3600" dirty="0">
                <a:solidFill>
                  <a:srgbClr val="C00000"/>
                </a:solidFill>
                <a:latin typeface="Arial Black" panose="020B0A04020102020204" pitchFamily="34" charset="0"/>
              </a:rPr>
              <a:t>POSIZIONE ARBITRO</a:t>
            </a:r>
          </a:p>
        </p:txBody>
      </p:sp>
      <p:pic>
        <p:nvPicPr>
          <p:cNvPr id="11" name="Immagin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573016"/>
            <a:ext cx="3168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hteck 20"/>
          <p:cNvSpPr>
            <a:spLocks noChangeArrowheads="1"/>
          </p:cNvSpPr>
          <p:nvPr/>
        </p:nvSpPr>
        <p:spPr bwMode="auto">
          <a:xfrm>
            <a:off x="107950" y="311150"/>
            <a:ext cx="8783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altLang="it-IT" sz="3600" dirty="0">
                <a:solidFill>
                  <a:srgbClr val="C00000"/>
                </a:solidFill>
                <a:latin typeface="Arial Black" panose="020B0A04020102020204" pitchFamily="34" charset="0"/>
              </a:rPr>
              <a:t>POSIZIONE ATLETI</a:t>
            </a:r>
          </a:p>
        </p:txBody>
      </p:sp>
      <p:pic>
        <p:nvPicPr>
          <p:cNvPr id="8" name="Picture 3" descr="C:\Users\javier.SWEKARATE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21689">
            <a:off x="-50889" y="2323952"/>
            <a:ext cx="4662987" cy="2661656"/>
          </a:xfrm>
          <a:prstGeom prst="rect">
            <a:avLst/>
          </a:prstGeom>
          <a:noFill/>
          <a:ln w="25400">
            <a:noFill/>
          </a:ln>
          <a:effectLst>
            <a:softEdge rad="127000"/>
          </a:effectLst>
        </p:spPr>
      </p:pic>
      <p:sp>
        <p:nvSpPr>
          <p:cNvPr id="11" name="Rechteck 10"/>
          <p:cNvSpPr/>
          <p:nvPr/>
        </p:nvSpPr>
        <p:spPr>
          <a:xfrm>
            <a:off x="0" y="1785938"/>
            <a:ext cx="55081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de-AT" sz="2800" b="1" dirty="0">
                <a:solidFill>
                  <a:srgbClr val="464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2800" b="1" dirty="0">
                <a:solidFill>
                  <a:srgbClr val="464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posizione corretta</a:t>
            </a:r>
            <a:endParaRPr lang="it-IT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" name="Freccia a destra 9"/>
          <p:cNvSpPr/>
          <p:nvPr/>
        </p:nvSpPr>
        <p:spPr>
          <a:xfrm>
            <a:off x="2616592" y="3792283"/>
            <a:ext cx="504056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2" name="Freccia a sinistra 11"/>
          <p:cNvSpPr/>
          <p:nvPr/>
        </p:nvSpPr>
        <p:spPr>
          <a:xfrm>
            <a:off x="1835696" y="3796783"/>
            <a:ext cx="576064" cy="21602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15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8307"/>
            <a:ext cx="2976654" cy="223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5790" y="1567777"/>
            <a:ext cx="2966008" cy="222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ccia in giù 1"/>
          <p:cNvSpPr/>
          <p:nvPr/>
        </p:nvSpPr>
        <p:spPr>
          <a:xfrm>
            <a:off x="7164288" y="2924944"/>
            <a:ext cx="120175" cy="288032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175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95536" y="1052736"/>
            <a:ext cx="835292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prestare molta attenzione alla gestualità.</a:t>
            </a:r>
          </a:p>
          <a:p>
            <a:pPr algn="just"/>
            <a:r>
              <a:rPr lang="it-IT" altLang="it-IT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it-IT" altLang="it-IT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muoversi sul tappeto per cercare sempre la migliore posizione tra gli Atleti.</a:t>
            </a:r>
          </a:p>
          <a:p>
            <a:pPr algn="just"/>
            <a:endParaRPr lang="it-IT" altLang="it-IT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comprendere sempre cosa sta accadendo dal punto di vista tattico.</a:t>
            </a:r>
          </a:p>
          <a:p>
            <a:pPr algn="just"/>
            <a:endParaRPr lang="it-IT" altLang="it-IT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evitare interruzioni inutili.</a:t>
            </a: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it-IT" sz="2800" b="1" dirty="0">
              <a:solidFill>
                <a:srgbClr val="2D2DB9"/>
              </a:solidFill>
              <a:latin typeface="Arial Black" pitchFamily="34" charset="0"/>
              <a:cs typeface="Lucida Sans Unicode" pitchFamily="34" charset="0"/>
            </a:endParaRPr>
          </a:p>
          <a:p>
            <a:pPr algn="ctr"/>
            <a:endParaRPr lang="it-IT" altLang="it-IT" sz="16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61423" y="287338"/>
            <a:ext cx="4562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DA1F28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              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ARBITRO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9017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95536" y="1052736"/>
            <a:ext cx="8461127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ritiene di dover proporre un richiamo di C1 quando almeno 2 Giudici hanno segnalato un punto, soprattutto per una tecnica in </a:t>
            </a:r>
            <a:r>
              <a:rPr lang="it-IT" altLang="it-IT" sz="2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chudan</a:t>
            </a:r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altLang="it-IT" sz="26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chiamare il Medico</a:t>
            </a:r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prestare attenzione  se un Giudice segnala l’esistenza di un problema.</a:t>
            </a: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assumere un contegno sempre adeguato nei confronti del Commissario di Gara, dei colleghi, degli Atleti, dei Coach e del pubblico.</a:t>
            </a:r>
          </a:p>
          <a:p>
            <a:pPr algn="just"/>
            <a:endParaRPr lang="it-IT" altLang="it-IT" sz="2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dare spiegazioni, se richiesto, esclusivamente al Commissario di Tappeto.</a:t>
            </a:r>
          </a:p>
          <a:p>
            <a:pPr algn="ctr"/>
            <a:endParaRPr lang="en-US" altLang="it-IT" sz="2800" b="1" dirty="0">
              <a:solidFill>
                <a:srgbClr val="2D2DB9"/>
              </a:solidFill>
              <a:latin typeface="Arial Black" pitchFamily="34" charset="0"/>
              <a:cs typeface="Lucida Sans Unicode" pitchFamily="34" charset="0"/>
            </a:endParaRPr>
          </a:p>
          <a:p>
            <a:pPr algn="ctr"/>
            <a:endParaRPr lang="it-IT" altLang="it-IT" sz="16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197303" y="287338"/>
            <a:ext cx="4690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DA1F28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               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ARBITRO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89009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988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23528" y="1052736"/>
            <a:ext cx="84249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segnalare per primo il Giudice che ha visto completamente l’azione compreso il punto d’impatto. Solo in tal modo si può essere certi che la tecnica possiede i requisiti previsti per l’assegnazione del punto. </a:t>
            </a:r>
          </a:p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supportare in maniera corretta l’Arbitro ed I Giudici.</a:t>
            </a:r>
          </a:p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supporta la segnalazione di punto di un Giudice deve farlo con tempestività.</a:t>
            </a:r>
          </a:p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it-IT" altLang="it-IT" sz="16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411368" y="287338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DA1F28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              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GIUDICI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4131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ttangolo 1"/>
          <p:cNvSpPr>
            <a:spLocks noChangeArrowheads="1"/>
          </p:cNvSpPr>
          <p:nvPr/>
        </p:nvSpPr>
        <p:spPr bwMode="auto">
          <a:xfrm>
            <a:off x="323528" y="1124744"/>
            <a:ext cx="842493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 mantenere la propria segnalazione  per il tempo sufficiente a consentire ai colleghi di fare le proprie valutazioni </a:t>
            </a:r>
          </a:p>
          <a:p>
            <a:pPr algn="just"/>
            <a:endParaRPr lang="it-IT" alt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supporto dei Giudici;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interruzione dell’incontro da parte dell’Arbitro;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altLang="it-IT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valutazione delle maggioranze da parte dell’Arbitro e del Kansa.</a:t>
            </a:r>
          </a:p>
          <a:p>
            <a:pPr algn="ctr"/>
            <a:endParaRPr lang="it-IT" altLang="it-IT" sz="16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411368" y="287338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DA1F28">
                    <a:lumMod val="20000"/>
                    <a:lumOff val="80000"/>
                  </a:srgbClr>
                </a:solidFill>
                <a:latin typeface="Arial" panose="020B0604020202020204" pitchFamily="34" charset="0"/>
              </a:rPr>
              <a:t>                </a:t>
            </a:r>
            <a:r>
              <a:rPr lang="it-IT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GIUDICI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8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3813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it-IT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GIUDICI</a:t>
            </a: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Posizione delle bandierine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70431"/>
            <a:ext cx="3568528" cy="298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734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3813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35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it-IT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GIUDICI</a:t>
            </a:r>
          </a:p>
          <a:p>
            <a:pPr algn="ctr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segnalazione con le bandierine</a:t>
            </a:r>
          </a:p>
          <a:p>
            <a:pPr algn="just">
              <a:buNone/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3029322" cy="302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5324" y="2532739"/>
            <a:ext cx="3076542" cy="303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er 1"/>
          <p:cNvSpPr/>
          <p:nvPr/>
        </p:nvSpPr>
        <p:spPr>
          <a:xfrm>
            <a:off x="5652120" y="3068960"/>
            <a:ext cx="576064" cy="23042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bidirezionale verticale 4"/>
          <p:cNvSpPr/>
          <p:nvPr/>
        </p:nvSpPr>
        <p:spPr>
          <a:xfrm>
            <a:off x="2195736" y="4293096"/>
            <a:ext cx="72008" cy="1224136"/>
          </a:xfrm>
          <a:prstGeom prst="upDownArrow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91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sz="32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KARATEGI</a:t>
            </a:r>
          </a:p>
        </p:txBody>
      </p:sp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2" y="1556793"/>
            <a:ext cx="8479160" cy="425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La giacca con gli inserti </a:t>
            </a:r>
            <a:r>
              <a:rPr lang="de-AT" altLang="de-DE" sz="2800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DORATI</a:t>
            </a:r>
            <a:r>
              <a:rPr lang="de-AT" alt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 sulle spalle DEVE obbligatoriamente essere usata dal Grand Winner dell‘anno precedente nelle</a:t>
            </a:r>
          </a:p>
          <a:p>
            <a:pPr algn="ctr">
              <a:buFontTx/>
              <a:buNone/>
            </a:pPr>
            <a:endParaRPr lang="de-AT" altLang="de-DE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PREMIER LEAGUE</a:t>
            </a: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SERIE A</a:t>
            </a: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YOUTH LEAGUE</a:t>
            </a:r>
          </a:p>
          <a:p>
            <a:pPr>
              <a:buFontTx/>
              <a:buNone/>
            </a:pPr>
            <a:endParaRPr lang="de-AT" altLang="de-DE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CC6B264-CDAD-4D7F-A525-79F622B1B5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284984"/>
            <a:ext cx="155461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00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085584" cy="809625"/>
          </a:xfrm>
        </p:spPr>
        <p:txBody>
          <a:bodyPr/>
          <a:lstStyle/>
          <a:p>
            <a:pPr algn="ctr" eaLnBrk="1" hangingPunct="1"/>
            <a:r>
              <a:rPr lang="de-DE" altLang="de-DE" sz="3600" b="1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INTERVENTO DEL KANSA</a:t>
            </a:r>
          </a:p>
        </p:txBody>
      </p:sp>
      <p:pic>
        <p:nvPicPr>
          <p:cNvPr id="33795" name="Grafi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688" y="6669088"/>
            <a:ext cx="581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Grafik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638925"/>
            <a:ext cx="5810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Immagine 7" descr="downlo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556792"/>
            <a:ext cx="1296144" cy="129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843808" y="1124744"/>
            <a:ext cx="6767512" cy="4942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ts val="1145"/>
              </a:lnSpc>
              <a:spcAft>
                <a:spcPts val="0"/>
              </a:spcAft>
              <a:defRPr/>
            </a:pPr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Nelle situazioni seguenti il Kansa solleverà la bandiera </a:t>
            </a: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defRPr/>
            </a:pPr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defRPr/>
            </a:pPr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rossa e userà il fischietto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t-IT" sz="16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lnSpc>
                <a:spcPts val="1145"/>
              </a:lnSpc>
              <a:spcAft>
                <a:spcPts val="0"/>
              </a:spcAft>
              <a:defRPr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16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FF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dimentica di indicare il </a:t>
            </a:r>
            <a:r>
              <a:rPr lang="it-IT" sz="16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Senshu</a:t>
            </a: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.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dimentica di Annullare il 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Senshu</a:t>
            </a:r>
            <a:endParaRPr lang="it-IT" sz="1600" dirty="0">
              <a:solidFill>
                <a:srgbClr val="FF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punto all’Atleta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sbagliato.</a:t>
            </a:r>
            <a:endParaRPr lang="it-IT" sz="16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avvertimento/penalità all’Atleta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sbagliato.</a:t>
            </a:r>
            <a:endParaRPr lang="it-IT" sz="16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punto a un Atleta e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un’esagerazione di </a:t>
            </a:r>
            <a:r>
              <a:rPr lang="it-IT" sz="16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Cat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. 2 all’altro.</a:t>
            </a:r>
            <a:endParaRPr lang="it-IT" sz="16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punto a un Atleta e </a:t>
            </a:r>
            <a:r>
              <a:rPr lang="it-IT" sz="16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Mubobi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6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all’altro.</a:t>
            </a: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6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L’Arbitro assegna un punto per una tecnica eseguita dopo lo </a:t>
            </a:r>
            <a:endParaRPr lang="it-IT" sz="16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defRPr/>
            </a:pP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it-IT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Yame</a:t>
            </a: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a tempo scaduto.</a:t>
            </a:r>
            <a:endParaRPr lang="it-IT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7042" name="Picture 2" descr="C:\Users\nando\Desktop\WhatsApp Image 2019-11-08 at 17.22.50.jpeg"/>
          <p:cNvPicPr>
            <a:picLocks noChangeAspect="1" noChangeArrowheads="1"/>
          </p:cNvPicPr>
          <p:nvPr/>
        </p:nvPicPr>
        <p:blipFill>
          <a:blip r:embed="rId4" cstate="print"/>
          <a:srcRect t="5429"/>
          <a:stretch>
            <a:fillRect/>
          </a:stretch>
        </p:blipFill>
        <p:spPr bwMode="auto">
          <a:xfrm>
            <a:off x="467544" y="980728"/>
            <a:ext cx="2457450" cy="501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937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Immagine 6" descr="downloa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FF1FF"/>
              </a:clrFrom>
              <a:clrTo>
                <a:srgbClr val="DFF1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6916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115616" y="764704"/>
            <a:ext cx="6840760" cy="4327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punto realizzato da un Atleta </a:t>
            </a: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mentre si trova all’esterno dell’area di gara.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avvertimento o una penalità per </a:t>
            </a: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passività durante l’</a:t>
            </a:r>
            <a:r>
              <a:rPr lang="it-IT" sz="18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Atoshi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Baraku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assegna un avvertimento o una penalità diCat.2</a:t>
            </a: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sbagliati durante l’</a:t>
            </a:r>
            <a:r>
              <a:rPr lang="it-IT" sz="18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Atoshi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Baraku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non interrompe il combattimento in presenza di </a:t>
            </a: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due o più bandiere che indichino punto o </a:t>
            </a:r>
            <a:r>
              <a:rPr lang="it-IT" sz="18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Jogai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per lo  </a:t>
            </a: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stesso Atleta.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non interrompe il combattimento a seguito della </a:t>
            </a: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richiesta di Riesame Video da parte di un Allenatore.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non segue la maggioranza delle bandiere.</a:t>
            </a: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18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362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438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395537" y="1196752"/>
            <a:ext cx="7200800" cy="3760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1800" dirty="0">
              <a:solidFill>
                <a:srgbClr val="FF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2000" dirty="0">
              <a:solidFill>
                <a:srgbClr val="FF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non richiede l’intervento del medico in una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situazione che richiede l’applicazione della regola dei 10 </a:t>
            </a: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secondi.</a:t>
            </a:r>
            <a:endParaRPr lang="it-IT" sz="20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L’Arbitro annuncia </a:t>
            </a:r>
            <a:r>
              <a:rPr lang="it-IT" sz="20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Hantei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/</a:t>
            </a:r>
            <a:r>
              <a:rPr lang="it-IT" sz="20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Hikiwake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ma è stato assegnato il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</a:t>
            </a:r>
            <a:r>
              <a:rPr lang="it-IT" sz="20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Senshu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.</a:t>
            </a:r>
            <a:endParaRPr lang="it-IT" sz="20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Uno o più giudici tengono le bandiere nelle mani sbagliate.</a:t>
            </a:r>
            <a:endParaRPr lang="it-IT" sz="20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Il tabellone segnapunti non indica le informazioni corrette.</a:t>
            </a:r>
            <a:endParaRPr lang="it-IT" sz="20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La tecnica richiesta dall’Allenatore è stata eseguita dopo lo </a:t>
            </a:r>
          </a:p>
          <a:p>
            <a:pPr marL="342900" indent="-342900" eaLnBrk="0" hangingPunct="0">
              <a:lnSpc>
                <a:spcPts val="1145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  <a:defRPr/>
            </a:pPr>
            <a:endParaRPr lang="it-IT" sz="2000" dirty="0">
              <a:solidFill>
                <a:srgbClr val="000000"/>
              </a:solidFill>
              <a:latin typeface="Arial" panose="020B0604020202020204" pitchFamily="34" charset="0"/>
              <a:ea typeface="Symbol" panose="05050102010706020507" pitchFamily="18" charset="2"/>
              <a:cs typeface="Times New Roman" panose="02020603050405020304" pitchFamily="18" charset="0"/>
            </a:endParaRPr>
          </a:p>
          <a:p>
            <a:pPr eaLnBrk="0" hangingPunct="0">
              <a:lnSpc>
                <a:spcPts val="1145"/>
              </a:lnSpc>
              <a:spcAft>
                <a:spcPts val="0"/>
              </a:spcAft>
              <a:buSzPts val="1100"/>
              <a:defRPr/>
            </a:pP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    </a:t>
            </a:r>
            <a:r>
              <a:rPr lang="it-IT" sz="2000" dirty="0" err="1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Yame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o a tempo scaduto.</a:t>
            </a:r>
            <a:endParaRPr lang="it-IT" sz="2000" dirty="0">
              <a:solidFill>
                <a:srgbClr val="000000"/>
              </a:solidFill>
              <a:ea typeface="Symbol" panose="05050102010706020507" pitchFamily="18" charset="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77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KANSA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POTERI E DOVERI</a:t>
            </a:r>
          </a:p>
          <a:p>
            <a:pPr marL="136525" indent="0" algn="just">
              <a:buNone/>
            </a:pPr>
            <a:endParaRPr lang="it-IT" sz="2400" b="1" dirty="0">
              <a:solidFill>
                <a:srgbClr val="0070C0"/>
              </a:solidFill>
              <a:latin typeface="Arial Black" pitchFamily="34" charset="0"/>
            </a:endParaRPr>
          </a:p>
          <a:p>
            <a:pPr marL="136525" indent="0" algn="just">
              <a:buNone/>
            </a:pPr>
            <a:r>
              <a:rPr lang="it-IT" sz="2400" b="1" dirty="0">
                <a:solidFill>
                  <a:srgbClr val="0070C0"/>
                </a:solidFill>
                <a:latin typeface="Arial Black" pitchFamily="34" charset="0"/>
              </a:rPr>
              <a:t>E’ fondamentale che il Kansa </a:t>
            </a:r>
          </a:p>
          <a:p>
            <a:pPr marL="136525" indent="0" algn="just">
              <a:buNone/>
            </a:pPr>
            <a:r>
              <a:rPr lang="it-IT" sz="2400" b="1" dirty="0">
                <a:solidFill>
                  <a:srgbClr val="0070C0"/>
                </a:solidFill>
                <a:latin typeface="Arial Black" pitchFamily="34" charset="0"/>
              </a:rPr>
              <a:t>Tenga sempre sotto controllo </a:t>
            </a:r>
          </a:p>
          <a:p>
            <a:pPr marL="136525" indent="0" algn="just">
              <a:buNone/>
            </a:pPr>
            <a:r>
              <a:rPr lang="it-IT" sz="2400" b="1" dirty="0">
                <a:solidFill>
                  <a:srgbClr val="0070C0"/>
                </a:solidFill>
                <a:latin typeface="Arial Black" pitchFamily="34" charset="0"/>
              </a:rPr>
              <a:t>il tabellone di gara </a:t>
            </a:r>
          </a:p>
          <a:p>
            <a:pPr marL="136525" indent="0" algn="just">
              <a:buNone/>
            </a:pPr>
            <a:endParaRPr lang="it-IT" sz="2400" b="1" dirty="0">
              <a:solidFill>
                <a:srgbClr val="0070C0"/>
              </a:solidFill>
              <a:latin typeface="Arial Black" pitchFamily="34" charset="0"/>
            </a:endParaRPr>
          </a:p>
          <a:p>
            <a:pPr marL="136525" indent="0" algn="just">
              <a:buNone/>
            </a:pPr>
            <a:r>
              <a:rPr lang="it-IT" sz="2400" b="1" dirty="0">
                <a:solidFill>
                  <a:srgbClr val="0070C0"/>
                </a:solidFill>
                <a:latin typeface="Arial Black" pitchFamily="34" charset="0"/>
              </a:rPr>
              <a:t>tempo – punti - sanzioni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3901">
            <a:off x="5737742" y="2278502"/>
            <a:ext cx="3293766" cy="21716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95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98040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de-DE" altLang="de-DE" sz="3600" b="1" dirty="0">
                <a:solidFill>
                  <a:srgbClr val="D22F2A"/>
                </a:solidFill>
              </a:rPr>
              <a:t>   </a:t>
            </a:r>
            <a:r>
              <a:rPr lang="de-DE" altLang="de-DE" sz="3200" b="1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IL KANSA NON INTERVIENE</a:t>
            </a:r>
            <a:r>
              <a:rPr lang="de-DE" altLang="de-DE" sz="3200" b="1" dirty="0">
                <a:solidFill>
                  <a:srgbClr val="D22F2A"/>
                </a:solidFill>
              </a:rPr>
              <a:t/>
            </a:r>
            <a:br>
              <a:rPr lang="de-DE" altLang="de-DE" sz="3200" b="1" dirty="0">
                <a:solidFill>
                  <a:srgbClr val="D22F2A"/>
                </a:solidFill>
              </a:rPr>
            </a:br>
            <a:endParaRPr lang="de-DE" altLang="de-DE" sz="3600" b="1" dirty="0">
              <a:solidFill>
                <a:srgbClr val="D22F2A"/>
              </a:solidFill>
            </a:endParaRP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407987" y="1628801"/>
            <a:ext cx="8736013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eaLnBrk="0" hangingPunct="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>                     -  I Giudici non segnalano  il punto con la bandierina</a:t>
            </a:r>
          </a:p>
          <a:p>
            <a:pPr marL="285750" indent="-285750" eaLnBrk="0" hangingPunct="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de-AT" altLang="de-DE" sz="1800" dirty="0">
              <a:solidFill>
                <a:srgbClr val="000000"/>
              </a:solidFill>
            </a:endParaRPr>
          </a:p>
          <a:p>
            <a:pPr marL="285750" indent="-285750" eaLnBrk="0" hangingPunct="0">
              <a:spcBef>
                <a:spcPct val="0"/>
              </a:spcBef>
              <a:buNone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>			- I Giudici non segnalano  Jogai con la bandierina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endParaRPr lang="de-AT" altLang="de-DE" sz="1800" dirty="0">
              <a:solidFill>
                <a:srgbClr val="000000"/>
              </a:solidFill>
            </a:endParaRP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>                          - I giudici non </a:t>
            </a:r>
            <a:r>
              <a:rPr lang="it-IT" altLang="de-DE" sz="1800" dirty="0">
                <a:solidFill>
                  <a:srgbClr val="000000"/>
                </a:solidFill>
              </a:rPr>
              <a:t>supportano  la richiesta dell‘Arbitro  di</a:t>
            </a:r>
            <a:br>
              <a:rPr lang="it-IT" altLang="de-DE" sz="1800" dirty="0">
                <a:solidFill>
                  <a:srgbClr val="000000"/>
                </a:solidFill>
              </a:rPr>
            </a:br>
            <a:r>
              <a:rPr lang="it-IT" altLang="de-DE" sz="1800" dirty="0">
                <a:solidFill>
                  <a:srgbClr val="000000"/>
                </a:solidFill>
              </a:rPr>
              <a:t>                          un avvertimento o di una </a:t>
            </a:r>
            <a:r>
              <a:rPr lang="de-AT" altLang="de-DE" sz="1800" dirty="0" err="1">
                <a:solidFill>
                  <a:srgbClr val="000000"/>
                </a:solidFill>
              </a:rPr>
              <a:t>penalità</a:t>
            </a:r>
            <a:r>
              <a:rPr lang="de-AT" altLang="de-DE" sz="1800" dirty="0">
                <a:solidFill>
                  <a:srgbClr val="000000"/>
                </a:solidFill>
              </a:rPr>
              <a:t> di Cat.1 o Cat.2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>    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>- </a:t>
            </a:r>
            <a:r>
              <a:rPr lang="it-IT" altLang="de-DE" sz="1800" dirty="0">
                <a:solidFill>
                  <a:srgbClr val="000000"/>
                </a:solidFill>
              </a:rPr>
              <a:t>Il livello di contatto di Cat. 1 deciso dal gruppo arbitrale</a:t>
            </a:r>
            <a:r>
              <a:rPr lang="de-AT" altLang="de-DE" sz="1800" dirty="0">
                <a:solidFill>
                  <a:srgbClr val="000000"/>
                </a:solidFill>
              </a:rPr>
              <a:t>.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1800" dirty="0">
                <a:solidFill>
                  <a:srgbClr val="000000"/>
                </a:solidFill>
              </a:rPr>
              <a:t/>
            </a:r>
            <a:br>
              <a:rPr lang="de-AT" altLang="de-DE" sz="1800" dirty="0">
                <a:solidFill>
                  <a:srgbClr val="000000"/>
                </a:solidFill>
              </a:rPr>
            </a:br>
            <a:r>
              <a:rPr lang="de-AT" altLang="de-DE" sz="1800" dirty="0">
                <a:solidFill>
                  <a:srgbClr val="000000"/>
                </a:solidFill>
              </a:rPr>
              <a:t>- </a:t>
            </a:r>
            <a:r>
              <a:rPr lang="it-IT" altLang="de-DE" sz="1800" dirty="0">
                <a:solidFill>
                  <a:srgbClr val="000000"/>
                </a:solidFill>
              </a:rPr>
              <a:t>Il livello di avvertimento o penalità di Cat. 2 deciso dal gruppo arbitrale.</a:t>
            </a:r>
            <a:endParaRPr lang="en-US" altLang="de-DE" sz="1800" dirty="0">
              <a:solidFill>
                <a:srgbClr val="000000"/>
              </a:solidFill>
            </a:endParaRP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altLang="de-DE" sz="18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ct val="0"/>
              </a:spcBef>
              <a:buNone/>
              <a:defRPr/>
            </a:pPr>
            <a:r>
              <a:rPr lang="it-IT" altLang="de-DE" sz="1800" dirty="0">
                <a:solidFill>
                  <a:srgbClr val="000000"/>
                </a:solidFill>
              </a:rPr>
              <a:t>- Il Kansa non ha alcun voto o autorità nelle questioni che riguardano le decisioni in      merito alla validità o meno di un punto.</a:t>
            </a:r>
            <a:r>
              <a:rPr lang="en-US" altLang="de-DE" sz="1800" dirty="0">
                <a:solidFill>
                  <a:srgbClr val="000000"/>
                </a:solidFill>
              </a:rPr>
              <a:t>.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altLang="de-DE" sz="18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altLang="de-DE" sz="1800" dirty="0">
                <a:solidFill>
                  <a:srgbClr val="000000"/>
                </a:solidFill>
              </a:rPr>
              <a:t>- </a:t>
            </a:r>
            <a:r>
              <a:rPr lang="it-IT" altLang="de-DE" sz="1800" dirty="0">
                <a:solidFill>
                  <a:srgbClr val="000000"/>
                </a:solidFill>
              </a:rPr>
              <a:t>Qualora l’Arbitro non senta il segnale che indica la fine del combattimento, sarà il   Supervisore del Punteggio a utilizzare il suo fischietto e non il Kansa</a:t>
            </a:r>
            <a:r>
              <a:rPr lang="en-US" altLang="de-DE" sz="1800" dirty="0">
                <a:solidFill>
                  <a:srgbClr val="000000"/>
                </a:solidFill>
              </a:rPr>
              <a:t>.</a:t>
            </a:r>
            <a:r>
              <a:rPr lang="de-AT" altLang="de-DE" sz="18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24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de-AT" altLang="de-DE" sz="2400" dirty="0">
                <a:solidFill>
                  <a:srgbClr val="000000"/>
                </a:solidFill>
              </a:rPr>
              <a:t> </a:t>
            </a:r>
            <a:endParaRPr lang="de-AT" altLang="de-DE" sz="1800" dirty="0">
              <a:solidFill>
                <a:srgbClr val="000000"/>
              </a:solidFill>
            </a:endParaRPr>
          </a:p>
        </p:txBody>
      </p:sp>
      <p:pic>
        <p:nvPicPr>
          <p:cNvPr id="36870" name="Grafik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652513">
            <a:off x="171630" y="1359761"/>
            <a:ext cx="1432690" cy="143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CasellaDiTesto 7"/>
          <p:cNvSpPr txBox="1">
            <a:spLocks noChangeArrowheads="1"/>
          </p:cNvSpPr>
          <p:nvPr/>
        </p:nvSpPr>
        <p:spPr bwMode="auto">
          <a:xfrm rot="-660000">
            <a:off x="-174074" y="1713365"/>
            <a:ext cx="1863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it-IT" altLang="it-IT" sz="1600" b="1" dirty="0">
                <a:solidFill>
                  <a:srgbClr val="FFFFFF"/>
                </a:solidFill>
              </a:rPr>
              <a:t>    NON 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it-IT" altLang="it-IT" sz="1200" b="1" dirty="0">
                <a:solidFill>
                  <a:srgbClr val="FFFFFF"/>
                </a:solidFill>
              </a:rPr>
              <a:t>     COINVOLTO</a:t>
            </a:r>
          </a:p>
        </p:txBody>
      </p:sp>
      <p:pic>
        <p:nvPicPr>
          <p:cNvPr id="36872" name="Immagine 8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511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KANSA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POTERI E DOVERI</a:t>
            </a:r>
          </a:p>
          <a:p>
            <a:pPr marL="136525" indent="0" algn="ctr">
              <a:buNone/>
            </a:pP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marL="109728" indent="0" algn="just">
              <a:buClrTx/>
              <a:buNone/>
            </a:pPr>
            <a:r>
              <a:rPr lang="it-IT" sz="2800" b="1" u="sng" dirty="0">
                <a:latin typeface="Arial" pitchFamily="34" charset="0"/>
                <a:cs typeface="Arial" pitchFamily="34" charset="0"/>
              </a:rPr>
              <a:t>SPECIFICAZIONE</a:t>
            </a:r>
          </a:p>
          <a:p>
            <a:pPr marL="109728" indent="0" algn="just">
              <a:buClrTx/>
              <a:buNone/>
            </a:pPr>
            <a:endParaRPr lang="it-IT" sz="20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lnSpc>
                <a:spcPct val="150000"/>
              </a:lnSpc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Anche nel caso in cui l’organizzatore esegua un controllo degli equipaggiamenti prima che gli Atleti prendano posto nell’area di gara, </a:t>
            </a:r>
            <a:r>
              <a:rPr lang="it-IT" sz="2400" b="1" u="sng" dirty="0">
                <a:latin typeface="Arial" pitchFamily="34" charset="0"/>
                <a:cs typeface="Arial" pitchFamily="34" charset="0"/>
              </a:rPr>
              <a:t>è comunque responsabilità</a:t>
            </a:r>
            <a:r>
              <a:rPr lang="it-IT" sz="2400" b="1" dirty="0">
                <a:latin typeface="Arial" pitchFamily="34" charset="0"/>
                <a:cs typeface="Arial" pitchFamily="34" charset="0"/>
              </a:rPr>
              <a:t> del KANSA verificare che l’equipaggiamento sia conforme al regolamento.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4409826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ARTICOLO 10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FERITE E INCIDENTI DURANTE LA COMPETIZIONE</a:t>
            </a: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just">
              <a:buClrTx/>
              <a:buNone/>
            </a:pPr>
            <a:r>
              <a:rPr lang="it-IT" sz="2400" b="1" u="sng" dirty="0">
                <a:latin typeface="Arial" pitchFamily="34" charset="0"/>
                <a:cs typeface="Arial" pitchFamily="34" charset="0"/>
              </a:rPr>
              <a:t>ELIMINATA LA SEGUENTE REGOLA</a:t>
            </a:r>
            <a:r>
              <a:rPr lang="it-IT" sz="2400" b="1" dirty="0">
                <a:latin typeface="Arial" pitchFamily="34" charset="0"/>
                <a:cs typeface="Arial" pitchFamily="34" charset="0"/>
              </a:rPr>
              <a:t>:</a:t>
            </a:r>
            <a:r>
              <a:rPr lang="it-IT" sz="2400" b="1" u="sng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109728" indent="0" algn="just">
              <a:buClrTx/>
              <a:buNone/>
            </a:pPr>
            <a:endParaRPr lang="it-IT" sz="2400" b="1" u="sng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lnSpc>
                <a:spcPct val="150000"/>
              </a:lnSpc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“Un Atleta ferito, che si aggiudica un incontro grazie alla squalifica dovuta a lesione, non potrà continuare la gara senza l’autorizzazione del Medico. </a:t>
            </a:r>
            <a:r>
              <a:rPr lang="it-IT" sz="2800" b="1" u="sng" dirty="0">
                <a:latin typeface="Arial" pitchFamily="34" charset="0"/>
                <a:cs typeface="Arial" pitchFamily="34" charset="0"/>
              </a:rPr>
              <a:t>Se è ferito può vincere un secondo incontro per squalifica, ma si procede al suo ritiro immediato </a:t>
            </a:r>
            <a:r>
              <a:rPr lang="it-IT" sz="2400" b="1" dirty="0">
                <a:latin typeface="Arial" pitchFamily="34" charset="0"/>
                <a:cs typeface="Arial" pitchFamily="34" charset="0"/>
              </a:rPr>
              <a:t>da ulteriori gare di Kumite nel torneo in questione”.</a:t>
            </a:r>
          </a:p>
          <a:p>
            <a:pPr marL="109728" indent="0" algn="just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8729" y="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18565719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ARTICOLO 10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FERITE E INCIDENTI DURANTE LA COMPETIZIONE</a:t>
            </a: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just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NUOVO ART. 10.4</a:t>
            </a:r>
          </a:p>
          <a:p>
            <a:pPr marL="109728" indent="0" algn="just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lnSpc>
                <a:spcPct val="150000"/>
              </a:lnSpc>
              <a:buClrTx/>
              <a:buNone/>
            </a:pPr>
            <a:r>
              <a:rPr lang="it-IT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“Un Atleta ferito, che si aggiudica un incontro grazie alla squalifica dovuta a lesione, non potrà continuare la gara senza l’autorizzazione del Medico”.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1856571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APPENDICE 10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UNDER 14</a:t>
            </a:r>
            <a:endParaRPr lang="it-IT" sz="2400" b="1" dirty="0">
              <a:solidFill>
                <a:srgbClr val="C00000"/>
              </a:solidFill>
            </a:endParaRP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DURATA DELL’INCONTRO</a:t>
            </a:r>
          </a:p>
          <a:p>
            <a:pPr marL="109728" indent="0" algn="ctr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1’30’’</a:t>
            </a:r>
          </a:p>
          <a:p>
            <a:pPr marL="109728" indent="0" algn="ctr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ctr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PROTEZIONI</a:t>
            </a:r>
          </a:p>
          <a:p>
            <a:pPr marL="109728" indent="0" algn="ctr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In aggiunta a quelle già previste, è obbligatorio l’uso della maschera facciale.</a:t>
            </a:r>
          </a:p>
          <a:p>
            <a:pPr marL="109728" indent="0" algn="just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Il corpetto (specifico per gli Under 14) dovrà essere indossato sopra il karate-gi.</a:t>
            </a: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86306389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r>
              <a:rPr lang="it-IT" sz="4000" b="1" dirty="0">
                <a:solidFill>
                  <a:srgbClr val="C00000"/>
                </a:solidFill>
                <a:latin typeface="Arial Black" pitchFamily="34" charset="0"/>
              </a:rPr>
              <a:t>APPENDICE 10</a:t>
            </a:r>
          </a:p>
          <a:p>
            <a:pPr marL="136525" indent="0" algn="ctr">
              <a:buNone/>
            </a:pPr>
            <a:r>
              <a:rPr lang="it-IT" sz="2400" b="1" dirty="0">
                <a:solidFill>
                  <a:srgbClr val="C00000"/>
                </a:solidFill>
                <a:latin typeface="Arial Black" pitchFamily="34" charset="0"/>
              </a:rPr>
              <a:t>UNDER 14</a:t>
            </a:r>
            <a:endParaRPr lang="it-IT" sz="2400" b="1" dirty="0">
              <a:solidFill>
                <a:srgbClr val="C00000"/>
              </a:solidFill>
            </a:endParaRP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MODALITA’ TECNICHE</a:t>
            </a:r>
          </a:p>
          <a:p>
            <a:pPr marL="109728" indent="0" algn="just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Dal punto di vista tecnico o arbitrale non vi è alcuna differenza  rispetto alle classi di età Cadetti e Juniores.</a:t>
            </a:r>
          </a:p>
          <a:p>
            <a:pPr marL="109728" indent="0" algn="just">
              <a:buClrTx/>
              <a:buNone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r>
              <a:rPr lang="it-IT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L’unica differenza è che NON è consentito alcun contatto  in jodan (testa, viso, collo) né con tecniche di braccia né con tecniche di gamba</a:t>
            </a:r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  <a:p>
            <a:pPr marL="109728" indent="0" algn="ctr">
              <a:buClrTx/>
              <a:buNone/>
            </a:pPr>
            <a:endParaRPr lang="it-IT" sz="2400" b="1" dirty="0"/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55712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sz="32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KARATEGI</a:t>
            </a:r>
          </a:p>
        </p:txBody>
      </p:sp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2" y="1268760"/>
            <a:ext cx="8479160" cy="454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Può essere usata dai Campioni del Mondo individuali, ma solo durante il Campionato Mondiale</a:t>
            </a:r>
          </a:p>
          <a:p>
            <a:pPr algn="ctr">
              <a:buFontTx/>
              <a:buNone/>
            </a:pPr>
            <a:endParaRPr lang="de-AT" alt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de-AT" alt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de-AT" alt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de-AT" alt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de-AT" alt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  <a:cs typeface="Arial" panose="020B0604020202020204" pitchFamily="34" charset="0"/>
              </a:rPr>
              <a:t>Possono essere usate al Campionato del Mondo  anche dalle Squadre Campioni del Mondo (ma da tutti e 3/5 membri o da nessuno)</a:t>
            </a:r>
          </a:p>
          <a:p>
            <a:pPr>
              <a:buFontTx/>
              <a:buNone/>
            </a:pPr>
            <a:r>
              <a:rPr lang="de-AT" altLang="de-DE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4CC6B264-CDAD-4D7F-A525-79F622B1B5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500393"/>
            <a:ext cx="1371247" cy="202813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722E0731-33B5-4D9E-9D21-06A0BB2F488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78976" y="2500394"/>
            <a:ext cx="1457119" cy="202813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EC6048E4-2855-4774-BA13-98E297427F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2500393"/>
            <a:ext cx="1505226" cy="202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3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136525" indent="0" algn="ctr">
              <a:buNone/>
            </a:pPr>
            <a:endParaRPr lang="it-IT" sz="3200" b="1" dirty="0"/>
          </a:p>
          <a:p>
            <a:pPr marL="136525" indent="0" algn="just">
              <a:buNone/>
            </a:pPr>
            <a:r>
              <a:rPr lang="it-IT" sz="3200" b="1" dirty="0">
                <a:solidFill>
                  <a:srgbClr val="0070C0"/>
                </a:solidFill>
                <a:latin typeface="Arial Black" panose="020B0A04020102020204" pitchFamily="34" charset="0"/>
                <a:cs typeface="Arial" pitchFamily="34" charset="0"/>
              </a:rPr>
              <a:t>Campionato Italiano Assoluto Sq. Soc. </a:t>
            </a:r>
            <a:endParaRPr lang="it-IT" sz="3000" b="1" dirty="0">
              <a:solidFill>
                <a:srgbClr val="0070C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marL="136525" indent="0" algn="just">
              <a:buNone/>
            </a:pPr>
            <a:endParaRPr lang="it-IT" sz="28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b="1" dirty="0">
                <a:latin typeface="Arial" pitchFamily="34" charset="0"/>
                <a:cs typeface="Arial" pitchFamily="34" charset="0"/>
              </a:rPr>
              <a:t>modalità «Open»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 peso minimo (67 kg M / 55 kg F) 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 squadra maschile   5 Atleti (minimo 3)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 squadra femminile 3 Atlete (minimo 2)</a:t>
            </a:r>
          </a:p>
          <a:p>
            <a:pPr marL="136525" indent="0" algn="just">
              <a:buNone/>
            </a:pPr>
            <a:endParaRPr lang="it-IT" sz="28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Master A – Seniores</a:t>
            </a:r>
            <a:r>
              <a:rPr lang="it-IT" sz="2800" b="1" dirty="0">
                <a:latin typeface="Arial" pitchFamily="34" charset="0"/>
                <a:cs typeface="Arial" pitchFamily="34" charset="0"/>
              </a:rPr>
              <a:t> graduati come cintura marrone o nera</a:t>
            </a:r>
          </a:p>
          <a:p>
            <a:pPr marL="136525" indent="0" algn="just">
              <a:buNone/>
            </a:pPr>
            <a:endParaRPr lang="it-IT" sz="32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Fino a 2 riserve  per la squadra maschile ed 1 riserva per la squadra femminile</a:t>
            </a: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ClrTx/>
              <a:buNone/>
            </a:pP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xmlns="" val="16794988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136525" indent="0" algn="ctr">
              <a:buNone/>
            </a:pP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marL="136525" indent="0" algn="just">
              <a:buNone/>
            </a:pPr>
            <a:r>
              <a:rPr lang="it-IT" sz="2800" b="1" u="sng" dirty="0">
                <a:solidFill>
                  <a:srgbClr val="0070C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Campionato Italiano Giovanile a Sq. Soc.</a:t>
            </a:r>
            <a:r>
              <a:rPr lang="it-IT" sz="2800" b="1" dirty="0">
                <a:solidFill>
                  <a:srgbClr val="0070C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593725" indent="-457200" algn="just">
              <a:buFont typeface="Wingdings" panose="05000000000000000000" pitchFamily="2" charset="2"/>
              <a:buChar char="Ø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gara a categoria di peso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   squadra maschile   5 Atleti (minimo 3)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   squadra femminile 3 Atlete (minimo 2)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Juniores / Cadetti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graduati come cintura marrone o nera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Fino a 2 riserve  per la squadra maschile ed 1 riserva per la squadra femminile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just">
              <a:buClrTx/>
              <a:buNone/>
            </a:pPr>
            <a:endParaRPr lang="it-IT" sz="2400" b="1" dirty="0"/>
          </a:p>
          <a:p>
            <a:pPr marL="109728" indent="0" algn="just">
              <a:buClrTx/>
              <a:buNone/>
            </a:pP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xmlns="" val="1047214995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 marL="136525" indent="0" algn="ctr">
              <a:buNone/>
            </a:pP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marL="136525" indent="0" algn="just">
              <a:buNone/>
            </a:pPr>
            <a:r>
              <a:rPr lang="it-IT" sz="3000" b="1" dirty="0">
                <a:solidFill>
                  <a:srgbClr val="0070C0"/>
                </a:solidFill>
                <a:latin typeface="Arial Black" panose="020B0A04020102020204" pitchFamily="34" charset="0"/>
              </a:rPr>
              <a:t>Gare a Squadre Sociali (Ass. / Giov.)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dirty="0"/>
              <a:t> prestiti consentiti: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u="sng" dirty="0">
                <a:solidFill>
                  <a:srgbClr val="FF0000"/>
                </a:solidFill>
              </a:rPr>
              <a:t>Kumite</a:t>
            </a:r>
            <a:r>
              <a:rPr lang="it-IT" sz="2800" b="1" dirty="0">
                <a:solidFill>
                  <a:srgbClr val="FF0000"/>
                </a:solidFill>
              </a:rPr>
              <a:t> 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/>
              <a:t> Maschile: 2 se la squadra è composta da 5  </a:t>
            </a:r>
          </a:p>
          <a:p>
            <a:pPr marL="136525" indent="0" algn="just">
              <a:buNone/>
            </a:pPr>
            <a:r>
              <a:rPr lang="it-IT" sz="2800" b="1" dirty="0"/>
              <a:t>   elementi, 1 se è composta da meno di 5; 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800" b="1" dirty="0"/>
              <a:t> Femminile: 1se la squadra è composta da 3,</a:t>
            </a:r>
          </a:p>
          <a:p>
            <a:pPr marL="136525" indent="0" algn="just">
              <a:buNone/>
            </a:pPr>
            <a:r>
              <a:rPr lang="it-IT" sz="2800" b="1" dirty="0"/>
              <a:t>   nessuno se la squadra è composta da 2.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u="sng" dirty="0">
                <a:solidFill>
                  <a:srgbClr val="FF0000"/>
                </a:solidFill>
              </a:rPr>
              <a:t>Kata</a:t>
            </a:r>
            <a:r>
              <a:rPr lang="it-IT" sz="2800" b="1" dirty="0"/>
              <a:t> – 1 maschile e 1 femminile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36525" indent="0" algn="just">
              <a:buNone/>
            </a:pPr>
            <a:r>
              <a:rPr lang="it-IT" sz="2800" b="1" u="sng" dirty="0">
                <a:solidFill>
                  <a:srgbClr val="0000FF"/>
                </a:solidFill>
              </a:rPr>
              <a:t>I Gruppi Militari non hanno diritto a prestiti</a:t>
            </a:r>
          </a:p>
        </p:txBody>
      </p:sp>
    </p:spTree>
    <p:extLst>
      <p:ext uri="{BB962C8B-B14F-4D97-AF65-F5344CB8AC3E}">
        <p14:creationId xmlns:p14="http://schemas.microsoft.com/office/powerpoint/2010/main" xmlns="" val="76804821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136525" indent="0" algn="ctr">
              <a:buNone/>
            </a:pP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solidFill>
                  <a:srgbClr val="0070C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Campionato Italiano a Sq. a  Rappr. Regionali 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09728" indent="0" algn="just">
              <a:buClrTx/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93725" indent="-457200" algn="just">
              <a:buFont typeface="Wingdings" panose="05000000000000000000" pitchFamily="2" charset="2"/>
              <a:buChar char="Ø"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gara a categoria di peso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  squadra maschile   5 Atleti (minimo 3)</a:t>
            </a:r>
          </a:p>
          <a:p>
            <a:pPr marL="136525" indent="0" algn="just">
              <a:buFont typeface="Wingdings" pitchFamily="2" charset="2"/>
              <a:buChar char="Ø"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  squadra femminile 3 Atlete (minimo 2)</a:t>
            </a:r>
          </a:p>
          <a:p>
            <a:pPr marL="136525" indent="0" algn="just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Fino a 2 riserve  per la squadra maschile ed 1 riserva per la squadra femminile</a:t>
            </a:r>
          </a:p>
          <a:p>
            <a:pPr marL="136525" indent="0" algn="just"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ClrTx/>
              <a:buNone/>
            </a:pP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xmlns="" val="4018842752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endParaRPr lang="it-IT" sz="4000" b="1" dirty="0">
              <a:solidFill>
                <a:srgbClr val="C00000"/>
              </a:solidFill>
              <a:latin typeface="Arial Black" pitchFamily="34" charset="0"/>
            </a:endParaRPr>
          </a:p>
          <a:p>
            <a:pPr marL="136525" indent="0" algn="ctr">
              <a:buNone/>
            </a:pP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marL="136525" indent="0" algn="ctr">
              <a:lnSpc>
                <a:spcPct val="150000"/>
              </a:lnSpc>
              <a:buNone/>
            </a:pPr>
            <a:r>
              <a:rPr lang="it-IT" sz="32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Campionati a Squadre</a:t>
            </a:r>
          </a:p>
          <a:p>
            <a:pPr marL="136525" indent="0" algn="ctr">
              <a:lnSpc>
                <a:spcPct val="150000"/>
              </a:lnSpc>
              <a:buNone/>
            </a:pPr>
            <a:r>
              <a:rPr lang="it-IT" sz="32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Modalità tecniche</a:t>
            </a:r>
          </a:p>
          <a:p>
            <a:pPr marL="136525" indent="0" algn="ctr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SI APPLICA IL REGOLAMENTO WKF</a:t>
            </a: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NO DEROGHE FIJLKAM</a:t>
            </a:r>
          </a:p>
          <a:p>
            <a:pPr marL="109728" indent="0" algn="just">
              <a:buClrTx/>
              <a:buNone/>
            </a:pPr>
            <a:endParaRPr lang="it-IT" sz="2400" b="1" dirty="0"/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445224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9927477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Gli Arbitri e i Giudici ruotano la loro posizione ad ogni combattimento. Il Supervisore non partecipa alla rotazione.</a:t>
            </a:r>
          </a:p>
          <a:p>
            <a:pPr algn="just">
              <a:buNone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u="sng" dirty="0">
                <a:latin typeface="Arial" pitchFamily="34" charset="0"/>
                <a:cs typeface="Arial" pitchFamily="34" charset="0"/>
              </a:rPr>
              <a:t>Il combattimento può finire in parità (HIKIWAKE)</a:t>
            </a:r>
            <a:r>
              <a:rPr lang="it-IT" dirty="0">
                <a:latin typeface="Arial" pitchFamily="34" charset="0"/>
                <a:cs typeface="Arial" pitchFamily="34" charset="0"/>
              </a:rPr>
              <a:t>. Se però l’Atleta ha il SENSHU si aggiudica il combattimento anche a parità di punti tecnici.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840" y="260349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5647563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136525" indent="0" algn="ctr">
              <a:buNone/>
            </a:pPr>
            <a:endParaRPr lang="it-IT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solidFill>
                  <a:srgbClr val="0070C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INCONTRO DI SPAREGGIO</a:t>
            </a: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Nella gara Open ciascuna squadra indicherà  il proprio Atleta.</a:t>
            </a:r>
          </a:p>
          <a:p>
            <a:pPr marL="136525" indent="0" algn="just"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Nella gara  a categorie di peso si procederà al sorteggio della categoria che dovrà sostenere l’incontro di spareggio.</a:t>
            </a:r>
          </a:p>
          <a:p>
            <a:pPr marL="136525" indent="0" algn="just">
              <a:buNone/>
            </a:pPr>
            <a:r>
              <a:rPr lang="it-IT" sz="2800" b="1" dirty="0"/>
              <a:t> </a:t>
            </a:r>
          </a:p>
          <a:p>
            <a:pPr marL="136525" indent="0" algn="just">
              <a:buNone/>
            </a:pPr>
            <a:endParaRPr lang="it-IT" sz="2800" b="1" dirty="0"/>
          </a:p>
          <a:p>
            <a:pPr marL="109728" indent="0" algn="just">
              <a:buClrTx/>
              <a:buNone/>
            </a:pPr>
            <a:endParaRPr lang="it-IT" sz="2400" b="1" dirty="0"/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992747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Se il combattimento di spareggio finisce in parità, e non è stato assegnato  il SENSHU,  la decisione sarà presa all’HANTEI.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In caso di HANSOKU per entrambi gli Atleti nel combattimento di spareggio, l’esito sarà deciso all’HANTEI.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642154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Il combattimento termina qualora la differenza di punti sia uguale o superiore a 8</a:t>
            </a:r>
          </a:p>
          <a:p>
            <a:pPr algn="just">
              <a:buFont typeface="Wingdings" pitchFamily="2" charset="2"/>
              <a:buChar char="Ø"/>
            </a:pPr>
            <a:endParaRPr lang="it-IT" b="1" u="sng" dirty="0">
              <a:solidFill>
                <a:schemeClr val="tx2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u="sng" dirty="0">
                <a:latin typeface="Arial" pitchFamily="34" charset="0"/>
                <a:cs typeface="Arial" pitchFamily="34" charset="0"/>
              </a:rPr>
              <a:t>Il punteggio deve essere registrato per intero</a:t>
            </a:r>
            <a:r>
              <a:rPr lang="it-IT" dirty="0">
                <a:latin typeface="Arial" pitchFamily="34" charset="0"/>
                <a:cs typeface="Arial" pitchFamily="34" charset="0"/>
              </a:rPr>
              <a:t>. Aka sta vincendo 7-0 e realizza un Ippon. Il risultato finale, ai fini del conteggio dei punti tecnici, sarà 10-0.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In caso di HANSOKU, SHIKKAKU, KIKEN, il risultato sarà 8-0 per l’avversario. </a:t>
            </a: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Se una Squadra ha il numero di vittorie sufficienti, o ha realizzato un numero di punti sufficienti per essere dichiarata vincitrice, l’incontro a quel punto termina.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0101" y="5813425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07162089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Se entrambi gli Atleti si infortunano e il punteggio è in parità, l’Arbitro annuncia HIKIWAKE a meno che ad uno degli Atleti non sia stato assegnato il SENSHU.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dirty="0">
                <a:latin typeface="Arial" pitchFamily="34" charset="0"/>
                <a:cs typeface="Arial" pitchFamily="34" charset="0"/>
              </a:rPr>
              <a:t>Se ciò si verifica durante il combattimento di spareggio, l’esito sarà deciso all’HANTEI. </a:t>
            </a: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59792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>
            <a:spLocks noChangeArrowheads="1"/>
          </p:cNvSpPr>
          <p:nvPr/>
        </p:nvSpPr>
        <p:spPr bwMode="auto">
          <a:xfrm>
            <a:off x="827089" y="1628775"/>
            <a:ext cx="7273304" cy="8641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sl-SI" altLang="it-IT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27" name="Rectangle 9"/>
          <p:cNvSpPr>
            <a:spLocks noChangeArrowheads="1"/>
          </p:cNvSpPr>
          <p:nvPr/>
        </p:nvSpPr>
        <p:spPr bwMode="auto">
          <a:xfrm>
            <a:off x="206375" y="2240756"/>
            <a:ext cx="8963025" cy="35645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32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it-IT" altLang="it-IT" sz="3600" b="1" u="sng" dirty="0">
                <a:latin typeface="Arial" pitchFamily="34" charset="0"/>
                <a:cs typeface="Arial" pitchFamily="34" charset="0"/>
              </a:rPr>
              <a:t>SOLO</a:t>
            </a:r>
            <a:r>
              <a:rPr lang="it-IT" altLang="it-IT" sz="3600" b="1" dirty="0">
                <a:latin typeface="Arial" pitchFamily="34" charset="0"/>
                <a:cs typeface="Arial" pitchFamily="34" charset="0"/>
              </a:rPr>
              <a:t> protezioni omologate.</a:t>
            </a: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3600" b="1" dirty="0">
              <a:latin typeface="Arial" pitchFamily="34" charset="0"/>
              <a:cs typeface="Arial" pitchFamily="34" charset="0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it-IT" altLang="it-IT" sz="3600" b="1" dirty="0">
                <a:latin typeface="Arial" pitchFamily="34" charset="0"/>
                <a:cs typeface="Arial" pitchFamily="34" charset="0"/>
              </a:rPr>
              <a:t> Le protezioni devono essere del tipo omologato dalla WKF o dalla FIJLKAM.</a:t>
            </a: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800" b="1" dirty="0">
              <a:solidFill>
                <a:srgbClr val="FFFF00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000" b="1" dirty="0">
              <a:solidFill>
                <a:prstClr val="black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it-IT" altLang="it-IT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it-IT" altLang="it-IT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942765" y="376238"/>
            <a:ext cx="3017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200" b="1" cap="all" dirty="0">
                <a:solidFill>
                  <a:srgbClr val="C00000"/>
                </a:solidFill>
                <a:latin typeface="Arial Black" panose="020B0A04020102020204" pitchFamily="34" charset="0"/>
              </a:rPr>
              <a:t>pROTEZIONI</a:t>
            </a:r>
          </a:p>
        </p:txBody>
      </p:sp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078257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1588" lvl="1" indent="0" algn="just">
              <a:lnSpc>
                <a:spcPct val="150000"/>
              </a:lnSpc>
              <a:buClrTx/>
              <a:buNone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Gli errori arbitrali possono essere classificati in quattro categorie:</a:t>
            </a:r>
          </a:p>
          <a:p>
            <a:pPr marL="261938" lvl="1" indent="-260350" algn="just">
              <a:buClrTx/>
              <a:buFont typeface="Wingdings" pitchFamily="2" charset="2"/>
              <a:buChar char="v"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percezione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valutazione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causati da mancata assunzione di responsabilità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comunicazione</a:t>
            </a:r>
          </a:p>
        </p:txBody>
      </p:sp>
    </p:spTree>
    <p:extLst>
      <p:ext uri="{BB962C8B-B14F-4D97-AF65-F5344CB8AC3E}">
        <p14:creationId xmlns:p14="http://schemas.microsoft.com/office/powerpoint/2010/main" xmlns="" val="168018480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261938" lvl="1" indent="-260350" algn="just">
              <a:buClrTx/>
              <a:buFont typeface="Wingdings" pitchFamily="2" charset="2"/>
              <a:buChar char="v"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Gli </a:t>
            </a: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percezione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sono tendenzialmente meno gravi, in quanto dipendono da ciò che viene percepito dall’Arbitro.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88" lvl="1" indent="0" algn="just">
              <a:buClrTx/>
              <a:buNone/>
              <a:defRPr/>
            </a:pP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La valutazione, in termini di punto o di penalità, risulta errata perché è condizionata dall’errata percezione.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Quest’ultima può dipendere dal non ottimale punto di osservazione dell’azione ovvero da fattori collegati a stanchezza o deficit di concentrazione.</a:t>
            </a:r>
          </a:p>
        </p:txBody>
      </p:sp>
    </p:spTree>
    <p:extLst>
      <p:ext uri="{BB962C8B-B14F-4D97-AF65-F5344CB8AC3E}">
        <p14:creationId xmlns:p14="http://schemas.microsoft.com/office/powerpoint/2010/main" xmlns="" val="3349523144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261938" lvl="1" indent="-260350" algn="just">
              <a:buClrTx/>
              <a:buFont typeface="Wingdings" pitchFamily="2" charset="2"/>
              <a:buChar char="v"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Mentre i Giudici sono fermi nelle loro posizioni, l’Arbitro, muovendosi in maniera appropriata, è in grado di limitare notevolmente l’incidenza di tale tipologia di errore.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Egli deve essere sempre alla ricerca del miglior punto di osservazione (giusta posizione tra i contendenti – corretta distanza).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L’errore di percezione può essere anche limitato attraverso la corretta collaborazione all’interno del gruppo arbitrale</a:t>
            </a:r>
          </a:p>
        </p:txBody>
      </p:sp>
    </p:spTree>
    <p:extLst>
      <p:ext uri="{BB962C8B-B14F-4D97-AF65-F5344CB8AC3E}">
        <p14:creationId xmlns:p14="http://schemas.microsoft.com/office/powerpoint/2010/main" xmlns="" val="412100237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1588" lvl="1" indent="0" algn="just">
              <a:buClrTx/>
              <a:buNone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Gli </a:t>
            </a: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valutazione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sono da considerarsi più gravi rispetto a quelli di percezione.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Essi dipendono, infatti, da una non corretta applicazione del regolamento.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Possono essere determinati da una mancata conoscenza della regola, ovvero da una non ottimale interiorizzazione del modello di prestazione, ovvero ancora da un deficit nel processo di analisi.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u="sng" dirty="0">
                <a:latin typeface="Arial" panose="020B0604020202020204" pitchFamily="34" charset="0"/>
                <a:cs typeface="Arial" panose="020B0604020202020204" pitchFamily="34" charset="0"/>
              </a:rPr>
              <a:t>La formazione continua e la pratica costante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ci consentono di ridurre al minimo tale tipologia di errore.</a:t>
            </a:r>
          </a:p>
        </p:txBody>
      </p:sp>
    </p:spTree>
    <p:extLst>
      <p:ext uri="{BB962C8B-B14F-4D97-AF65-F5344CB8AC3E}">
        <p14:creationId xmlns:p14="http://schemas.microsoft.com/office/powerpoint/2010/main" xmlns="" val="1336693138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1588" lvl="1" indent="0" algn="just">
              <a:buClrTx/>
              <a:buNone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Gli </a:t>
            </a: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comunicazione 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sono determinati dall’uso di una gestualità inappropriata.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Essa genera equivoci;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non consente l’ottimale collaborazione all’interno del gruppo arbitrale;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non rende comprensibile ai contendenti, ai Tecnici ed agli spettatori ciò che si verifica nell’area di gara.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592257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2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TIPOLOGIA DI ERRORI ARBITRALI</a:t>
            </a:r>
          </a:p>
          <a:p>
            <a:pPr marL="1588" lvl="1" indent="0" algn="just">
              <a:buClrTx/>
              <a:buNone/>
              <a:defRPr/>
            </a:pPr>
            <a:endParaRPr lang="it-IT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L’errore più grave, tuttavia, è quello causato dall’omessa assunzione delle proprie responsabilità.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Ciò si verifica allorquando si percepisce e si valuta correttamente un’azione (soprattutto le azioni che comporterebbero la squalifica o comunque l’esclusione di un contendente dalla competizione), ma non si assume la conseguente decisione perché si subiscono le pressioni esterne, o per il semplice timore che essa non sia condivisa.  </a:t>
            </a:r>
          </a:p>
        </p:txBody>
      </p:sp>
    </p:spTree>
    <p:extLst>
      <p:ext uri="{BB962C8B-B14F-4D97-AF65-F5344CB8AC3E}">
        <p14:creationId xmlns:p14="http://schemas.microsoft.com/office/powerpoint/2010/main" xmlns="" val="3872247672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fontScale="85000" lnSpcReduction="2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SUL PIANO TECNICO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20000"/>
              </a:lnSpc>
              <a:buClrTx/>
              <a:buNone/>
              <a:defRPr/>
            </a:pPr>
            <a:r>
              <a:rPr lang="it-IT" sz="3300" dirty="0">
                <a:latin typeface="Arial" panose="020B0604020202020204" pitchFamily="34" charset="0"/>
                <a:cs typeface="Arial" panose="020B0604020202020204" pitchFamily="34" charset="0"/>
              </a:rPr>
              <a:t>Difficoltà nell’assegnazione dei calci chudan;</a:t>
            </a:r>
          </a:p>
          <a:p>
            <a:pPr marL="1588" lvl="1" indent="0" algn="just">
              <a:lnSpc>
                <a:spcPct val="120000"/>
              </a:lnSpc>
              <a:buClrTx/>
              <a:buNone/>
              <a:defRPr/>
            </a:pPr>
            <a:endParaRPr lang="it-IT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20000"/>
              </a:lnSpc>
              <a:buClrTx/>
              <a:buNone/>
              <a:defRPr/>
            </a:pPr>
            <a:r>
              <a:rPr lang="it-IT" sz="3300" dirty="0">
                <a:latin typeface="Arial" panose="020B0604020202020204" pitchFamily="34" charset="0"/>
                <a:cs typeface="Arial" panose="020B0604020202020204" pitchFamily="34" charset="0"/>
              </a:rPr>
              <a:t>Difficoltà nel premiare le proiezioni correttamente eseguite – atteggiamento mentale da correggere;</a:t>
            </a:r>
          </a:p>
          <a:p>
            <a:pPr marL="1588" lvl="1" indent="0" algn="just">
              <a:lnSpc>
                <a:spcPct val="120000"/>
              </a:lnSpc>
              <a:buClrTx/>
              <a:buNone/>
              <a:defRPr/>
            </a:pPr>
            <a:endParaRPr lang="it-IT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20000"/>
              </a:lnSpc>
              <a:buClrTx/>
              <a:buNone/>
              <a:defRPr/>
            </a:pPr>
            <a:r>
              <a:rPr lang="it-IT" sz="3300" dirty="0">
                <a:latin typeface="Arial" panose="020B0604020202020204" pitchFamily="34" charset="0"/>
                <a:cs typeface="Arial" panose="020B0604020202020204" pitchFamily="34" charset="0"/>
              </a:rPr>
              <a:t>Mancata assegnazione di punti per tecniche in jodan che non toccano ma arrivano alla corretta distanza – valutare efficienza ed efficacia;</a:t>
            </a:r>
          </a:p>
          <a:p>
            <a:pPr marL="1588" lvl="1" indent="0" algn="just">
              <a:buClrTx/>
              <a:buNone/>
              <a:defRPr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785565907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SUL PIANO TECNICO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Mancata segnalazione del punto appropriato in caso di combinazione di tecniche;</a:t>
            </a:r>
          </a:p>
          <a:p>
            <a:pPr marL="1588" lvl="1" indent="0" algn="just">
              <a:buClrTx/>
              <a:buNone/>
              <a:defRPr/>
            </a:pPr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Mancata assegnazione di punti per tecniche che arrivano a contatto (skin touch) senza procurare alcun danno</a:t>
            </a:r>
          </a:p>
          <a:p>
            <a:pPr marL="1588" lvl="1" indent="0" algn="just">
              <a:buClrTx/>
              <a:buNone/>
              <a:defRPr/>
            </a:pPr>
            <a:r>
              <a:rPr lang="it-IT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obiettivo KARATE vigoroso;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2444042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251520" y="333374"/>
            <a:ext cx="8568952" cy="6335986"/>
          </a:xfrm>
        </p:spPr>
        <p:txBody>
          <a:bodyPr>
            <a:normAutofit fontScale="77500" lnSpcReduction="2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SUL PIANO TECNICO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60000"/>
              </a:lnSpc>
              <a:buClrTx/>
              <a:buNone/>
              <a:defRPr/>
            </a:pP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Assegnazione di punti per tecniche prive di uno o più criteri (buona forma, etc.) – i criteri devono essere presenti tutti al 100%;</a:t>
            </a:r>
          </a:p>
          <a:p>
            <a:pPr marL="1588" lvl="1" indent="0" algn="just">
              <a:lnSpc>
                <a:spcPct val="160000"/>
              </a:lnSpc>
              <a:buClrTx/>
              <a:buNone/>
              <a:defRPr/>
            </a:pPr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60000"/>
              </a:lnSpc>
              <a:buClrTx/>
              <a:buNone/>
              <a:defRPr/>
            </a:pP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Assegnazione di punti per tecniche che non raggiungono alcuno dei bersagli consentiti.</a:t>
            </a:r>
          </a:p>
          <a:p>
            <a:pPr marL="1588" lvl="1" indent="0" algn="just">
              <a:buClrTx/>
              <a:buNone/>
              <a:defRPr/>
            </a:pPr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974668269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4"/>
            <a:ext cx="8229600" cy="6524625"/>
          </a:xfrm>
        </p:spPr>
        <p:txBody>
          <a:bodyPr>
            <a:normAutofit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SUL PIANO TECNICO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50000"/>
              </a:lnSpc>
              <a:buClrTx/>
              <a:buNone/>
              <a:defRPr/>
            </a:pPr>
            <a:r>
              <a:rPr lang="it-IT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Assegnazione di Ippon per proiezione seguita da tecnica su avversario che non ha il torso a terra</a:t>
            </a:r>
          </a:p>
          <a:p>
            <a:pPr marL="1588" lvl="1" indent="0" algn="just">
              <a:lnSpc>
                <a:spcPct val="150000"/>
              </a:lnSpc>
              <a:buClrTx/>
              <a:buNone/>
              <a:defRPr/>
            </a:pP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lnSpc>
                <a:spcPct val="150000"/>
              </a:lnSpc>
              <a:buClrTx/>
              <a:buNone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Assegnazione di punto per proiezione eseguita con presa a due mani in mancanza di calcio dell’avversario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4047309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>
            <a:spLocks noChangeArrowheads="1"/>
          </p:cNvSpPr>
          <p:nvPr/>
        </p:nvSpPr>
        <p:spPr bwMode="auto">
          <a:xfrm>
            <a:off x="827089" y="1628775"/>
            <a:ext cx="7273304" cy="8641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sl-SI" altLang="it-IT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27" name="Rectangle 9"/>
          <p:cNvSpPr>
            <a:spLocks noChangeArrowheads="1"/>
          </p:cNvSpPr>
          <p:nvPr/>
        </p:nvSpPr>
        <p:spPr bwMode="auto">
          <a:xfrm>
            <a:off x="206375" y="2240756"/>
            <a:ext cx="8963025" cy="35645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32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800" b="1" dirty="0">
              <a:solidFill>
                <a:srgbClr val="FFFF00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000" b="1" dirty="0">
              <a:solidFill>
                <a:prstClr val="black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it-IT" altLang="it-IT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it-IT" altLang="it-IT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942765" y="376238"/>
            <a:ext cx="3017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200" b="1" cap="all" dirty="0">
                <a:solidFill>
                  <a:srgbClr val="C00000"/>
                </a:solidFill>
                <a:latin typeface="Arial Black" panose="020B0A04020102020204" pitchFamily="34" charset="0"/>
              </a:rPr>
              <a:t>pROTEZIONI</a:t>
            </a:r>
          </a:p>
        </p:txBody>
      </p:sp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ww.goshindosports.com/uploads/9/8/7/2/9872954/s275797307697460096_p117_i1_w40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5031">
            <a:off x="1569734" y="2241768"/>
            <a:ext cx="2339487" cy="27488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masupplies.com.au/wp-content/uploads/2014/10/Hayashi-WKF-karate-gloves-480x5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69600">
            <a:off x="6079346" y="4061716"/>
            <a:ext cx="2047541" cy="21328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8834" name="AutoShape 2" descr="Risultati immagini per PROTEZIONI KARA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248836" name="AutoShape 4" descr="Risultati immagini per PROTEZIONI KARA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pic>
        <p:nvPicPr>
          <p:cNvPr id="248838" name="Picture 6" descr="Risultati immagini per PROTEZIONI KARA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772816"/>
            <a:ext cx="1994173" cy="1994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0292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CON RIFERIMENTO AI COMPORTAMENTI PROIBITI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Assegnazione di punti per tecniche che hanno prodotto ferite – è conseguenza di una superficiale osservazione dell’Atleta colpito o della fretta eccessiva nel riprendere l’incontro. 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Ammonizione inappropriata rispetto all’entità del contatto – deve guidarci la corretta percezione dell’impatto e l’osservazione degli effetti prodotti sull’Atleta colpito.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365511212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CON RIFERIMENTO AI COMPORTAMENTI PROIBITI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Mancata penalizzazione di attacchi diretti all’articolazione dell’anca o alle gambe  - generalmente nel tentativo di eseguire un calcio chudan o una spazzata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Non adeguata penalizzazione delle proiezioni pericolose o vietate – a volte vengono comminate sanzioni di  Categoria 2 e non di Categoria 1 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2871170899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fontScale="92500"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CON RIFERIMENTO AI COMPORTAMENTI PROIBITI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Mancata penalizzazione delle trattenute non seguite da tecnica immediata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Mancata penalizzazione delle prese a due mani fatte per eseguire le proiezioni – la presa a due mani è consentita solo nel caso in cui con una mano si afferra la gamba dell’avversario che ha eseguito un calcio.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Giudice se ha visto che la proiezione è a due mani non deve indicare il punto. Se non ne è certo indica il punto ma l’Arbitro </a:t>
            </a:r>
            <a:r>
              <a:rPr lang="it-IT" sz="2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it-IT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proporre la sanzione.</a:t>
            </a: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4122106386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CON RIFERIMENTO AI COMPORTAMENTI PROIBITI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Errata valutazione del mubobi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il mubobi può essere comminato solo nel caso in cui il contatto sia eccessivo e meriti una sanzione;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il mubobi può essere comminato solo se il comportamento di chi subisce il colpo è realmente negligente;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spesso viene considerata situazione di mubobi una normale azione d’attacco.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592559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lnSpcReduction="1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CON RIFERIMENTO AI COMPORTAMENTI PROIBITI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Mancata sanzione dei comportamenti ostruzionistici 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il comportamento ostruzionistico deve essere sanzionato in ogni fase dell’incontro, non solo alla fine;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Vanno sanzionati tutti quei comportamenti finalizzati ad impedire all’avversario di marcare il punto;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Occorre distinguere tra ostruzionismo e difesa da azioni scoordinate e pericolose dell’avversario.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542412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 fontScale="70000" lnSpcReduction="20000"/>
          </a:bodyPr>
          <a:lstStyle/>
          <a:p>
            <a:pPr marL="1588" lvl="1" indent="0" algn="ctr">
              <a:buClrTx/>
              <a:buNone/>
              <a:defRPr/>
            </a:pPr>
            <a:r>
              <a:rPr lang="it-IT" sz="41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SUL PIANO DELLA TECNICA ARBITRALE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Arbitro</a:t>
            </a:r>
            <a:r>
              <a:rPr lang="it-IT" sz="3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Posizione iniziale non corretta – gestione dello spazio non adeguata;</a:t>
            </a: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Movimenti sull’area di gara non efficienti;</a:t>
            </a: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Gestualità errata o comunque di scarsa efficacia comunicativa;</a:t>
            </a: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Scarsa reattività e incisività;</a:t>
            </a: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Errata lettura tattica dell’incontro;</a:t>
            </a:r>
          </a:p>
          <a:p>
            <a:pPr marL="458788" lvl="1" indent="-457200" algn="just">
              <a:lnSpc>
                <a:spcPct val="160000"/>
              </a:lnSpc>
              <a:buClrTx/>
              <a:buFontTx/>
              <a:buChar char="-"/>
              <a:defRPr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Superflua interruzione dell’incontro.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449216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egnaposto contenuto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marL="1588" lvl="1" indent="0" algn="ctr">
              <a:buClrTx/>
              <a:buNone/>
              <a:defRPr/>
            </a:pPr>
            <a:r>
              <a:rPr lang="it-IT" sz="3600" b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CRITICITA’ RISCONTRATE</a:t>
            </a:r>
          </a:p>
          <a:p>
            <a:pPr marL="1588" lvl="1" indent="0" algn="ctr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ctr">
              <a:buClrTx/>
              <a:buNone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SUL PIANO DELLA TECNICA ARBITRALE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r>
              <a:rPr lang="it-IT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Giudici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Segnalazione del punto da parte di colui che non è nella migliore posizione per vedere tutta l’azione;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Mancata collaborazione con i colleghi per scarsa reattività;</a:t>
            </a:r>
          </a:p>
          <a:p>
            <a:pPr marL="458788" lvl="1" indent="-457200" algn="just">
              <a:buClrTx/>
              <a:buFontTx/>
              <a:buChar char="-"/>
              <a:defRPr/>
            </a:pP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Eccesso di collaborazione quando non si è in grado di vedere nulla.</a:t>
            </a: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 algn="just">
              <a:buClrTx/>
              <a:buNone/>
              <a:defRPr/>
            </a:pPr>
            <a:endParaRPr lang="it-IT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952027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404664"/>
            <a:ext cx="8352928" cy="554461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GRAZIE PER L’ATTENZIONE</a:t>
            </a:r>
          </a:p>
          <a:p>
            <a:pPr algn="ctr">
              <a:buNone/>
            </a:pPr>
            <a:endParaRPr lang="it-IT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754C96C-A6E9-4870-B8B6-2F3610F548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908720"/>
            <a:ext cx="4149080" cy="414908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2F6F3FFF-296A-496E-AE58-F3E278F6E95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0" y="0"/>
            <a:ext cx="1298561" cy="85961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2785D0F-36CA-4460-8EE5-A7BBC67369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9085" y="0"/>
            <a:ext cx="1223245" cy="8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014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>
            <a:spLocks noChangeArrowheads="1"/>
          </p:cNvSpPr>
          <p:nvPr/>
        </p:nvSpPr>
        <p:spPr bwMode="auto">
          <a:xfrm>
            <a:off x="827089" y="1628775"/>
            <a:ext cx="7273304" cy="8641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sl-SI" altLang="it-IT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27" name="Rectangle 9"/>
          <p:cNvSpPr>
            <a:spLocks noChangeArrowheads="1"/>
          </p:cNvSpPr>
          <p:nvPr/>
        </p:nvSpPr>
        <p:spPr bwMode="auto">
          <a:xfrm>
            <a:off x="206375" y="2240756"/>
            <a:ext cx="8963025" cy="35645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32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800" b="1" dirty="0">
              <a:solidFill>
                <a:srgbClr val="FFFF00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it-IT" altLang="it-IT" sz="2000" b="1" dirty="0">
              <a:solidFill>
                <a:prstClr val="black"/>
              </a:solidFill>
            </a:endParaRPr>
          </a:p>
          <a:p>
            <a:pPr algn="ctr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it-IT" altLang="it-IT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it-IT" altLang="it-IT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942765" y="376238"/>
            <a:ext cx="3017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200" b="1" cap="all" dirty="0">
                <a:solidFill>
                  <a:srgbClr val="C00000"/>
                </a:solidFill>
                <a:latin typeface="Arial Black" panose="020B0A04020102020204" pitchFamily="34" charset="0"/>
              </a:rPr>
              <a:t>pROTEZIONI</a:t>
            </a:r>
          </a:p>
        </p:txBody>
      </p:sp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834" name="AutoShape 2" descr="Risultati immagini per PROTEZIONI KARA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248836" name="AutoShape 4" descr="Risultati immagini per PROTEZIONI KARA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pic>
        <p:nvPicPr>
          <p:cNvPr id="250882" name="Picture 2" descr="Female Chest Protec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8532440" cy="3195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604996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algn="ctr" eaLnBrk="1" hangingPunct="1"/>
            <a:r>
              <a:rPr lang="de-DE" altLang="de-DE" sz="3600" dirty="0">
                <a:solidFill>
                  <a:srgbClr val="C00000"/>
                </a:solidFill>
                <a:effectLst/>
                <a:latin typeface="Arial Black" pitchFamily="34" charset="0"/>
              </a:rPr>
              <a:t>PROTEZIONI</a:t>
            </a:r>
          </a:p>
        </p:txBody>
      </p:sp>
      <p:sp>
        <p:nvSpPr>
          <p:cNvPr id="12293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4643438" y="1700808"/>
            <a:ext cx="3659187" cy="2202855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de-AT" altLang="de-DE" sz="3600" dirty="0"/>
              <a:t>Il corpetto deve </a:t>
            </a:r>
            <a:r>
              <a:rPr lang="it-IT" altLang="de-DE" sz="3600" dirty="0"/>
              <a:t>avere</a:t>
            </a:r>
            <a:r>
              <a:rPr lang="de-AT" altLang="de-DE" sz="3600" dirty="0"/>
              <a:t> </a:t>
            </a:r>
            <a:r>
              <a:rPr lang="it-IT" altLang="de-DE" sz="3600" dirty="0"/>
              <a:t>l‘imbottitura</a:t>
            </a:r>
            <a:r>
              <a:rPr lang="de-AT" altLang="de-DE" sz="3600" dirty="0"/>
              <a:t> originale.</a:t>
            </a:r>
          </a:p>
          <a:p>
            <a:pPr marL="0" indent="0" eaLnBrk="1" hangingPunct="1">
              <a:buFontTx/>
              <a:buNone/>
            </a:pPr>
            <a:endParaRPr lang="de-AT" altLang="de-DE" sz="3600" dirty="0"/>
          </a:p>
          <a:p>
            <a:pPr marL="0" indent="0" eaLnBrk="1" hangingPunct="1">
              <a:buFontTx/>
              <a:buNone/>
            </a:pPr>
            <a:endParaRPr lang="de-AT" altLang="de-DE" sz="3600" dirty="0"/>
          </a:p>
          <a:p>
            <a:pPr marL="0" indent="0" eaLnBrk="1" hangingPunct="1">
              <a:buFontTx/>
              <a:buNone/>
            </a:pPr>
            <a:endParaRPr lang="de-AT" altLang="de-DE" sz="36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916832"/>
            <a:ext cx="2714909" cy="3422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5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76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112442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de-DE" altLang="de-DE" sz="3600" dirty="0">
                <a:solidFill>
                  <a:srgbClr val="C00000"/>
                </a:solidFill>
                <a:effectLst/>
                <a:latin typeface="Arial Black" pitchFamily="34" charset="0"/>
              </a:rPr>
              <a:t>PROTEZIONI</a:t>
            </a:r>
            <a:br>
              <a:rPr lang="de-DE" altLang="de-DE" sz="3600" dirty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de-DE" altLang="de-DE" dirty="0">
                <a:solidFill>
                  <a:srgbClr val="C00000"/>
                </a:solidFill>
                <a:effectLst/>
                <a:latin typeface="Arial Black" pitchFamily="34" charset="0"/>
              </a:rPr>
              <a:t>U14</a:t>
            </a:r>
            <a:endParaRPr lang="de-DE" altLang="de-DE" sz="3600" dirty="0"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12293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539552" y="1700808"/>
            <a:ext cx="7763073" cy="2202855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de-AT" altLang="de-DE" sz="3600" dirty="0"/>
              <a:t>In aggiunta a tutte le altre…</a:t>
            </a:r>
          </a:p>
          <a:p>
            <a:pPr marL="0" indent="0" eaLnBrk="1" hangingPunct="1">
              <a:buFontTx/>
              <a:buNone/>
            </a:pPr>
            <a:endParaRPr lang="de-AT" altLang="de-DE" sz="3600" dirty="0"/>
          </a:p>
        </p:txBody>
      </p:sp>
      <p:pic>
        <p:nvPicPr>
          <p:cNvPr id="1229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0" name="Picture 2" descr="Protezione Per Torso Arti Marzia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3768353" cy="3768353"/>
          </a:xfrm>
          <a:prstGeom prst="rect">
            <a:avLst/>
          </a:prstGeom>
          <a:noFill/>
        </p:spPr>
      </p:pic>
      <p:pic>
        <p:nvPicPr>
          <p:cNvPr id="53254" name="Picture 6" descr="Risultati immagini per PROTEZIONI KAR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36912"/>
            <a:ext cx="3362325" cy="3362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139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404665"/>
            <a:ext cx="8352928" cy="54726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it-IT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it-IT" sz="4000" b="1" u="sng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KUMITE</a:t>
            </a: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10245" name="Inhaltsplatzhalter 2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64185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de-AT" altLang="de-DE" sz="3200" dirty="0">
                <a:solidFill>
                  <a:srgbClr val="C00000"/>
                </a:solidFill>
                <a:latin typeface="Arial Black" panose="020B0A04020102020204" pitchFamily="34" charset="0"/>
              </a:rPr>
              <a:t>Marchi Approvati EKF / WKF</a:t>
            </a:r>
          </a:p>
        </p:txBody>
      </p:sp>
      <p:pic>
        <p:nvPicPr>
          <p:cNvPr id="10247" name="Grafik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713" y="3497263"/>
            <a:ext cx="82296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Grafi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821238"/>
            <a:ext cx="8393113" cy="149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Immagine 8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0839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b="1" u="sng" dirty="0">
                <a:solidFill>
                  <a:srgbClr val="C00000"/>
                </a:solidFill>
                <a:latin typeface="Arial Black" panose="020B0A04020102020204" pitchFamily="34" charset="0"/>
                <a:cs typeface="Arial" pitchFamily="34" charset="0"/>
              </a:rPr>
              <a:t>IN EVIDENZA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Nelle gare FIJLKAM se un Atleta si presenta abbigliato in maniera inappropriata, gli verrà dato 1 minuto per rimediare. Se non rimedia </a:t>
            </a:r>
            <a:r>
              <a:rPr lang="it-IT" u="sng" dirty="0">
                <a:latin typeface="Arial" pitchFamily="34" charset="0"/>
                <a:cs typeface="Arial" pitchFamily="34" charset="0"/>
              </a:rPr>
              <a:t>gli verrà comminato HANSOKU</a:t>
            </a:r>
            <a:r>
              <a:rPr lang="it-IT" dirty="0">
                <a:latin typeface="Arial" pitchFamily="34" charset="0"/>
                <a:cs typeface="Arial" pitchFamily="34" charset="0"/>
              </a:rPr>
              <a:t> (e non KIKEN). Ciò comporta che potrà essere eventualmente ripescato.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508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3866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b="1" u="sng" dirty="0">
                <a:solidFill>
                  <a:srgbClr val="C00000"/>
                </a:solidFill>
                <a:latin typeface="Arial Black" panose="020B0A04020102020204" pitchFamily="34" charset="0"/>
                <a:cs typeface="Arial" pitchFamily="34" charset="0"/>
              </a:rPr>
              <a:t>DURATA DEL COMBATTIMENTO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NOVITA’ 2019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1215873"/>
              </p:ext>
            </p:extLst>
          </p:nvPr>
        </p:nvGraphicFramePr>
        <p:xfrm>
          <a:off x="467544" y="2276872"/>
          <a:ext cx="8208911" cy="3240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74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83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980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Durata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 d’Età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Genere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2109">
                <a:tc>
                  <a:txBody>
                    <a:bodyPr/>
                    <a:lstStyle/>
                    <a:p>
                      <a:pPr marL="186690" indent="-186690"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minuto e 30 secondi      effettivi continui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Esordienti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Maschile e Femminile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minuti effettivi continui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Cadetti e Juniores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Maschile e Femminile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minuti effettivi continui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Under 21 e Seniores</a:t>
                      </a:r>
                      <a:endParaRPr lang="it-IT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Maschile e </a:t>
                      </a:r>
                      <a:r>
                        <a:rPr lang="it-IT" sz="2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Femminile</a:t>
                      </a:r>
                      <a:endParaRPr lang="it-IT" sz="28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 minuti</a:t>
                      </a:r>
                      <a:r>
                        <a:rPr lang="it-IT" sz="2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effettivi e continui</a:t>
                      </a:r>
                      <a:endParaRPr lang="it-IT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Master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Maschile e Femminile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224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masupplies.com.au/wp-content/uploads/2014/10/Hayashi-WKF-karate-gloves-480x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69600">
            <a:off x="6444207" y="4277740"/>
            <a:ext cx="2047541" cy="21328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goshindosports.com/uploads/9/8/7/2/9872954/s275797307697460096_p117_i1_w40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5031">
            <a:off x="6953539" y="1902881"/>
            <a:ext cx="1721015" cy="202219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>
            <a:spLocks noChangeArrowheads="1"/>
          </p:cNvSpPr>
          <p:nvPr/>
        </p:nvSpPr>
        <p:spPr bwMode="auto">
          <a:xfrm>
            <a:off x="323850" y="1484785"/>
            <a:ext cx="5400277" cy="36625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6525" algn="ctr"/>
            <a:r>
              <a:rPr lang="it-IT" alt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alt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 atleti è concesso </a:t>
            </a:r>
          </a:p>
          <a:p>
            <a:pPr marL="136525" algn="ctr"/>
            <a:r>
              <a:rPr lang="it-IT" altLang="it-IT" sz="20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tempo di recupero minimo</a:t>
            </a:r>
          </a:p>
          <a:p>
            <a:pPr marL="136525" algn="ctr"/>
            <a:r>
              <a:rPr lang="it-IT" alt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 un incontro ed un altro corrispondente </a:t>
            </a:r>
            <a:r>
              <a:rPr lang="it-IT" altLang="it-IT" sz="20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durata standard prevista per gli incontri </a:t>
            </a:r>
            <a:r>
              <a:rPr lang="it-IT" altLang="it-IT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propria classe e categoria.</a:t>
            </a:r>
          </a:p>
          <a:p>
            <a:pPr marL="136525" algn="ctr"/>
            <a:endParaRPr lang="it-IT" alt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algn="ctr"/>
            <a:r>
              <a:rPr lang="it-IT" alt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caso in cui l’atleta debba cambiare il colore della cintura e delle protezioni la </a:t>
            </a:r>
            <a:r>
              <a:rPr lang="it-IT" altLang="it-IT" sz="20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durata del tempo di recupero </a:t>
            </a:r>
          </a:p>
          <a:p>
            <a:pPr marL="136525" algn="ctr"/>
            <a:r>
              <a:rPr lang="it-IT" altLang="it-IT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viene estesa a 5 minuti</a:t>
            </a:r>
            <a:r>
              <a:rPr lang="it-IT" altLang="it-IT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1259632" y="404664"/>
            <a:ext cx="6463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6525" algn="ctr"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ORGANZZAZIONE DELLE GARE</a:t>
            </a:r>
            <a:endParaRPr lang="it-IT" sz="105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ww.goshindosports.com/uploads/9/8/7/2/9872954/s275797307697460096_p117_i1_w40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5031">
            <a:off x="6965526" y="1905910"/>
            <a:ext cx="1721015" cy="202219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069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8568952" cy="4594515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it-IT" sz="3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DEFINIZIONE IN TERMINI SPORTIVI</a:t>
            </a:r>
          </a:p>
          <a:p>
            <a:pPr marL="109728" indent="0" algn="ctr">
              <a:buNone/>
            </a:pPr>
            <a:endParaRPr lang="it-IT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it-IT" sz="3200" b="1" u="sng" dirty="0">
                <a:latin typeface="Arial" pitchFamily="34" charset="0"/>
                <a:cs typeface="Arial" pitchFamily="34" charset="0"/>
              </a:rPr>
              <a:t>Karate is not a non contact Sport</a:t>
            </a:r>
          </a:p>
          <a:p>
            <a:pPr algn="ctr"/>
            <a:endParaRPr lang="it-IT" sz="3200" b="1" u="sng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dirty="0">
                <a:latin typeface="Arial" pitchFamily="34" charset="0"/>
                <a:cs typeface="Arial" pitchFamily="34" charset="0"/>
                <a:hlinkClick r:id="rId3" action="ppaction://hlinkfile"/>
              </a:rPr>
              <a:t>1)Karate is not  a Non-contact-spot.mp4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395536" y="476672"/>
            <a:ext cx="8280920" cy="553061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it-IT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CONTENUTO DELLA  PRESTAZIONE</a:t>
            </a:r>
          </a:p>
          <a:p>
            <a:pPr algn="ctr">
              <a:lnSpc>
                <a:spcPct val="150000"/>
              </a:lnSpc>
              <a:buNone/>
            </a:pPr>
            <a:r>
              <a:rPr lang="it-IT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Azioni tecniche a </a:t>
            </a:r>
          </a:p>
          <a:p>
            <a:pPr>
              <a:lnSpc>
                <a:spcPct val="150000"/>
              </a:lnSpc>
              <a:buNone/>
            </a:pPr>
            <a:r>
              <a:rPr lang="it-IT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lunga	       media		  corta</a:t>
            </a:r>
          </a:p>
          <a:p>
            <a:pPr>
              <a:lnSpc>
                <a:spcPct val="150000"/>
              </a:lnSpc>
              <a:buNone/>
            </a:pPr>
            <a:endParaRPr lang="it-IT" sz="2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it-IT" sz="28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it-IT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DISTANZA</a:t>
            </a: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Oggetto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980421348"/>
              </p:ext>
            </p:extLst>
          </p:nvPr>
        </p:nvGraphicFramePr>
        <p:xfrm>
          <a:off x="1619672" y="3429000"/>
          <a:ext cx="5794375" cy="1162050"/>
        </p:xfrm>
        <a:graphic>
          <a:graphicData uri="http://schemas.openxmlformats.org/presentationml/2006/ole">
            <p:oleObj spid="_x0000_s26654" name="Image" r:id="rId4" imgW="25033533" imgH="5019414" progId="">
              <p:embed/>
            </p:oleObj>
          </a:graphicData>
        </a:graphic>
      </p:graphicFrame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8280920" cy="5400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GB" sz="32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OBIETTIVI REGOLAMENTO</a:t>
            </a:r>
          </a:p>
          <a:p>
            <a:pPr algn="ctr">
              <a:buNone/>
            </a:pPr>
            <a:endParaRPr lang="it-IT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KARATE conforme alla propria identità </a:t>
            </a:r>
          </a:p>
          <a:p>
            <a:pPr algn="just"/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KARATE vigoroso ma sicuro</a:t>
            </a:r>
          </a:p>
          <a:p>
            <a:pPr algn="just"/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FAIR PLAY</a:t>
            </a:r>
          </a:p>
          <a:p>
            <a:pPr algn="just"/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PUNTO solo per azioni tecniche</a:t>
            </a:r>
            <a:endParaRPr lang="it-IT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963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8280920" cy="590465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GB" sz="40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CONTENUTI REGOLAMENTO</a:t>
            </a:r>
          </a:p>
          <a:p>
            <a:pPr algn="ctr">
              <a:buNone/>
            </a:pPr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it-IT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COSA SI VALUTA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azioni tecniche               = punti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comportamenti proibiti = richiami / penalità</a:t>
            </a:r>
          </a:p>
          <a:p>
            <a:pPr algn="just">
              <a:lnSpc>
                <a:spcPct val="150000"/>
              </a:lnSpc>
              <a:buNone/>
            </a:pPr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it-IT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SI VALUTA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 di valutazione della tecnica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livelli di punteggio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graduazione dei richiami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applicazione penalità</a:t>
            </a:r>
          </a:p>
          <a:p>
            <a:pPr algn="ctr"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448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5" name="Rectangle 3"/>
          <p:cNvSpPr>
            <a:spLocks noChangeArrowheads="1"/>
          </p:cNvSpPr>
          <p:nvPr/>
        </p:nvSpPr>
        <p:spPr bwMode="auto">
          <a:xfrm>
            <a:off x="346075" y="332656"/>
            <a:ext cx="8546406" cy="58261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21507" name="Oval 4"/>
          <p:cNvSpPr>
            <a:spLocks noChangeArrowheads="1"/>
          </p:cNvSpPr>
          <p:nvPr/>
        </p:nvSpPr>
        <p:spPr bwMode="auto">
          <a:xfrm>
            <a:off x="2428875" y="5481638"/>
            <a:ext cx="4416425" cy="8905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67274" tIns="33637" rIns="67274" bIns="33637" anchor="ctr"/>
          <a:lstStyle/>
          <a:p>
            <a:pPr algn="ctr" defTabSz="673100" eaLnBrk="1" hangingPunct="1"/>
            <a:r>
              <a:rPr lang="it-IT" altLang="it-IT" dirty="0">
                <a:latin typeface="Times New Roman" pitchFamily="18" charset="0"/>
                <a:cs typeface="Times New Roman" pitchFamily="18" charset="0"/>
              </a:rPr>
              <a:t>P</a:t>
            </a:r>
          </a:p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PUNTEGGIO:</a:t>
            </a:r>
          </a:p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YUKO – WAZA-ARI - IPPON</a:t>
            </a:r>
          </a:p>
          <a:p>
            <a:pPr algn="ctr" defTabSz="673100" eaLnBrk="1" hangingPunct="1"/>
            <a:endParaRPr lang="it-IT" altLang="it-IT" sz="1300" dirty="0"/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346075" y="4508500"/>
            <a:ext cx="2032000" cy="68421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67274" tIns="33637" rIns="67274" bIns="33637" anchor="ctr"/>
          <a:lstStyle/>
          <a:p>
            <a:pPr algn="ctr" defTabSz="673100" eaLnBrk="1" hangingPunct="1"/>
            <a:endParaRPr lang="it-IT" altLang="it-IT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73100" eaLnBrk="1" hangingPunct="1"/>
            <a:r>
              <a:rPr lang="it-IT" altLang="it-IT" dirty="0">
                <a:latin typeface="Times New Roman" pitchFamily="18" charset="0"/>
                <a:cs typeface="Times New Roman" pitchFamily="18" charset="0"/>
              </a:rPr>
              <a:t>U.d.G.</a:t>
            </a:r>
          </a:p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UFFICIALE DI GARA</a:t>
            </a:r>
          </a:p>
          <a:p>
            <a:pPr algn="ctr" defTabSz="673100" eaLnBrk="1" hangingPunct="1"/>
            <a:endParaRPr lang="it-IT" altLang="it-IT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3892550" y="4437063"/>
            <a:ext cx="1516063" cy="828675"/>
          </a:xfrm>
          <a:prstGeom prst="flowChartDecision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67274" tIns="33637" rIns="67274" bIns="33637" anchor="ctr"/>
          <a:lstStyle/>
          <a:p>
            <a:pPr algn="ctr" defTabSz="673100" eaLnBrk="1" hangingPunct="1"/>
            <a:r>
              <a:rPr lang="it-IT" altLang="it-IT" dirty="0">
                <a:latin typeface="Times New Roman" pitchFamily="18" charset="0"/>
                <a:cs typeface="Times New Roman" pitchFamily="18" charset="0"/>
              </a:rPr>
              <a:t>A.</a:t>
            </a:r>
          </a:p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ATLETA</a:t>
            </a:r>
          </a:p>
          <a:p>
            <a:pPr algn="ctr" defTabSz="673100" eaLnBrk="1" hangingPunct="1"/>
            <a:endParaRPr lang="it-IT" altLang="it-IT" sz="1300" dirty="0"/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6970713" y="4581525"/>
            <a:ext cx="1704975" cy="6111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67274" tIns="33637" rIns="67274" bIns="33637" anchor="ctr"/>
          <a:lstStyle/>
          <a:p>
            <a:pPr algn="ctr" defTabSz="673100" eaLnBrk="1" hangingPunct="1"/>
            <a:endParaRPr lang="it-IT" altLang="it-IT" sz="1300" dirty="0">
              <a:solidFill>
                <a:schemeClr val="accent2"/>
              </a:solidFill>
            </a:endParaRPr>
          </a:p>
          <a:p>
            <a:pPr algn="ctr" defTabSz="673100" eaLnBrk="1" hangingPunct="1"/>
            <a:r>
              <a:rPr lang="it-IT" altLang="it-IT" dirty="0">
                <a:latin typeface="Times New Roman" pitchFamily="18" charset="0"/>
                <a:cs typeface="Times New Roman" pitchFamily="18" charset="0"/>
              </a:rPr>
              <a:t>T.</a:t>
            </a:r>
          </a:p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TECNICO</a:t>
            </a:r>
          </a:p>
          <a:p>
            <a:pPr algn="ctr" defTabSz="673100" eaLnBrk="1" hangingPunct="1"/>
            <a:endParaRPr lang="it-IT" altLang="it-IT" sz="1300" dirty="0"/>
          </a:p>
        </p:txBody>
      </p:sp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3346450" y="3071813"/>
            <a:ext cx="2520950" cy="1362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67274" tIns="33637" rIns="67274" bIns="33637" anchor="ctr"/>
          <a:lstStyle/>
          <a:p>
            <a:pPr algn="ctr" defTabSz="673100" eaLnBrk="1" hangingPunct="1"/>
            <a:r>
              <a:rPr lang="it-IT" altLang="it-IT" sz="2400" b="1" dirty="0">
                <a:solidFill>
                  <a:srgbClr val="1733A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altLang="it-IT" sz="2400" b="1" dirty="0">
                <a:latin typeface="Times New Roman" pitchFamily="18" charset="0"/>
                <a:cs typeface="Times New Roman" pitchFamily="18" charset="0"/>
              </a:rPr>
              <a:t>MODELLO</a:t>
            </a:r>
          </a:p>
          <a:p>
            <a:pPr algn="ctr" defTabSz="673100" eaLnBrk="1" hangingPunct="1"/>
            <a:r>
              <a:rPr lang="it-IT" altLang="it-IT" sz="2000" b="1" dirty="0">
                <a:solidFill>
                  <a:srgbClr val="1733A9"/>
                </a:solidFill>
                <a:latin typeface="Times New Roman" pitchFamily="18" charset="0"/>
                <a:cs typeface="Times New Roman" pitchFamily="18" charset="0"/>
              </a:rPr>
              <a:t>REGOLAMENTO</a:t>
            </a:r>
          </a:p>
        </p:txBody>
      </p:sp>
      <p:sp>
        <p:nvSpPr>
          <p:cNvPr id="21512" name="AutoShape 9"/>
          <p:cNvSpPr>
            <a:spLocks noChangeArrowheads="1"/>
          </p:cNvSpPr>
          <p:nvPr/>
        </p:nvSpPr>
        <p:spPr bwMode="auto">
          <a:xfrm rot="10800000">
            <a:off x="2482850" y="4508500"/>
            <a:ext cx="1439863" cy="628650"/>
          </a:xfrm>
          <a:prstGeom prst="notchedRightArrow">
            <a:avLst>
              <a:gd name="adj1" fmla="val 50000"/>
              <a:gd name="adj2" fmla="val 572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67274" tIns="33637" rIns="67274" bIns="33637" anchor="ctr"/>
          <a:lstStyle/>
          <a:p>
            <a:pPr algn="ctr" defTabSz="673100" eaLnBrk="1" hangingPunct="1"/>
            <a:r>
              <a:rPr lang="it-IT" altLang="it-IT" sz="1300" dirty="0">
                <a:latin typeface="Times New Roman" pitchFamily="18" charset="0"/>
                <a:cs typeface="Times New Roman" pitchFamily="18" charset="0"/>
              </a:rPr>
              <a:t>AZIONE</a:t>
            </a:r>
          </a:p>
        </p:txBody>
      </p:sp>
      <p:sp>
        <p:nvSpPr>
          <p:cNvPr id="21513" name="Line 10"/>
          <p:cNvSpPr>
            <a:spLocks noChangeShapeType="1"/>
          </p:cNvSpPr>
          <p:nvPr/>
        </p:nvSpPr>
        <p:spPr bwMode="auto">
          <a:xfrm>
            <a:off x="5972175" y="3736975"/>
            <a:ext cx="1824038" cy="7905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1514" name="Line 11"/>
          <p:cNvSpPr>
            <a:spLocks noChangeShapeType="1"/>
          </p:cNvSpPr>
          <p:nvPr/>
        </p:nvSpPr>
        <p:spPr bwMode="auto">
          <a:xfrm flipH="1">
            <a:off x="1528763" y="3736975"/>
            <a:ext cx="1800225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1515" name="Line 12"/>
          <p:cNvSpPr>
            <a:spLocks noChangeShapeType="1"/>
          </p:cNvSpPr>
          <p:nvPr/>
        </p:nvSpPr>
        <p:spPr bwMode="auto">
          <a:xfrm>
            <a:off x="1612900" y="5232400"/>
            <a:ext cx="869950" cy="4762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1516" name="Line 13"/>
          <p:cNvSpPr>
            <a:spLocks noChangeShapeType="1"/>
          </p:cNvSpPr>
          <p:nvPr/>
        </p:nvSpPr>
        <p:spPr bwMode="auto">
          <a:xfrm flipV="1">
            <a:off x="6845300" y="5265738"/>
            <a:ext cx="773113" cy="539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it-IT" dirty="0"/>
          </a:p>
        </p:txBody>
      </p:sp>
      <p:graphicFrame>
        <p:nvGraphicFramePr>
          <p:cNvPr id="21517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824038" y="1139825"/>
          <a:ext cx="5794375" cy="1162050"/>
        </p:xfrm>
        <a:graphic>
          <a:graphicData uri="http://schemas.openxmlformats.org/presentationml/2006/ole">
            <p:oleObj spid="_x0000_s25707" name="Image" r:id="rId4" imgW="25033533" imgH="5019414" progId="">
              <p:embed/>
            </p:oleObj>
          </a:graphicData>
        </a:graphic>
      </p:graphicFrame>
      <p:graphicFrame>
        <p:nvGraphicFramePr>
          <p:cNvPr id="21518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327525" y="2489200"/>
          <a:ext cx="755650" cy="590550"/>
        </p:xfrm>
        <a:graphic>
          <a:graphicData uri="http://schemas.openxmlformats.org/presentationml/2006/ole">
            <p:oleObj spid="_x0000_s25708" name="Image" r:id="rId5" imgW="6252030" imgH="4879633" progId="">
              <p:embed/>
            </p:oleObj>
          </a:graphicData>
        </a:graphic>
      </p:graphicFrame>
      <p:sp>
        <p:nvSpPr>
          <p:cNvPr id="21519" name="AutoShape 16"/>
          <p:cNvSpPr>
            <a:spLocks noChangeArrowheads="1"/>
          </p:cNvSpPr>
          <p:nvPr/>
        </p:nvSpPr>
        <p:spPr bwMode="auto">
          <a:xfrm>
            <a:off x="5459413" y="4581525"/>
            <a:ext cx="1489075" cy="647700"/>
          </a:xfrm>
          <a:prstGeom prst="leftArrow">
            <a:avLst>
              <a:gd name="adj1" fmla="val 50000"/>
              <a:gd name="adj2" fmla="val 5246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7282" tIns="33641" rIns="67282" bIns="33641" anchor="ctr"/>
          <a:lstStyle/>
          <a:p>
            <a:pPr algn="ctr" defTabSz="673100" eaLnBrk="1" hangingPunct="1"/>
            <a:r>
              <a:rPr lang="it-IT" altLang="it-IT" sz="1200" dirty="0">
                <a:latin typeface="Times New Roman" pitchFamily="18" charset="0"/>
                <a:cs typeface="Times New Roman" pitchFamily="18" charset="0"/>
              </a:rPr>
              <a:t>INSEGNAMENTO</a:t>
            </a:r>
          </a:p>
        </p:txBody>
      </p:sp>
      <p:sp>
        <p:nvSpPr>
          <p:cNvPr id="21520" name="Line 17"/>
          <p:cNvSpPr>
            <a:spLocks noChangeShapeType="1"/>
          </p:cNvSpPr>
          <p:nvPr/>
        </p:nvSpPr>
        <p:spPr bwMode="auto">
          <a:xfrm>
            <a:off x="3276600" y="2373313"/>
            <a:ext cx="1050925" cy="284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1521" name="Line 18"/>
          <p:cNvSpPr>
            <a:spLocks noChangeShapeType="1"/>
          </p:cNvSpPr>
          <p:nvPr/>
        </p:nvSpPr>
        <p:spPr bwMode="auto">
          <a:xfrm flipV="1">
            <a:off x="5127625" y="2373313"/>
            <a:ext cx="1076325" cy="276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1522" name="Line 19"/>
          <p:cNvSpPr>
            <a:spLocks noChangeShapeType="1"/>
          </p:cNvSpPr>
          <p:nvPr/>
        </p:nvSpPr>
        <p:spPr bwMode="auto">
          <a:xfrm>
            <a:off x="4721225" y="2228850"/>
            <a:ext cx="0" cy="269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1364077" y="287338"/>
            <a:ext cx="43572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                 </a:t>
            </a:r>
            <a:r>
              <a:rPr lang="it-IT" sz="4000" b="1" dirty="0">
                <a:solidFill>
                  <a:srgbClr val="C00000"/>
                </a:solidFill>
                <a:latin typeface="Arial" panose="020B0604020202020204" pitchFamily="34" charset="0"/>
              </a:rPr>
              <a:t>SINTESI</a:t>
            </a:r>
            <a:endParaRPr lang="it-IT" sz="36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631" y="-171400"/>
            <a:ext cx="9156241" cy="576064"/>
          </a:xfrm>
        </p:spPr>
        <p:txBody>
          <a:bodyPr>
            <a:noAutofit/>
          </a:bodyPr>
          <a:lstStyle/>
          <a:p>
            <a:pPr algn="ctr"/>
            <a:r>
              <a:rPr lang="it-IT" sz="2800" dirty="0">
                <a:solidFill>
                  <a:srgbClr val="C00000"/>
                </a:solidFill>
                <a:effectLst/>
              </a:rPr>
              <a:t>CRITERI DI VALUTAZIONE DELLA TECNICA</a:t>
            </a:r>
          </a:p>
        </p:txBody>
      </p:sp>
      <p:sp>
        <p:nvSpPr>
          <p:cNvPr id="5" name="Rettangolo 4"/>
          <p:cNvSpPr/>
          <p:nvPr/>
        </p:nvSpPr>
        <p:spPr>
          <a:xfrm>
            <a:off x="107504" y="692696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a) Buona Forma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b) Atteggiamento Sportivo </a:t>
            </a:r>
          </a:p>
          <a:p>
            <a:endParaRPr lang="it-IT" sz="2800" b="1" dirty="0">
              <a:solidFill>
                <a:srgbClr val="000000"/>
              </a:solidFill>
              <a:latin typeface="Arial"/>
            </a:endParaRP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c) Applicazione Vigorosa (POTENZA)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d) Consapevolezza (ZANSHIN)</a:t>
            </a:r>
          </a:p>
          <a:p>
            <a:endParaRPr lang="it-IT" sz="2800" b="1" dirty="0">
              <a:solidFill>
                <a:srgbClr val="000000"/>
              </a:solidFill>
              <a:latin typeface="Arial"/>
            </a:endParaRP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e) Corretta Scelta di Tempo (TIMING)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r>
              <a:rPr lang="it-IT" sz="2800" b="1" dirty="0">
                <a:solidFill>
                  <a:srgbClr val="000000"/>
                </a:solidFill>
                <a:latin typeface="Arial"/>
              </a:rPr>
              <a:t>	f)  Distanza Corretta</a:t>
            </a:r>
            <a:endParaRPr lang="it-IT" sz="2800" b="1" dirty="0"/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6884" y="5373216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13115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162847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de-DE" altLang="de-DE" sz="3600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de-DE" altLang="de-DE" sz="3600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</a:br>
            <a:r>
              <a:rPr lang="de-DE" altLang="de-DE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DIVISA UFFICIALE</a:t>
            </a:r>
            <a:br>
              <a:rPr lang="de-DE" altLang="de-DE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</a:br>
            <a:r>
              <a:rPr lang="de-DE" altLang="de-DE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de-DE" altLang="de-DE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</a:br>
            <a:r>
              <a:rPr lang="de-DE" altLang="de-DE" sz="3100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UFFICIALI DI GARA</a:t>
            </a:r>
          </a:p>
        </p:txBody>
      </p:sp>
      <p:sp>
        <p:nvSpPr>
          <p:cNvPr id="4101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539552" y="2564904"/>
            <a:ext cx="3657600" cy="2304256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de-AT" altLang="de-DE" dirty="0"/>
              <a:t>Cordino discreto di </a:t>
            </a:r>
            <a:r>
              <a:rPr lang="de-AT" altLang="de-DE" dirty="0" err="1"/>
              <a:t>colore</a:t>
            </a:r>
            <a:r>
              <a:rPr lang="de-AT" altLang="de-DE" dirty="0"/>
              <a:t> </a:t>
            </a:r>
            <a:r>
              <a:rPr lang="de-AT" altLang="de-DE" b="1" u="sng" dirty="0"/>
              <a:t>bianco</a:t>
            </a:r>
            <a:r>
              <a:rPr lang="de-AT" altLang="de-DE" dirty="0"/>
              <a:t>  </a:t>
            </a:r>
          </a:p>
          <a:p>
            <a:pPr marL="0" indent="0" eaLnBrk="1" hangingPunct="1">
              <a:buFontTx/>
              <a:buNone/>
            </a:pPr>
            <a:endParaRPr lang="de-AT" altLang="de-DE" dirty="0"/>
          </a:p>
          <a:p>
            <a:pPr marL="0" indent="0" eaLnBrk="1" hangingPunct="1">
              <a:buFontTx/>
              <a:buNone/>
            </a:pPr>
            <a:r>
              <a:rPr lang="de-AT" altLang="de-DE" dirty="0" err="1"/>
              <a:t>fischietto</a:t>
            </a:r>
            <a:r>
              <a:rPr lang="de-AT" altLang="de-DE" dirty="0"/>
              <a:t> di </a:t>
            </a:r>
            <a:r>
              <a:rPr lang="de-AT" altLang="de-DE" dirty="0" err="1"/>
              <a:t>colore</a:t>
            </a:r>
            <a:r>
              <a:rPr lang="de-AT" altLang="de-DE" dirty="0"/>
              <a:t> </a:t>
            </a:r>
            <a:r>
              <a:rPr lang="de-AT" altLang="de-DE" b="1" u="sng" dirty="0"/>
              <a:t>NERO</a:t>
            </a:r>
          </a:p>
        </p:txBody>
      </p:sp>
      <p:pic>
        <p:nvPicPr>
          <p:cNvPr id="4106" name="Immagine 9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260350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45E892AE-0CCF-4F68-B3D5-ACF1EE6EA42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0856" y="2838043"/>
            <a:ext cx="2073718" cy="251737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E0483D33-DEC8-44F4-BD03-8DEC4819E2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7700" y="2838043"/>
            <a:ext cx="2204864" cy="251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75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0350"/>
            <a:ext cx="9144000" cy="165648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Criteri</a:t>
            </a:r>
            <a:r>
              <a:rPr lang="en-GB" sz="40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Parametri di valutazione Fijlkam</a:t>
            </a:r>
            <a:r>
              <a:rPr lang="en-GB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Fase</a:t>
            </a:r>
            <a:r>
              <a:rPr lang="en-GB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Preparatoria                 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Fase Esecutiva            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Fase Conclusiva</a:t>
            </a:r>
            <a:b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Oval 4"/>
          <p:cNvSpPr>
            <a:spLocks noChangeArrowheads="1"/>
          </p:cNvSpPr>
          <p:nvPr/>
        </p:nvSpPr>
        <p:spPr bwMode="auto">
          <a:xfrm>
            <a:off x="5580063" y="3573463"/>
            <a:ext cx="1622425" cy="16224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172" name="AutoShape 5"/>
          <p:cNvSpPr>
            <a:spLocks noChangeArrowheads="1"/>
          </p:cNvSpPr>
          <p:nvPr/>
        </p:nvSpPr>
        <p:spPr bwMode="auto">
          <a:xfrm>
            <a:off x="0" y="3429000"/>
            <a:ext cx="1700213" cy="18002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250825" y="4221163"/>
            <a:ext cx="1225550" cy="274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ZANSHIN-I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Oval 7"/>
          <p:cNvSpPr>
            <a:spLocks noChangeArrowheads="1"/>
          </p:cNvSpPr>
          <p:nvPr/>
        </p:nvSpPr>
        <p:spPr bwMode="auto">
          <a:xfrm>
            <a:off x="1908175" y="3500438"/>
            <a:ext cx="1622425" cy="16224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175" name="Line 8"/>
          <p:cNvSpPr>
            <a:spLocks noChangeShapeType="1"/>
          </p:cNvSpPr>
          <p:nvPr/>
        </p:nvSpPr>
        <p:spPr bwMode="auto">
          <a:xfrm flipV="1">
            <a:off x="3492500" y="357346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>
            <a:off x="5435600" y="3735388"/>
            <a:ext cx="215900" cy="12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7235825" y="4365625"/>
            <a:ext cx="187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 flipV="1">
            <a:off x="1692275" y="4365625"/>
            <a:ext cx="18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2195513" y="4221163"/>
            <a:ext cx="1081087" cy="255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TECNICA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5724525" y="4221163"/>
            <a:ext cx="1368425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1" name="AutoShape 15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7451725" y="3500438"/>
            <a:ext cx="1692275" cy="18002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7740650" y="4292600"/>
            <a:ext cx="1152525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ZANSHIN-F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auto">
          <a:xfrm>
            <a:off x="4443413" y="2992438"/>
            <a:ext cx="1841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altLang="it-IT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4" name="Rectangle 18"/>
          <p:cNvSpPr>
            <a:spLocks noChangeArrowheads="1"/>
          </p:cNvSpPr>
          <p:nvPr/>
        </p:nvSpPr>
        <p:spPr bwMode="auto">
          <a:xfrm>
            <a:off x="-36513" y="363220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5" name="Oval 19"/>
          <p:cNvSpPr>
            <a:spLocks noChangeArrowheads="1"/>
          </p:cNvSpPr>
          <p:nvPr/>
        </p:nvSpPr>
        <p:spPr bwMode="auto">
          <a:xfrm>
            <a:off x="3995738" y="2276475"/>
            <a:ext cx="1223962" cy="11906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008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186" name="Text Box 20"/>
          <p:cNvSpPr txBox="1">
            <a:spLocks noChangeArrowheads="1"/>
          </p:cNvSpPr>
          <p:nvPr/>
        </p:nvSpPr>
        <p:spPr bwMode="auto">
          <a:xfrm>
            <a:off x="4067175" y="2708275"/>
            <a:ext cx="1081088" cy="274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DISTANZA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3492500" y="4797425"/>
            <a:ext cx="180975" cy="149225"/>
          </a:xfrm>
          <a:prstGeom prst="line">
            <a:avLst/>
          </a:prstGeom>
          <a:ln>
            <a:solidFill>
              <a:schemeClr val="tx1"/>
            </a:solidFill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88" name="Line 22"/>
          <p:cNvSpPr>
            <a:spLocks noChangeShapeType="1"/>
          </p:cNvSpPr>
          <p:nvPr/>
        </p:nvSpPr>
        <p:spPr bwMode="auto">
          <a:xfrm flipV="1">
            <a:off x="5364163" y="4797425"/>
            <a:ext cx="215900" cy="163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27" name="Freccia in giù 26"/>
          <p:cNvSpPr/>
          <p:nvPr/>
        </p:nvSpPr>
        <p:spPr>
          <a:xfrm rot="1221545" flipH="1">
            <a:off x="1292225" y="2300288"/>
            <a:ext cx="46038" cy="847725"/>
          </a:xfrm>
          <a:prstGeom prst="downArrow">
            <a:avLst>
              <a:gd name="adj1" fmla="val 50000"/>
              <a:gd name="adj2" fmla="val 38654"/>
            </a:avLst>
          </a:prstGeom>
          <a:solidFill>
            <a:srgbClr val="00CC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28" name="Freccia in giù 27"/>
          <p:cNvSpPr/>
          <p:nvPr/>
        </p:nvSpPr>
        <p:spPr>
          <a:xfrm rot="20510429" flipH="1">
            <a:off x="5965825" y="2362200"/>
            <a:ext cx="46038" cy="846138"/>
          </a:xfrm>
          <a:prstGeom prst="downArrow">
            <a:avLst>
              <a:gd name="adj1" fmla="val 50000"/>
              <a:gd name="adj2" fmla="val 3865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29" name="Freccia in giù 28"/>
          <p:cNvSpPr/>
          <p:nvPr/>
        </p:nvSpPr>
        <p:spPr>
          <a:xfrm rot="1557372" flipH="1">
            <a:off x="3330575" y="2438400"/>
            <a:ext cx="44450" cy="846138"/>
          </a:xfrm>
          <a:prstGeom prst="downArrow">
            <a:avLst>
              <a:gd name="adj1" fmla="val 50000"/>
              <a:gd name="adj2" fmla="val 3865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30" name="Freccia in giù 29"/>
          <p:cNvSpPr/>
          <p:nvPr/>
        </p:nvSpPr>
        <p:spPr>
          <a:xfrm rot="20790410">
            <a:off x="8104188" y="2300288"/>
            <a:ext cx="46037" cy="846137"/>
          </a:xfrm>
          <a:prstGeom prst="downArrow">
            <a:avLst>
              <a:gd name="adj1" fmla="val 50000"/>
              <a:gd name="adj2" fmla="val 3865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31" name="Freccia in giù 30"/>
          <p:cNvSpPr/>
          <p:nvPr/>
        </p:nvSpPr>
        <p:spPr>
          <a:xfrm flipH="1">
            <a:off x="4572000" y="1989138"/>
            <a:ext cx="71438" cy="215900"/>
          </a:xfrm>
          <a:prstGeom prst="downArrow">
            <a:avLst>
              <a:gd name="adj1" fmla="val 50000"/>
              <a:gd name="adj2" fmla="val 3865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32" name="Freccia in giù 31"/>
          <p:cNvSpPr/>
          <p:nvPr/>
        </p:nvSpPr>
        <p:spPr>
          <a:xfrm flipH="1">
            <a:off x="4572000" y="3573463"/>
            <a:ext cx="71438" cy="287337"/>
          </a:xfrm>
          <a:prstGeom prst="downArrow">
            <a:avLst>
              <a:gd name="adj1" fmla="val 50000"/>
              <a:gd name="adj2" fmla="val 3865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588125" y="2727325"/>
            <a:ext cx="1368425" cy="2698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 PREMIO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443663" y="5734050"/>
            <a:ext cx="1584325" cy="2698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 SANZIONE</a:t>
            </a:r>
            <a:endParaRPr lang="it-IT" altLang="it-IT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6948488" y="5157788"/>
            <a:ext cx="215900" cy="431800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98" name="Line 29"/>
          <p:cNvSpPr>
            <a:spLocks noChangeShapeType="1"/>
          </p:cNvSpPr>
          <p:nvPr/>
        </p:nvSpPr>
        <p:spPr bwMode="auto">
          <a:xfrm flipV="1">
            <a:off x="6948488" y="3141663"/>
            <a:ext cx="287337" cy="431800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199" name="Oval 19"/>
          <p:cNvSpPr>
            <a:spLocks noChangeArrowheads="1"/>
          </p:cNvSpPr>
          <p:nvPr/>
        </p:nvSpPr>
        <p:spPr bwMode="auto">
          <a:xfrm>
            <a:off x="3995738" y="3894138"/>
            <a:ext cx="1223962" cy="11906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008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7200" name="Oval 19"/>
          <p:cNvSpPr>
            <a:spLocks noChangeArrowheads="1"/>
          </p:cNvSpPr>
          <p:nvPr/>
        </p:nvSpPr>
        <p:spPr bwMode="auto">
          <a:xfrm>
            <a:off x="3995738" y="5478463"/>
            <a:ext cx="1223962" cy="11906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008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37" name="Freccia in giù 36"/>
          <p:cNvSpPr/>
          <p:nvPr/>
        </p:nvSpPr>
        <p:spPr>
          <a:xfrm flipH="1">
            <a:off x="4572000" y="5157788"/>
            <a:ext cx="71438" cy="287337"/>
          </a:xfrm>
          <a:prstGeom prst="downArrow">
            <a:avLst>
              <a:gd name="adj1" fmla="val 50000"/>
              <a:gd name="adj2" fmla="val 3865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202" name="Text Box 13"/>
          <p:cNvSpPr txBox="1">
            <a:spLocks noChangeArrowheads="1"/>
          </p:cNvSpPr>
          <p:nvPr/>
        </p:nvSpPr>
        <p:spPr bwMode="auto">
          <a:xfrm>
            <a:off x="4067175" y="5962650"/>
            <a:ext cx="1081088" cy="274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BUONA FORMA</a:t>
            </a:r>
            <a:endParaRPr lang="it-IT" altLang="it-IT" sz="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3" name="Text Box 20"/>
          <p:cNvSpPr txBox="1">
            <a:spLocks noChangeArrowheads="1"/>
          </p:cNvSpPr>
          <p:nvPr/>
        </p:nvSpPr>
        <p:spPr bwMode="auto">
          <a:xfrm>
            <a:off x="4067175" y="4378325"/>
            <a:ext cx="1081088" cy="274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it-IT" alt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POTENZA</a:t>
            </a:r>
            <a:endParaRPr lang="it-IT" altLang="it-IT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7283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pPr algn="ctr"/>
            <a:r>
              <a:rPr lang="en-GB" sz="4000" u="sng" dirty="0">
                <a:solidFill>
                  <a:srgbClr val="0070C0"/>
                </a:solidFill>
                <a:effectLst/>
                <a:latin typeface="Arial Black" pitchFamily="34" charset="0"/>
                <a:cs typeface="Times New Roman" pitchFamily="18" charset="0"/>
              </a:rPr>
              <a:t>SINTESI</a:t>
            </a:r>
            <a:endParaRPr lang="it-IT" dirty="0">
              <a:solidFill>
                <a:srgbClr val="0070C0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908720"/>
            <a:ext cx="9144000" cy="8534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Si può riassumere: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FORMA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SPAZIO	EFFICIENZA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TEMPO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ENERGIA     EFFICACIA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CONTROLLO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ZANSHIN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arentesi quadra chiusa 2"/>
          <p:cNvSpPr/>
          <p:nvPr/>
        </p:nvSpPr>
        <p:spPr>
          <a:xfrm>
            <a:off x="2363088" y="1823264"/>
            <a:ext cx="118871" cy="1800200"/>
          </a:xfrm>
          <a:prstGeom prst="rightBracke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Parentesi quadra chiusa 5"/>
          <p:cNvSpPr/>
          <p:nvPr/>
        </p:nvSpPr>
        <p:spPr>
          <a:xfrm>
            <a:off x="2389627" y="3717032"/>
            <a:ext cx="96011" cy="792088"/>
          </a:xfrm>
          <a:prstGeom prst="righ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6826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pPr algn="ctr"/>
            <a:r>
              <a:rPr lang="en-GB" sz="4000" u="sng" dirty="0">
                <a:solidFill>
                  <a:srgbClr val="0070C0"/>
                </a:solidFill>
                <a:effectLst/>
                <a:latin typeface="Arial Black" pitchFamily="34" charset="0"/>
                <a:cs typeface="Times New Roman" pitchFamily="18" charset="0"/>
              </a:rPr>
              <a:t>SINTESI</a:t>
            </a:r>
            <a:endParaRPr lang="it-IT" dirty="0">
              <a:solidFill>
                <a:srgbClr val="0070C0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FORMA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E’ la principale componente del gesto tecnico che</a:t>
            </a:r>
          </a:p>
          <a:p>
            <a:pPr algn="just">
              <a:lnSpc>
                <a:spcPct val="150000"/>
              </a:lnSpc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incarna l’</a:t>
            </a:r>
            <a:r>
              <a:rPr lang="it-IT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IDENTITA’ SPECIFICA 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KARATE.</a:t>
            </a:r>
          </a:p>
          <a:p>
            <a:pPr algn="just">
              <a:lnSpc>
                <a:spcPct val="150000"/>
              </a:lnSpc>
            </a:pPr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408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128992" cy="966738"/>
          </a:xfrm>
        </p:spPr>
        <p:txBody>
          <a:bodyPr>
            <a:normAutofit fontScale="90000"/>
          </a:bodyPr>
          <a:lstStyle/>
          <a:p>
            <a:r>
              <a:rPr lang="it-IT" altLang="it-IT" sz="6000" dirty="0">
                <a:solidFill>
                  <a:schemeClr val="accent2"/>
                </a:solidFill>
                <a:effectLst/>
                <a:latin typeface="Comic Sans MS" pitchFamily="66" charset="0"/>
                <a:cs typeface="Arial" pitchFamily="34" charset="0"/>
              </a:rPr>
              <a:t>   </a:t>
            </a:r>
            <a:r>
              <a:rPr lang="it-IT" altLang="it-IT" sz="5300" dirty="0">
                <a:solidFill>
                  <a:srgbClr val="0070C0"/>
                </a:solidFill>
                <a:effectLst/>
                <a:latin typeface="Arial Black" panose="020B0A04020102020204" pitchFamily="34" charset="0"/>
                <a:cs typeface="Arial" pitchFamily="34" charset="0"/>
              </a:rPr>
              <a:t>“Tecnica- </a:t>
            </a:r>
            <a:r>
              <a:rPr lang="it-IT" altLang="it-IT" sz="4000" dirty="0">
                <a:solidFill>
                  <a:srgbClr val="0070C0"/>
                </a:solidFill>
                <a:effectLst/>
                <a:latin typeface="Arial Black" panose="020B0A04020102020204" pitchFamily="34" charset="0"/>
                <a:cs typeface="Arial" pitchFamily="34" charset="0"/>
              </a:rPr>
              <a:t>Buona Forma</a:t>
            </a:r>
            <a:r>
              <a:rPr lang="it-IT" altLang="it-IT" sz="5300" dirty="0">
                <a:solidFill>
                  <a:srgbClr val="0070C0"/>
                </a:solidFill>
                <a:effectLst/>
                <a:latin typeface="Arial Black" panose="020B0A04020102020204" pitchFamily="34" charset="0"/>
                <a:cs typeface="Arial" pitchFamily="34" charset="0"/>
              </a:rPr>
              <a:t>”</a:t>
            </a:r>
            <a:endParaRPr lang="it-IT" dirty="0"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1052736"/>
            <a:ext cx="8604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latin typeface="Arial" pitchFamily="34" charset="0"/>
                <a:cs typeface="Arial" pitchFamily="34" charset="0"/>
              </a:rPr>
              <a:t>	Ogni tecnica deve essere effettuata in conformità ai 	modelli </a:t>
            </a:r>
            <a:r>
              <a:rPr 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(buona forma)  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della specialità del karate, 	</a:t>
            </a:r>
            <a:r>
              <a:rPr lang="it-IT" b="1" dirty="0" err="1">
                <a:latin typeface="Arial" pitchFamily="34" charset="0"/>
                <a:cs typeface="Arial" pitchFamily="34" charset="0"/>
              </a:rPr>
              <a:t>cio’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significa che al momento dell’azione sul 	bersaglio la forma del corpo deve essere 	riconoscibile come fondamentale del karate.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Immag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4257" y="2991728"/>
            <a:ext cx="4535934" cy="360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02784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408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850" y="333375"/>
            <a:ext cx="8496300" cy="6191250"/>
          </a:xfrm>
        </p:spPr>
        <p:txBody>
          <a:bodyPr>
            <a:normAutofit/>
          </a:bodyPr>
          <a:lstStyle/>
          <a:p>
            <a:pPr marL="514350" indent="-514350" algn="ctr">
              <a:buNone/>
              <a:defRPr/>
            </a:pPr>
            <a:r>
              <a:rPr lang="it-IT" sz="4000" b="1" u="sng" dirty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BERSAGLI CONSENTITI</a:t>
            </a:r>
          </a:p>
          <a:p>
            <a:pPr marL="514350" indent="-514350" algn="ctr">
              <a:buNone/>
              <a:defRPr/>
            </a:pPr>
            <a:endParaRPr lang="it-IT" sz="2400" dirty="0">
              <a:latin typeface="Times New Roman" pitchFamily="18" charset="0"/>
              <a:cs typeface="Times New Roman" pitchFamily="18" charset="0"/>
            </a:endParaRP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TESTA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VISO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COLLO 		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ADDOME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PETTO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SCHIENA 	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2400" b="1" dirty="0">
                <a:latin typeface="Arial Black" panose="020B0A04020102020204" pitchFamily="34" charset="0"/>
                <a:cs typeface="Times New Roman" pitchFamily="18" charset="0"/>
              </a:rPr>
              <a:t>FIANCHI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445224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430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pPr algn="ctr"/>
            <a:r>
              <a:rPr lang="en-GB" sz="4000" u="sng" dirty="0">
                <a:solidFill>
                  <a:srgbClr val="0070C0"/>
                </a:solidFill>
                <a:effectLst/>
                <a:latin typeface="Arial Black" pitchFamily="34" charset="0"/>
                <a:cs typeface="Times New Roman" pitchFamily="18" charset="0"/>
              </a:rPr>
              <a:t>SINTESI</a:t>
            </a:r>
            <a:endParaRPr lang="it-IT" dirty="0">
              <a:solidFill>
                <a:srgbClr val="0070C0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83568" y="764704"/>
            <a:ext cx="8460432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CONTROLLO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ZANSHIN </a:t>
            </a:r>
          </a:p>
          <a:p>
            <a:pPr algn="just"/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componenti che appartengono solo alla disciplina del KARATE</a:t>
            </a: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Attraverso il «controllo» la quantità di energia trasferita sul bersaglio viene limitata, e si persegue l’obiettivo di promuovere un KARATE vigoroso ma </a:t>
            </a:r>
            <a:r>
              <a:rPr lang="it-IT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sicuro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perseguimento di tale obiettivo è altresì garantito dalla previsione dell’uso obbligatorio dell’equipaggiamento protettivo.  </a:t>
            </a:r>
          </a:p>
          <a:p>
            <a:pPr algn="just"/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76596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850" y="333375"/>
            <a:ext cx="8496300" cy="6191250"/>
          </a:xfrm>
        </p:spPr>
        <p:txBody>
          <a:bodyPr>
            <a:normAutofit fontScale="92500"/>
          </a:bodyPr>
          <a:lstStyle/>
          <a:p>
            <a:pPr marL="514350" indent="-514350" algn="ctr">
              <a:buNone/>
              <a:defRPr/>
            </a:pPr>
            <a:r>
              <a:rPr lang="it-IT" sz="4000" b="1" u="sng" dirty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CONTROLLO</a:t>
            </a:r>
          </a:p>
          <a:p>
            <a:pPr marL="514350" indent="-514350" algn="ctr">
              <a:buNone/>
              <a:defRPr/>
            </a:pPr>
            <a:endParaRPr lang="it-IT" sz="2400" dirty="0">
              <a:latin typeface="Times New Roman" pitchFamily="18" charset="0"/>
              <a:cs typeface="Times New Roman" pitchFamily="18" charset="0"/>
            </a:endParaRP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-      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SKIN TOUCH (Jodan) = potenza autocontrollata sul bersaglio.</a:t>
            </a: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it-IT" sz="2400" dirty="0">
                <a:latin typeface="Arial" pitchFamily="34" charset="0"/>
                <a:cs typeface="Arial" pitchFamily="34" charset="0"/>
              </a:rPr>
              <a:t>	L’azione viene inibita nell’ultimo segmento di traiettoria.</a:t>
            </a:r>
          </a:p>
          <a:p>
            <a:pPr marL="536575" indent="-536575" algn="just">
              <a:lnSpc>
                <a:spcPct val="200000"/>
              </a:lnSpc>
              <a:buFont typeface="Wingdings 2" panose="05020102010507070707" pitchFamily="18" charset="2"/>
              <a:buNone/>
              <a:defRPr/>
            </a:pPr>
            <a:endParaRPr lang="it-IT" sz="2400" dirty="0">
              <a:latin typeface="Arial" pitchFamily="34" charset="0"/>
              <a:cs typeface="Arial" pitchFamily="34" charset="0"/>
            </a:endParaRPr>
          </a:p>
          <a:p>
            <a:pPr marL="536575" indent="-536575" algn="just">
              <a:lnSpc>
                <a:spcPct val="150000"/>
              </a:lnSpc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it-IT" sz="2400" dirty="0">
                <a:latin typeface="Arial" pitchFamily="34" charset="0"/>
                <a:cs typeface="Arial" pitchFamily="34" charset="0"/>
              </a:rPr>
              <a:t>-	CONTATTO (Chudan) = l’azione trasferisce sul bersaglio una quantità di energia autolimitata al fine di non provocare lesioni agli organi interni.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it-IT" sz="2400" dirty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2400" dirty="0">
                <a:latin typeface="Arial" pitchFamily="34" charset="0"/>
                <a:cs typeface="Arial" pitchFamily="34" charset="0"/>
              </a:rPr>
              <a:t>Dal punto di vista motorio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2400" b="1" dirty="0">
                <a:latin typeface="Arial" pitchFamily="34" charset="0"/>
                <a:cs typeface="Arial" pitchFamily="34" charset="0"/>
              </a:rPr>
              <a:t>Hiki Te  - Hiki Ashi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300" b="1" dirty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1)Karate is not  a Non-contact-spot.mp4</a:t>
            </a:r>
            <a:endParaRPr lang="it-IT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16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3500" u="sng" dirty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CONTROLLO</a:t>
            </a:r>
            <a:endParaRPr lang="it-IT" sz="35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it-IT" sz="3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 2" panose="05020102010507070707" pitchFamily="18" charset="2"/>
              <a:buNone/>
              <a:defRPr/>
            </a:pPr>
            <a:r>
              <a:rPr lang="it-IT" sz="3200" dirty="0">
                <a:latin typeface="Arial" pitchFamily="34" charset="0"/>
                <a:cs typeface="Arial" pitchFamily="34" charset="0"/>
              </a:rPr>
              <a:t>Tecniche di pugno =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HIKI-TE </a:t>
            </a:r>
            <a:r>
              <a:rPr lang="it-IT" sz="3200" b="1" dirty="0">
                <a:latin typeface="Arial" pitchFamily="34" charset="0"/>
                <a:cs typeface="Arial" pitchFamily="34" charset="0"/>
              </a:rPr>
              <a:t> 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it-IT" sz="3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 2" panose="05020102010507070707" pitchFamily="18" charset="2"/>
              <a:buNone/>
              <a:defRPr/>
            </a:pPr>
            <a:r>
              <a:rPr lang="it-IT" sz="3200" dirty="0">
                <a:latin typeface="Arial" pitchFamily="34" charset="0"/>
                <a:cs typeface="Arial" pitchFamily="34" charset="0"/>
              </a:rPr>
              <a:t>Tecniche di Calcio =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HIKI-ASHI </a:t>
            </a: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it-IT" sz="3200" u="sng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r>
              <a:rPr lang="it-IT" sz="3200" dirty="0">
                <a:latin typeface="Arial" pitchFamily="34" charset="0"/>
                <a:cs typeface="Arial" pitchFamily="34" charset="0"/>
              </a:rPr>
              <a:t>Tecniche di Proiezione =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CONTROLLO DELL’ IMPATTO SUL TATAMI AL MOMENTO DELLA CADUTA</a:t>
            </a:r>
            <a:r>
              <a:rPr lang="it-IT" sz="32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4000" u="sng" dirty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CONTROLLO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it-IT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it-IT" sz="4000" dirty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4000" dirty="0">
                <a:latin typeface="Arial" pitchFamily="34" charset="0"/>
                <a:cs typeface="Arial" pitchFamily="34" charset="0"/>
              </a:rPr>
              <a:t>Nelle categorie giovanili (</a:t>
            </a:r>
            <a:r>
              <a:rPr lang="it-IT" sz="4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Cadetti/Juniores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) </a:t>
            </a:r>
            <a:r>
              <a:rPr lang="it-IT" sz="40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NON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 è consentito alcun contatto per le tecniche di pugno in jodan.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it-IT" sz="4000" dirty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it-IT" sz="4000" dirty="0">
                <a:latin typeface="Arial" pitchFamily="34" charset="0"/>
                <a:cs typeface="Arial" pitchFamily="34" charset="0"/>
              </a:rPr>
              <a:t>Qualsiasi tecnica di pugno che va a contatto non può portare all’assegnazione del punto e </a:t>
            </a:r>
            <a:r>
              <a:rPr lang="it-IT" sz="4200" u="sng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deve</a:t>
            </a:r>
            <a:r>
              <a:rPr lang="it-IT" sz="4000" dirty="0">
                <a:latin typeface="Arial" pitchFamily="34" charset="0"/>
                <a:cs typeface="Arial" pitchFamily="34" charset="0"/>
              </a:rPr>
              <a:t> essere sanzionata con un richiamo o una penalità.</a:t>
            </a: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it-IT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b="1" u="sng" dirty="0">
                <a:solidFill>
                  <a:srgbClr val="0070C0"/>
                </a:solidFill>
                <a:latin typeface="Arial Black" panose="020B0A04020102020204" pitchFamily="34" charset="0"/>
                <a:cs typeface="Arial" pitchFamily="34" charset="0"/>
              </a:rPr>
              <a:t>IN EVIDENZA</a:t>
            </a:r>
          </a:p>
          <a:p>
            <a:pPr algn="ctr">
              <a:buNone/>
            </a:pPr>
            <a:endParaRPr lang="it-IT" b="1" u="sng" dirty="0">
              <a:solidFill>
                <a:srgbClr val="0070C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0070C0"/>
                </a:solidFill>
                <a:latin typeface="Arial Black" panose="020B0A04020102020204" pitchFamily="34" charset="0"/>
                <a:cs typeface="Arial" pitchFamily="34" charset="0"/>
              </a:rPr>
              <a:t>Cadetti - Juniores</a:t>
            </a: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Se i Giudici </a:t>
            </a:r>
            <a:r>
              <a:rPr lang="it-IT" b="1" u="sng" dirty="0">
                <a:latin typeface="Arial" pitchFamily="34" charset="0"/>
                <a:cs typeface="Arial" pitchFamily="34" charset="0"/>
              </a:rPr>
              <a:t>sono certi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che la tecnica di braccia sia arrivata a contatto </a:t>
            </a:r>
            <a:r>
              <a:rPr lang="it-IT" b="1" u="sng" dirty="0">
                <a:latin typeface="Arial" pitchFamily="34" charset="0"/>
                <a:cs typeface="Arial" pitchFamily="34" charset="0"/>
              </a:rPr>
              <a:t>non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devono segnalare il punto.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Se l’Arbitro vede che una tecnica di braccia  è arrivata a contatto (anche epidermico) </a:t>
            </a:r>
            <a:r>
              <a:rPr lang="it-IT" b="1" u="sng" dirty="0">
                <a:latin typeface="Arial" pitchFamily="34" charset="0"/>
                <a:cs typeface="Arial" pitchFamily="34" charset="0"/>
              </a:rPr>
              <a:t>deve assumersi la responsabilità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 di comminare la sanzione adeguata. </a:t>
            </a: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</a:t>
            </a:r>
            <a:endParaRPr lang="it-IT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14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r>
              <a:rPr lang="de-DE" altLang="de-DE" sz="3600" u="sng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UFFICIALI DI GARA</a:t>
            </a:r>
          </a:p>
        </p:txBody>
      </p:sp>
      <p:sp>
        <p:nvSpPr>
          <p:cNvPr id="5128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3814763" y="2209800"/>
            <a:ext cx="3960812" cy="11096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AT" altLang="de-DE" dirty="0"/>
              <a:t>Semplice fede nuziale…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600360"/>
            <a:ext cx="2736758" cy="2106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886134"/>
            <a:ext cx="2034343" cy="2439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3903828"/>
            <a:ext cx="1637074" cy="2404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9" name="Inhaltsplatzhalter 4"/>
          <p:cNvSpPr txBox="1">
            <a:spLocks/>
          </p:cNvSpPr>
          <p:nvPr/>
        </p:nvSpPr>
        <p:spPr bwMode="auto">
          <a:xfrm>
            <a:off x="341313" y="4703763"/>
            <a:ext cx="39608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de-AT" altLang="de-DE" dirty="0">
                <a:solidFill>
                  <a:srgbClr val="000000"/>
                </a:solidFill>
              </a:rPr>
              <a:t>Orecchini discreti…</a:t>
            </a:r>
          </a:p>
        </p:txBody>
      </p:sp>
      <p:pic>
        <p:nvPicPr>
          <p:cNvPr id="5130" name="Immagine 9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59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971600" y="404664"/>
            <a:ext cx="7343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4000" b="1" u="sng" dirty="0">
                <a:ln w="6350">
                  <a:noFill/>
                </a:ln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LIVELLI DI PUNTEGGIO</a:t>
            </a:r>
          </a:p>
        </p:txBody>
      </p:sp>
      <p:sp>
        <p:nvSpPr>
          <p:cNvPr id="13315" name="Text Box 13"/>
          <p:cNvSpPr txBox="1">
            <a:spLocks noChangeArrowheads="1"/>
          </p:cNvSpPr>
          <p:nvPr/>
        </p:nvSpPr>
        <p:spPr bwMode="auto">
          <a:xfrm>
            <a:off x="1042988" y="3573463"/>
            <a:ext cx="1439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PUNTI</a:t>
            </a:r>
          </a:p>
        </p:txBody>
      </p:sp>
      <p:sp>
        <p:nvSpPr>
          <p:cNvPr id="13316" name="Text Box 14"/>
          <p:cNvSpPr txBox="1">
            <a:spLocks noChangeArrowheads="1"/>
          </p:cNvSpPr>
          <p:nvPr/>
        </p:nvSpPr>
        <p:spPr bwMode="auto">
          <a:xfrm>
            <a:off x="6732588" y="3573463"/>
            <a:ext cx="155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PUNTO</a:t>
            </a:r>
          </a:p>
        </p:txBody>
      </p:sp>
      <p:sp>
        <p:nvSpPr>
          <p:cNvPr id="13317" name="Text Box 15"/>
          <p:cNvSpPr txBox="1">
            <a:spLocks noChangeArrowheads="1"/>
          </p:cNvSpPr>
          <p:nvPr/>
        </p:nvSpPr>
        <p:spPr bwMode="auto">
          <a:xfrm>
            <a:off x="3924300" y="3573463"/>
            <a:ext cx="1439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PUNTI</a:t>
            </a:r>
          </a:p>
        </p:txBody>
      </p:sp>
      <p:sp>
        <p:nvSpPr>
          <p:cNvPr id="23558" name="WordArt 17"/>
          <p:cNvSpPr>
            <a:spLocks noChangeArrowheads="1" noChangeShapeType="1" noTextEdit="1"/>
          </p:cNvSpPr>
          <p:nvPr/>
        </p:nvSpPr>
        <p:spPr bwMode="auto">
          <a:xfrm>
            <a:off x="3851275" y="4221163"/>
            <a:ext cx="16557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1600" b="1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anose="020B0A04020102020204" pitchFamily="34" charset="0"/>
              </a:rPr>
              <a:t>Medio livello</a:t>
            </a:r>
          </a:p>
          <a:p>
            <a:pPr algn="ctr"/>
            <a:r>
              <a:rPr lang="it-IT" sz="1600" b="1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anose="020B0A04020102020204" pitchFamily="34" charset="0"/>
              </a:rPr>
              <a:t>di difficoltà</a:t>
            </a:r>
          </a:p>
        </p:txBody>
      </p:sp>
      <p:sp>
        <p:nvSpPr>
          <p:cNvPr id="23559" name="WordArt 20"/>
          <p:cNvSpPr>
            <a:spLocks noChangeArrowheads="1" noChangeShapeType="1" noTextEdit="1"/>
          </p:cNvSpPr>
          <p:nvPr/>
        </p:nvSpPr>
        <p:spPr bwMode="auto">
          <a:xfrm>
            <a:off x="1042988" y="4149725"/>
            <a:ext cx="1368425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1600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anose="020B0A04020102020204" pitchFamily="34" charset="0"/>
              </a:rPr>
              <a:t>Alto livello</a:t>
            </a:r>
          </a:p>
          <a:p>
            <a:pPr algn="ctr"/>
            <a:r>
              <a:rPr lang="it-IT" sz="1600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anose="020B0A04020102020204" pitchFamily="34" charset="0"/>
              </a:rPr>
              <a:t>di difficoltà</a:t>
            </a:r>
          </a:p>
        </p:txBody>
      </p:sp>
      <p:sp>
        <p:nvSpPr>
          <p:cNvPr id="23560" name="WordArt 21"/>
          <p:cNvSpPr>
            <a:spLocks noChangeArrowheads="1" noChangeShapeType="1" noTextEdit="1"/>
          </p:cNvSpPr>
          <p:nvPr/>
        </p:nvSpPr>
        <p:spPr bwMode="auto">
          <a:xfrm>
            <a:off x="6516217" y="4149725"/>
            <a:ext cx="172767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1600" b="1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itchFamily="34" charset="0"/>
              </a:rPr>
              <a:t>Basso livello</a:t>
            </a:r>
          </a:p>
          <a:p>
            <a:pPr algn="ctr"/>
            <a:r>
              <a:rPr lang="it-IT" sz="1600" b="1" kern="10" spc="320" dirty="0">
                <a:ln w="9525">
                  <a:solidFill>
                    <a:prstClr val="white"/>
                  </a:solidFill>
                  <a:round/>
                  <a:headEnd/>
                  <a:tailEnd/>
                </a:ln>
                <a:solidFill>
                  <a:srgbClr val="474B78">
                    <a:lumMod val="75000"/>
                  </a:srgbClr>
                </a:solidFill>
                <a:latin typeface="Arial Black" pitchFamily="34" charset="0"/>
              </a:rPr>
              <a:t>di difficoltà</a:t>
            </a:r>
          </a:p>
        </p:txBody>
      </p:sp>
      <p:sp>
        <p:nvSpPr>
          <p:cNvPr id="23561" name="AutoShape 23"/>
          <p:cNvSpPr>
            <a:spLocks noChangeArrowheads="1"/>
          </p:cNvSpPr>
          <p:nvPr/>
        </p:nvSpPr>
        <p:spPr bwMode="auto">
          <a:xfrm rot="12476322" flipV="1">
            <a:off x="1828800" y="1846263"/>
            <a:ext cx="720725" cy="1379537"/>
          </a:xfrm>
          <a:prstGeom prst="downArrow">
            <a:avLst>
              <a:gd name="adj1" fmla="val 50000"/>
              <a:gd name="adj2" fmla="val 49961"/>
            </a:avLst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23562" name="AutoShape 23"/>
          <p:cNvSpPr>
            <a:spLocks noChangeArrowheads="1"/>
          </p:cNvSpPr>
          <p:nvPr/>
        </p:nvSpPr>
        <p:spPr bwMode="auto">
          <a:xfrm rot="10800000" flipV="1">
            <a:off x="4349750" y="1844675"/>
            <a:ext cx="719138" cy="1379538"/>
          </a:xfrm>
          <a:prstGeom prst="downArrow">
            <a:avLst>
              <a:gd name="adj1" fmla="val 50000"/>
              <a:gd name="adj2" fmla="val 50072"/>
            </a:avLst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23563" name="AutoShape 23"/>
          <p:cNvSpPr>
            <a:spLocks noChangeArrowheads="1"/>
          </p:cNvSpPr>
          <p:nvPr/>
        </p:nvSpPr>
        <p:spPr bwMode="auto">
          <a:xfrm rot="8944783" flipV="1">
            <a:off x="6777038" y="1860550"/>
            <a:ext cx="720725" cy="1379538"/>
          </a:xfrm>
          <a:prstGeom prst="downArrow">
            <a:avLst>
              <a:gd name="adj1" fmla="val 50000"/>
              <a:gd name="adj2" fmla="val 49961"/>
            </a:avLst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it-IT" altLang="it-IT" dirty="0">
              <a:solidFill>
                <a:prstClr val="black"/>
              </a:solidFill>
            </a:endParaRPr>
          </a:p>
        </p:txBody>
      </p:sp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373216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12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156242" cy="1584176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sz="36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   </a:t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</a:b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sz="36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IPPON</a:t>
            </a:r>
          </a:p>
        </p:txBody>
      </p:sp>
      <p:sp>
        <p:nvSpPr>
          <p:cNvPr id="5" name="Rettangolo 4"/>
          <p:cNvSpPr/>
          <p:nvPr/>
        </p:nvSpPr>
        <p:spPr>
          <a:xfrm>
            <a:off x="0" y="191683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Calci </a:t>
            </a:r>
            <a:r>
              <a:rPr lang="it-IT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Jodan</a:t>
            </a:r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endParaRPr lang="it-I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Ogni tecnica valida eseguita su un Atleta caduto o proiettato </a:t>
            </a: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3" y="1052736"/>
            <a:ext cx="144583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21088"/>
            <a:ext cx="1606893" cy="187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96425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156242" cy="1656184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sz="36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WAZA-ARI</a:t>
            </a:r>
          </a:p>
        </p:txBody>
      </p:sp>
      <p:sp>
        <p:nvSpPr>
          <p:cNvPr id="5" name="Rettangolo 4"/>
          <p:cNvSpPr/>
          <p:nvPr/>
        </p:nvSpPr>
        <p:spPr>
          <a:xfrm>
            <a:off x="0" y="191683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 </a:t>
            </a: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Chudan</a:t>
            </a: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2457233" cy="253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3280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264762" cy="1368152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sz="3600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YUKO</a:t>
            </a:r>
          </a:p>
        </p:txBody>
      </p:sp>
      <p:sp>
        <p:nvSpPr>
          <p:cNvPr id="5" name="Rettangolo 4"/>
          <p:cNvSpPr/>
          <p:nvPr/>
        </p:nvSpPr>
        <p:spPr>
          <a:xfrm>
            <a:off x="0" y="191683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Chudan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Jodan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Tzuki</a:t>
            </a: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Chudan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Jodan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Uchi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9093" y="1916832"/>
            <a:ext cx="2515282" cy="329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42663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264762" cy="1368152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TECNICHE</a:t>
            </a:r>
            <a:endParaRPr lang="it-IT" sz="3600" dirty="0">
              <a:solidFill>
                <a:srgbClr val="C0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528" y="1340768"/>
            <a:ext cx="853313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 – pugni- proiezioni (</a:t>
            </a:r>
            <a:r>
              <a:rPr lang="it-IT" sz="3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jodan</a:t>
            </a: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3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chudan</a:t>
            </a:r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 criteri = punto</a:t>
            </a:r>
          </a:p>
          <a:p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TECNICHE CORRETTE.mp4</a:t>
            </a:r>
            <a: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 </a:t>
            </a:r>
            <a: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Ucraina Italia GHIAKU TSUKI.mov</a:t>
            </a:r>
            <a: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</a:t>
            </a:r>
            <a: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action="ppaction://hlinkfile"/>
              </a:rPr>
              <a:t>Turchia Ucraina IPPON.mov</a:t>
            </a:r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avier.SWEKARATE\Desktop\picture-12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996952"/>
            <a:ext cx="2738393" cy="2300203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>
            <a:softEdge rad="127000"/>
          </a:effectLst>
        </p:spPr>
      </p:pic>
      <p:pic>
        <p:nvPicPr>
          <p:cNvPr id="7" name="Picture 4" descr="C:\Users\javier.SWEKARATE\Desktop\CHAMPIONNATSDUMONDED_preview.jp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3000001"/>
            <a:ext cx="2741638" cy="2297154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288321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contenuto 2"/>
          <p:cNvSpPr>
            <a:spLocks noGrp="1"/>
          </p:cNvSpPr>
          <p:nvPr>
            <p:ph idx="1"/>
          </p:nvPr>
        </p:nvSpPr>
        <p:spPr>
          <a:xfrm>
            <a:off x="0" y="1341438"/>
            <a:ext cx="9142413" cy="5183187"/>
          </a:xfrm>
          <a:ln>
            <a:noFill/>
            <a:round/>
          </a:ln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it-IT" alt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it-IT" alt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L’ippon viene assegnato se l’Atleta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b="1" dirty="0">
                <a:solidFill>
                  <a:srgbClr val="1733A9"/>
                </a:solidFill>
                <a:latin typeface="Arial" panose="020B0604020202020204" pitchFamily="34" charset="0"/>
                <a:cs typeface="Arial" pitchFamily="34" charset="0"/>
              </a:rPr>
              <a:t>proiettato o caduto si trova con il </a:t>
            </a:r>
            <a:r>
              <a:rPr lang="it-IT" altLang="it-IT" b="1" i="1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it-IT" altLang="it-IT" b="1" i="1" u="sng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torso</a:t>
            </a:r>
            <a:r>
              <a:rPr lang="it-IT" altLang="it-IT" b="1" i="1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it-IT" altLang="it-IT" b="1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a terra;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dirty="0">
                <a:latin typeface="Arial" pitchFamily="34" charset="0"/>
                <a:cs typeface="Arial" pitchFamily="34" charset="0"/>
              </a:rPr>
              <a:t>					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dirty="0">
                <a:latin typeface="Arial" pitchFamily="34" charset="0"/>
                <a:cs typeface="Arial" pitchFamily="34" charset="0"/>
              </a:rPr>
              <a:t>  </a:t>
            </a:r>
            <a:r>
              <a:rPr lang="it-IT" alt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tutti gli altri casi vada a segno una Tecnica valida,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b="1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questa sarà valutata come se l’Atleta fosse in piedi</a:t>
            </a:r>
            <a:r>
              <a:rPr lang="it-IT" altLang="it-IT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 eaLnBrk="1" hangingPunct="1">
              <a:buFont typeface="Wingdings" pitchFamily="2" charset="2"/>
              <a:buNone/>
            </a:pPr>
            <a:endParaRPr lang="it-IT" altLang="it-IT" dirty="0">
              <a:solidFill>
                <a:srgbClr val="1733A9"/>
              </a:solidFill>
              <a:latin typeface="Comic Sans MS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16686" y="1196752"/>
            <a:ext cx="7509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it-IT" sz="2800" b="1" dirty="0">
                <a:ln w="6350">
                  <a:noFill/>
                </a:ln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    </a:t>
            </a:r>
            <a:r>
              <a:rPr lang="it-IT" sz="2800" b="1" dirty="0">
                <a:ln w="6350">
                  <a:noFill/>
                </a:ln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TECNICHE DI PROIEZIONE: 	IPPON 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110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contenuto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55895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just" eaLnBrk="1" hangingPunct="1">
              <a:buClrTx/>
              <a:buFont typeface="Wingdings" pitchFamily="2" charset="2"/>
              <a:buChar char="§"/>
              <a:defRPr/>
            </a:pPr>
            <a:endParaRPr lang="it-IT" sz="2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Tx/>
              <a:buFont typeface="Wingdings" pitchFamily="2" charset="2"/>
              <a:buChar char="§"/>
              <a:defRPr/>
            </a:pPr>
            <a:endParaRPr lang="it-IT" sz="2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Tx/>
              <a:buFont typeface="Wingdings" pitchFamily="2" charset="2"/>
              <a:buChar char="§"/>
              <a:defRPr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Tx/>
              <a:buFont typeface="Wingdings" pitchFamily="2" charset="2"/>
              <a:buChar char="§"/>
              <a:defRPr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buClrTx/>
              <a:buNone/>
              <a:defRPr/>
            </a:pPr>
            <a:r>
              <a:rPr lang="it-IT" dirty="0">
                <a:solidFill>
                  <a:srgbClr val="1733A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dirty="0">
                <a:solidFill>
                  <a:srgbClr val="1733A9"/>
                </a:solidFill>
                <a:latin typeface="Arial" pitchFamily="34" charset="0"/>
                <a:cs typeface="Arial" pitchFamily="34" charset="0"/>
              </a:rPr>
              <a:t>Due sono le fasi che costituiscono la proiezione:</a:t>
            </a:r>
          </a:p>
          <a:p>
            <a:pPr algn="just" eaLnBrk="1" hangingPunct="1">
              <a:buClrTx/>
              <a:buFont typeface="Wingdings 2" pitchFamily="18" charset="2"/>
              <a:buNone/>
              <a:defRPr/>
            </a:pPr>
            <a:r>
              <a:rPr lang="it-IT" sz="24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eaLnBrk="1" hangingPunct="1">
              <a:buClrTx/>
              <a:buFont typeface="Wingdings 2" pitchFamily="18" charset="2"/>
              <a:buNone/>
              <a:defRPr/>
            </a:pPr>
            <a:r>
              <a:rPr lang="it-IT" dirty="0">
                <a:latin typeface="Arial" pitchFamily="34" charset="0"/>
                <a:cs typeface="Arial" pitchFamily="34" charset="0"/>
              </a:rPr>
              <a:t>- Una prima fase per afferrare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(con una mano) </a:t>
            </a:r>
            <a:r>
              <a:rPr lang="it-IT" dirty="0">
                <a:latin typeface="Arial" pitchFamily="34" charset="0"/>
                <a:cs typeface="Arial" pitchFamily="34" charset="0"/>
              </a:rPr>
              <a:t>e tentare la proiezione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(esecuzione immediata) ;</a:t>
            </a:r>
          </a:p>
          <a:p>
            <a:pPr algn="just" eaLnBrk="1" hangingPunct="1">
              <a:buClrTx/>
              <a:buFont typeface="Wingdings 2" pitchFamily="18" charset="2"/>
              <a:buNone/>
              <a:defRPr/>
            </a:pPr>
            <a:r>
              <a:rPr lang="it-IT" dirty="0">
                <a:latin typeface="Arial" pitchFamily="34" charset="0"/>
                <a:cs typeface="Arial" pitchFamily="34" charset="0"/>
              </a:rPr>
              <a:t>- Una seconda fase per concludere con una tecnica di braccia o gamba consentita nel karate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(esecuzione immediata)</a:t>
            </a:r>
          </a:p>
          <a:p>
            <a:pPr algn="just" eaLnBrk="1" hangingPunct="1">
              <a:buClrTx/>
              <a:buFont typeface="Wingdings 2" pitchFamily="18" charset="2"/>
              <a:buNone/>
              <a:defRPr/>
            </a:pPr>
            <a:endParaRPr lang="it-IT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Tx/>
              <a:buFont typeface="Wingdings 2" pitchFamily="18" charset="2"/>
              <a:buNone/>
              <a:defRPr/>
            </a:pPr>
            <a:endParaRPr lang="it-IT" dirty="0">
              <a:latin typeface="Comic Sans MS" pitchFamily="66" charset="0"/>
            </a:endParaRPr>
          </a:p>
        </p:txBody>
      </p:sp>
      <p:pic>
        <p:nvPicPr>
          <p:cNvPr id="31750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8" y="1412875"/>
            <a:ext cx="24257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1492250"/>
            <a:ext cx="26654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1422400"/>
            <a:ext cx="2352675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ttangolo 2"/>
          <p:cNvSpPr/>
          <p:nvPr/>
        </p:nvSpPr>
        <p:spPr>
          <a:xfrm>
            <a:off x="936911" y="431800"/>
            <a:ext cx="7268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it-IT" sz="2800" b="1" dirty="0">
                <a:ln w="6350">
                  <a:noFill/>
                </a:ln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  </a:t>
            </a:r>
            <a:r>
              <a:rPr lang="it-IT" sz="2800" b="1" dirty="0">
                <a:ln w="6350">
                  <a:noFill/>
                </a:ln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TECNICHE DI PROIEZIONE: 	IPPON </a:t>
            </a: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9425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728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33796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33799" name="Rectangle 1"/>
          <p:cNvSpPr>
            <a:spLocks noChangeArrowheads="1"/>
          </p:cNvSpPr>
          <p:nvPr/>
        </p:nvSpPr>
        <p:spPr bwMode="auto">
          <a:xfrm>
            <a:off x="-25400" y="4337050"/>
            <a:ext cx="9169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it-IT" altLang="it-IT" sz="1000" b="1" i="1" dirty="0">
                <a:solidFill>
                  <a:srgbClr val="000000"/>
                </a:solidFill>
              </a:rPr>
              <a:t>     </a:t>
            </a:r>
            <a:endParaRPr lang="it-IT" altLang="it-IT" sz="3600" dirty="0">
              <a:solidFill>
                <a:srgbClr val="3333CC"/>
              </a:solidFill>
            </a:endParaRPr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" y="4337050"/>
            <a:ext cx="172878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337050"/>
            <a:ext cx="187166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2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327678"/>
            <a:ext cx="1740892" cy="228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179388" y="1635125"/>
            <a:ext cx="8737600" cy="16457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defRPr/>
            </a:pPr>
            <a:r>
              <a:rPr lang="it-IT" sz="3200" b="1" kern="0" dirty="0">
                <a:solidFill>
                  <a:srgbClr val="00B050"/>
                </a:solidFill>
                <a:latin typeface="Arial"/>
                <a:cs typeface="Times New Roman" pitchFamily="18" charset="0"/>
              </a:rPr>
              <a:t>Proiezione a due mani consentita</a:t>
            </a:r>
          </a:p>
          <a:p>
            <a:pPr algn="ctr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defRPr/>
            </a:pPr>
            <a:r>
              <a:rPr lang="it-IT" sz="3200" b="1" kern="0" dirty="0">
                <a:solidFill>
                  <a:srgbClr val="00B050"/>
                </a:solidFill>
                <a:latin typeface="Arial"/>
                <a:cs typeface="Times New Roman" pitchFamily="18" charset="0"/>
              </a:rPr>
              <a:t>Con una mano viene afferrata la gamba dell’avversario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540842"/>
            <a:ext cx="8291264" cy="4177462"/>
          </a:xfrm>
        </p:spPr>
        <p:txBody>
          <a:bodyPr/>
          <a:lstStyle/>
          <a:p>
            <a:pPr marL="0" indent="0" algn="ctr">
              <a:buNone/>
            </a:pPr>
            <a:r>
              <a:rPr lang="it-IT" b="1" dirty="0">
                <a:ln w="6350">
                  <a:noFill/>
                </a:ln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TECNICHE DI PROIEZIONE: IPPON 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5" name="Immagine 6" descr="download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9349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1914" y="4337049"/>
            <a:ext cx="1748518" cy="218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740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31748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-25400" y="4337050"/>
            <a:ext cx="9169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it-IT" altLang="it-IT" sz="1000" b="1" i="1" dirty="0">
                <a:solidFill>
                  <a:prstClr val="black"/>
                </a:solidFill>
              </a:rPr>
              <a:t>     </a:t>
            </a:r>
            <a:endParaRPr lang="it-IT" altLang="it-IT" sz="3600" dirty="0">
              <a:solidFill>
                <a:srgbClr val="DA1F28"/>
              </a:solidFill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" y="3501008"/>
            <a:ext cx="2930275" cy="246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Javier\Skrivbord\Nya bilder regler\CIMG28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7028" y="3454065"/>
            <a:ext cx="2687226" cy="246342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7975" y="530352"/>
            <a:ext cx="8378825" cy="5994992"/>
          </a:xfrm>
        </p:spPr>
        <p:txBody>
          <a:bodyPr/>
          <a:lstStyle/>
          <a:p>
            <a:pPr marL="0" indent="0" algn="ctr">
              <a:buNone/>
            </a:pPr>
            <a:endParaRPr lang="it-IT" altLang="it-IT" sz="3200" b="1" dirty="0">
              <a:solidFill>
                <a:srgbClr val="119F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it-IT" altLang="it-IT" sz="3200" b="1" dirty="0">
                <a:solidFill>
                  <a:srgbClr val="119F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 consentito afferrare con una mano per fermare una caduta</a:t>
            </a:r>
          </a:p>
          <a:p>
            <a:pPr marL="0" indent="0" algn="ctr">
              <a:buNone/>
            </a:pPr>
            <a:endParaRPr lang="it-IT" altLang="it-IT" sz="3200" b="1" dirty="0">
              <a:solidFill>
                <a:srgbClr val="119F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it-IT" altLang="it-IT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Consentito			      Proibito (C2)</a:t>
            </a:r>
          </a:p>
          <a:p>
            <a:pPr marL="0" indent="0" algn="just">
              <a:buNone/>
            </a:pPr>
            <a:endParaRPr lang="it-IT" altLang="it-IT" sz="3200" b="1" dirty="0">
              <a:solidFill>
                <a:srgbClr val="119F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1200" dirty="0">
                <a:hlinkClick r:id="rId5" action="ppaction://hlinkfile"/>
              </a:rPr>
              <a:t>1)Proiezioni Vecchie e Nuove.mp4</a:t>
            </a:r>
            <a:r>
              <a:rPr lang="it-IT" sz="1200" dirty="0"/>
              <a:t>	</a:t>
            </a:r>
            <a:r>
              <a:rPr lang="it-IT" sz="1200" dirty="0">
                <a:hlinkClick r:id="rId6" action="ppaction://hlinkfile"/>
              </a:rPr>
              <a:t>Proiezione non consentita.mp4</a:t>
            </a:r>
            <a:r>
              <a:rPr lang="it-IT" sz="1200" dirty="0"/>
              <a:t>	</a:t>
            </a:r>
            <a:r>
              <a:rPr lang="it-IT" sz="1200" dirty="0">
                <a:hlinkClick r:id="rId7" action="ppaction://hlinkfile"/>
              </a:rPr>
              <a:t>Proiezione consentita.mp4</a:t>
            </a:r>
            <a:endParaRPr lang="it-IT" sz="1200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4" name="Immagine 6" descr="download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7937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64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264762" cy="1368152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SENSHU</a:t>
            </a:r>
            <a:endParaRPr lang="it-IT" sz="3600" dirty="0">
              <a:solidFill>
                <a:srgbClr val="C0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39552" y="1556792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L’Atleta che ha realizzato il primo punto non contrastato riceve un vantaggio (SENSHU).</a:t>
            </a:r>
          </a:p>
          <a:p>
            <a:pPr algn="just"/>
            <a:endParaRPr lang="it-IT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alla fine del combattimento il punteggio è in parità, all’Atleta che ha ricevuto il SENSHU verrà assegnata la vittoria.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3179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javier.SWEKARATE\Desktop\IMG_63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3349" y="1466640"/>
            <a:ext cx="2520280" cy="4802815"/>
          </a:xfrm>
          <a:prstGeom prst="rect">
            <a:avLst/>
          </a:prstGeom>
          <a:noFill/>
          <a:ln w="19050">
            <a:noFill/>
          </a:ln>
          <a:effectLst>
            <a:softEdge rad="139700"/>
          </a:effectLst>
        </p:spPr>
      </p:pic>
      <p:sp>
        <p:nvSpPr>
          <p:cNvPr id="10" name="Rechteck 9"/>
          <p:cNvSpPr/>
          <p:nvPr/>
        </p:nvSpPr>
        <p:spPr>
          <a:xfrm>
            <a:off x="395288" y="4365625"/>
            <a:ext cx="508635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it-IT" sz="2800" b="1" dirty="0">
                <a:solidFill>
                  <a:srgbClr val="0070C0"/>
                </a:solidFill>
                <a:latin typeface="Arial" panose="020B0604020202020204" pitchFamily="34" charset="0"/>
              </a:rPr>
              <a:t>Gli Atleti possono indossare massimo due elastici</a:t>
            </a:r>
          </a:p>
          <a:p>
            <a:pPr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3" descr="C:\Users\javier\Desktop\IMG_54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7694" y="1812130"/>
            <a:ext cx="3251795" cy="24397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Rettangolo 1"/>
          <p:cNvSpPr/>
          <p:nvPr/>
        </p:nvSpPr>
        <p:spPr>
          <a:xfrm>
            <a:off x="395289" y="395288"/>
            <a:ext cx="8281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525" algn="ctr">
              <a:defRPr/>
            </a:pP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   </a:t>
            </a:r>
            <a:r>
              <a:rPr lang="it-IT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ATLETI</a:t>
            </a: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it-IT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2"/>
          <p:cNvSpPr/>
          <p:nvPr/>
        </p:nvSpPr>
        <p:spPr>
          <a:xfrm>
            <a:off x="7113489" y="2492896"/>
            <a:ext cx="1130919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7308305" y="5157192"/>
            <a:ext cx="106532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07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2242" y="-171400"/>
            <a:ext cx="9264762" cy="1368152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lang="it-IT" dirty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SENSHU</a:t>
            </a:r>
            <a:endParaRPr lang="it-IT" sz="3600" dirty="0">
              <a:solidFill>
                <a:srgbClr val="C0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823003"/>
            <a:ext cx="5225600" cy="3452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3898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31748" name="AutoShape 6" descr="http://fijlkam.it/immagini/testata/maniscalc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-25400" y="4337050"/>
            <a:ext cx="9169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it-IT" altLang="it-IT" sz="1000" b="1" i="1" dirty="0">
                <a:solidFill>
                  <a:prstClr val="black"/>
                </a:solidFill>
              </a:rPr>
              <a:t>     </a:t>
            </a:r>
            <a:endParaRPr lang="it-IT" altLang="it-IT" sz="3600" dirty="0">
              <a:solidFill>
                <a:srgbClr val="DA1F28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altLang="it-IT" sz="32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SENSHU</a:t>
            </a:r>
          </a:p>
          <a:p>
            <a:pPr marL="0" indent="0" algn="ctr">
              <a:buNone/>
            </a:pPr>
            <a:endParaRPr lang="it-IT" altLang="it-IT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it-IT" altLang="it-IT" sz="3200" b="1" dirty="0">
                <a:solidFill>
                  <a:srgbClr val="119F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simbolo del SENSHU sul tabellone gara</a:t>
            </a:r>
            <a:endParaRPr lang="it-IT" altLang="it-IT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it-IT" dirty="0"/>
          </a:p>
        </p:txBody>
      </p:sp>
      <p:pic>
        <p:nvPicPr>
          <p:cNvPr id="14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7937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1800" y="2780928"/>
            <a:ext cx="57150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464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7085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sz="32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RICHIAMI E PENALITA’</a:t>
            </a:r>
            <a:endParaRPr lang="it-IT" altLang="it-IT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it-IT" altLang="it-IT" sz="28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L’obiettivo è disincentivare tutti quei comportamenti che inficiano la prestazione rendendola non conforme al modello adottato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067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468313" y="476672"/>
            <a:ext cx="8229600" cy="57891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sz="3200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RICHIAMI E PENALITA’</a:t>
            </a:r>
            <a:endParaRPr lang="it-IT" altLang="it-IT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3 livelli di avvertimento C1 e C2 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User\gestikulacija\Aka_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349500"/>
            <a:ext cx="9144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gestikulacija\Aka_Keiko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3500438"/>
            <a:ext cx="1143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gestikulacija\Aka_Hansoku-Chu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4437063"/>
            <a:ext cx="1171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3500438"/>
            <a:ext cx="1154113" cy="1223962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3500438"/>
            <a:ext cx="1152525" cy="1279525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  <a:headEnd/>
            <a:tailEnd/>
          </a:ln>
        </p:spPr>
      </p:pic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95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468313" y="332656"/>
            <a:ext cx="8229600" cy="59332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u="sng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RICHIAMI E PENALITA’</a:t>
            </a:r>
            <a:endParaRPr lang="it-IT" altLang="it-IT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it-IT" alt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2 tipi di penalità</a:t>
            </a:r>
          </a:p>
          <a:p>
            <a:pPr marL="0" indent="0" algn="ctr">
              <a:lnSpc>
                <a:spcPct val="150000"/>
              </a:lnSpc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HANSOKU e SHIKKAKU 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" name="Picture 5" descr="C:\Users\User\gestikulacija\Aka_Hansok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40968"/>
            <a:ext cx="12096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212976"/>
            <a:ext cx="1316608" cy="1675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685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3600" u="sng" dirty="0">
                <a:solidFill>
                  <a:srgbClr val="000000"/>
                </a:solidFill>
                <a:sym typeface="Wingdings" pitchFamily="2" charset="2"/>
              </a:rPr>
              <a:t>HANSOKU</a:t>
            </a:r>
            <a:r>
              <a:rPr lang="de-AT" altLang="de-DE" sz="3600" dirty="0">
                <a:solidFill>
                  <a:srgbClr val="000000"/>
                </a:solidFill>
                <a:sym typeface="Wingdings" pitchFamily="2" charset="2"/>
              </a:rPr>
              <a:t>: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  <a:sym typeface="Wingdings" pitchFamily="2" charset="2"/>
              </a:rPr>
              <a:t>   per </a:t>
            </a:r>
            <a:r>
              <a:rPr lang="de-AT" altLang="de-DE" sz="3600" dirty="0" err="1">
                <a:solidFill>
                  <a:srgbClr val="000000"/>
                </a:solidFill>
                <a:sym typeface="Wingdings" pitchFamily="2" charset="2"/>
              </a:rPr>
              <a:t>quell‘incontro</a:t>
            </a:r>
            <a:endParaRPr lang="de-AT" altLang="de-DE" sz="360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de-AT" altLang="de-DE" sz="3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 u="sng" dirty="0">
                <a:solidFill>
                  <a:srgbClr val="000000"/>
                </a:solidFill>
              </a:rPr>
              <a:t>KIKEN</a:t>
            </a:r>
            <a:r>
              <a:rPr lang="de-AT" altLang="de-DE" sz="3600" dirty="0">
                <a:solidFill>
                  <a:srgbClr val="000000"/>
                </a:solidFill>
              </a:rPr>
              <a:t>: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>   per </a:t>
            </a:r>
            <a:r>
              <a:rPr lang="de-AT" altLang="de-DE" sz="3600" dirty="0" err="1">
                <a:solidFill>
                  <a:srgbClr val="000000"/>
                </a:solidFill>
              </a:rPr>
              <a:t>l‘intera</a:t>
            </a:r>
            <a:r>
              <a:rPr lang="de-AT" altLang="de-DE" sz="3600" dirty="0">
                <a:solidFill>
                  <a:srgbClr val="000000"/>
                </a:solidFill>
              </a:rPr>
              <a:t> </a:t>
            </a:r>
            <a:r>
              <a:rPr lang="de-AT" altLang="de-DE" sz="3600" dirty="0" err="1">
                <a:solidFill>
                  <a:srgbClr val="000000"/>
                </a:solidFill>
              </a:rPr>
              <a:t>gara</a:t>
            </a:r>
            <a:endParaRPr lang="de-AT" altLang="de-DE" sz="3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de-AT" altLang="de-DE" sz="360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 u="sng" dirty="0">
                <a:solidFill>
                  <a:srgbClr val="000000"/>
                </a:solidFill>
                <a:sym typeface="Wingdings" pitchFamily="2" charset="2"/>
              </a:rPr>
              <a:t>SHIKKAKU</a:t>
            </a:r>
            <a:r>
              <a:rPr lang="de-AT" altLang="de-DE" sz="3600" dirty="0">
                <a:solidFill>
                  <a:srgbClr val="000000"/>
                </a:solidFill>
                <a:sym typeface="Wingdings" pitchFamily="2" charset="2"/>
              </a:rPr>
              <a:t>: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  <a:sym typeface="Wingdings" pitchFamily="2" charset="2"/>
              </a:rPr>
              <a:t>   per tutto il </a:t>
            </a:r>
            <a:r>
              <a:rPr lang="de-AT" altLang="de-DE" sz="3600" dirty="0" err="1">
                <a:solidFill>
                  <a:srgbClr val="000000"/>
                </a:solidFill>
                <a:sym typeface="Wingdings" pitchFamily="2" charset="2"/>
              </a:rPr>
              <a:t>torneo</a:t>
            </a: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6323">
            <a:off x="13390" y="2025388"/>
            <a:ext cx="2880320" cy="28208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427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altLang="de-DE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SHIKKAKU</a:t>
            </a:r>
            <a:endParaRPr lang="de-DE" altLang="de-DE" sz="3600" dirty="0">
              <a:solidFill>
                <a:srgbClr val="D22F2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710406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just">
              <a:buClrTx/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ClrTx/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Viene comminato quando l’Atleta:</a:t>
            </a:r>
          </a:p>
          <a:p>
            <a:pPr marL="109728" indent="0" algn="just">
              <a:buClrTx/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it-IT" b="1" dirty="0">
                <a:latin typeface="Arial" pitchFamily="34" charset="0"/>
                <a:cs typeface="Arial" pitchFamily="34" charset="0"/>
              </a:rPr>
              <a:t>rifiuta di obbedire agli ordini dell’Arbitro;</a:t>
            </a:r>
          </a:p>
          <a:p>
            <a:pPr algn="just">
              <a:buClrTx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it-IT" b="1" dirty="0">
                <a:latin typeface="Arial" pitchFamily="34" charset="0"/>
                <a:cs typeface="Arial" pitchFamily="34" charset="0"/>
              </a:rPr>
              <a:t> agisce  con dolo  (colpisce o tenta di colpire    intenzionalmente l’avversario);</a:t>
            </a:r>
          </a:p>
          <a:p>
            <a:pPr algn="just">
              <a:buClrTx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it-IT" b="1" dirty="0">
                <a:latin typeface="Arial" pitchFamily="34" charset="0"/>
                <a:cs typeface="Arial" pitchFamily="34" charset="0"/>
              </a:rPr>
              <a:t>lede l’onore ed il prestigio del Karate; </a:t>
            </a:r>
          </a:p>
          <a:p>
            <a:pPr algn="just">
              <a:buClrTx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it-IT" b="1" dirty="0">
                <a:latin typeface="Arial" pitchFamily="34" charset="0"/>
                <a:cs typeface="Arial" pitchFamily="34" charset="0"/>
              </a:rPr>
              <a:t>pone in essere azioni che vengono considerate come violazione delle regole o dello spirito del torneo </a:t>
            </a:r>
          </a:p>
        </p:txBody>
      </p:sp>
    </p:spTree>
    <p:extLst>
      <p:ext uri="{BB962C8B-B14F-4D97-AF65-F5344CB8AC3E}">
        <p14:creationId xmlns:p14="http://schemas.microsoft.com/office/powerpoint/2010/main" xmlns="" val="36523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endParaRPr lang="it-IT" sz="800" dirty="0"/>
          </a:p>
          <a:p>
            <a:pPr marL="136525" lvl="0" indent="0">
              <a:buNone/>
            </a:pP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   Interferenza del Coach</a:t>
            </a:r>
          </a:p>
          <a:p>
            <a:pPr marL="136525" lvl="0" indent="0">
              <a:buNone/>
            </a:pPr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lvl="0" indent="0" algn="ctr">
              <a:buNone/>
            </a:pPr>
            <a:r>
              <a:rPr lang="it-IT" sz="36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SHIKKAKU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7983"/>
            <a:ext cx="3606552" cy="24100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3874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92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69237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altLang="de-DE" sz="3200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INTERFERENZA DEL COACH</a:t>
            </a: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71040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lnSpc>
                <a:spcPct val="120000"/>
              </a:lnSpc>
              <a:buClrTx/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Se il Coach dovesse interferire con il combattimento in corso, l’Arbitro fermerà l’incontro, si avvicinerà al Coach e mostrerà il segnale di comportamento scortese. Se il Coach dovesse continuare ad interferire l’Arbitro si avvinerà nuovamente al Coach e gli chiederà di lasciare il tatami. L’Arbitro non farà ripartire l’incontro fino a quando il Coach non si sarà allontanato. </a:t>
            </a:r>
            <a:r>
              <a:rPr lang="it-IT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Questa non viene considerata una situazione da SHIKKAKU  e l’espulsione del Coach riguarderà solo l’incontro in questione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0627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altLang="de-DE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KIKEN</a:t>
            </a:r>
            <a:endParaRPr lang="de-DE" altLang="de-DE" sz="3600" dirty="0">
              <a:solidFill>
                <a:srgbClr val="D22F2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710406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r>
              <a:rPr 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Viene comminato quando:</a:t>
            </a: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un Atleta o gli Atleti non si presentano al momento della chiamata, non sono in grado di continuare la gara, abbandonano o si ritirano per ordine dell’Arbitro.</a:t>
            </a:r>
          </a:p>
          <a:p>
            <a:pPr marL="109728"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algn="just"/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motivi dell’abbandono possono includere lesioni non riconducibili alle azioni eseguite dall’Avversario. </a:t>
            </a:r>
          </a:p>
        </p:txBody>
      </p:sp>
    </p:spTree>
    <p:extLst>
      <p:ext uri="{BB962C8B-B14F-4D97-AF65-F5344CB8AC3E}">
        <p14:creationId xmlns:p14="http://schemas.microsoft.com/office/powerpoint/2010/main" xmlns="" val="279626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2411413" y="1628775"/>
            <a:ext cx="38227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3200" b="1" dirty="0">
                <a:solidFill>
                  <a:srgbClr val="464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La cintura … </a:t>
            </a:r>
            <a:endParaRPr lang="en-US" sz="32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>
              <a:defRPr/>
            </a:pPr>
            <a:endParaRPr lang="de-AT" sz="2800" b="1" dirty="0">
              <a:solidFill>
                <a:srgbClr val="464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48911"/>
            <a:ext cx="2520280" cy="298916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3924" y="2548911"/>
            <a:ext cx="2787794" cy="304492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182563" y="5592763"/>
            <a:ext cx="873918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AT" sz="2800" b="1" dirty="0">
                <a:solidFill>
                  <a:srgbClr val="464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AT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Troppo corta       </a:t>
            </a:r>
            <a:r>
              <a:rPr lang="de-A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troppo lunga             corretta</a:t>
            </a:r>
          </a:p>
          <a:p>
            <a:pPr>
              <a:defRPr/>
            </a:pPr>
            <a:r>
              <a:rPr lang="de-A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15 cm – ¾ della coscia 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37789"/>
            <a:ext cx="2232247" cy="312291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614613" y="384175"/>
            <a:ext cx="1716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ATLETI </a:t>
            </a:r>
            <a:endParaRPr lang="it-IT" sz="2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Immagine 6" descr="download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33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altLang="de-DE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KIKEN</a:t>
            </a:r>
            <a:endParaRPr lang="de-DE" altLang="de-DE" sz="3600" dirty="0">
              <a:solidFill>
                <a:srgbClr val="D22F2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71040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srgbClr val="0070C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marL="109728" algn="just"/>
            <a:r>
              <a:rPr lang="it-IT" b="1" dirty="0">
                <a:solidFill>
                  <a:srgbClr val="0070C0"/>
                </a:solidFill>
                <a:latin typeface="Arial Black" panose="020B0A04020102020204" pitchFamily="34" charset="0"/>
                <a:cs typeface="Arial" pitchFamily="34" charset="0"/>
              </a:rPr>
              <a:t>Nelle gare Fijlkam:</a:t>
            </a: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r>
              <a:rPr lang="it-IT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Gli Atleti o le Squadre che senza giustificato motivo non si presentano al momento della chiamata, saranno squalificati dalle rispettive gare (</a:t>
            </a:r>
            <a:r>
              <a:rPr lang="it-IT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Kiken</a:t>
            </a:r>
            <a:r>
              <a:rPr lang="it-IT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Volontario – “K”), e pertanto non verranno né (eventualmente) recuperati  né classificati. </a:t>
            </a: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74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altLang="de-DE" dirty="0">
                <a:solidFill>
                  <a:srgbClr val="D22F2A"/>
                </a:solidFill>
                <a:effectLst/>
                <a:latin typeface="Arial Black" panose="020B0A04020102020204" pitchFamily="34" charset="0"/>
              </a:rPr>
              <a:t>KIKEN</a:t>
            </a:r>
            <a:endParaRPr lang="de-DE" altLang="de-DE" sz="3600" dirty="0">
              <a:solidFill>
                <a:srgbClr val="D22F2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348038" y="1916113"/>
            <a:ext cx="56880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3600" dirty="0">
                <a:solidFill>
                  <a:srgbClr val="000000"/>
                </a:solidFill>
              </a:rPr>
              <a:t/>
            </a:r>
            <a:br>
              <a:rPr lang="de-AT" altLang="de-DE" sz="3600" dirty="0">
                <a:solidFill>
                  <a:srgbClr val="000000"/>
                </a:solidFill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sz="3600" dirty="0">
              <a:solidFill>
                <a:srgbClr val="000000"/>
              </a:solidFill>
            </a:endParaRPr>
          </a:p>
        </p:txBody>
      </p:sp>
      <p:pic>
        <p:nvPicPr>
          <p:cNvPr id="31751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71040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srgbClr val="0070C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marL="109728" algn="just"/>
            <a:r>
              <a:rPr lang="it-IT" b="1" dirty="0">
                <a:solidFill>
                  <a:srgbClr val="0070C0"/>
                </a:solidFill>
                <a:latin typeface="Arial Black" panose="020B0A04020102020204" pitchFamily="34" charset="0"/>
                <a:cs typeface="Arial" pitchFamily="34" charset="0"/>
              </a:rPr>
              <a:t>Nelle gare Fijlkam:</a:t>
            </a: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r>
              <a:rPr lang="it-IT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Nel caso in cui la mancata presenza al momento della chiamata, il ritiro o l’abbandono siano giustificati (intervento medico, decisione arbitrale, necessità dell’Atleta di immediato rientro in sede, imperfetto funzionamento dell’impianto audio/video, ecc.), l’Atleta sarà squalificato dalla gara, non verrà (eventualmente) recuperato, ma sarà comunque inserito in classifica (</a:t>
            </a:r>
            <a:r>
              <a:rPr lang="it-IT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Kiken</a:t>
            </a:r>
            <a:r>
              <a:rPr lang="it-IT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medico - “KM” o </a:t>
            </a:r>
            <a:r>
              <a:rPr lang="it-IT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Kiken</a:t>
            </a:r>
            <a:r>
              <a:rPr lang="it-IT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Giustificato “KK”).</a:t>
            </a:r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09728" algn="just"/>
            <a:endParaRPr 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6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88640"/>
            <a:ext cx="9036496" cy="122413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800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COMPORTAMENTI PROIBITI </a:t>
            </a:r>
            <a:br>
              <a:rPr lang="it-IT" sz="2800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DI </a:t>
            </a:r>
            <a:r>
              <a:rPr lang="it-IT" sz="2800" u="sng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CATEGORIA 1 </a:t>
            </a:r>
            <a:r>
              <a:rPr lang="it-IT" sz="2800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 </a:t>
            </a:r>
            <a:endParaRPr lang="it-IT" sz="4000" dirty="0">
              <a:solidFill>
                <a:srgbClr val="C00000"/>
              </a:solidFill>
              <a:effectLst/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96975"/>
            <a:ext cx="8424863" cy="5400675"/>
          </a:xfrm>
        </p:spPr>
        <p:txBody>
          <a:bodyPr/>
          <a:lstStyle/>
          <a:p>
            <a:pPr marL="520700" lvl="1" indent="-514350" algn="just" eaLnBrk="1" hangingPunct="1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endParaRPr lang="it-IT" sz="2600" b="1" dirty="0">
              <a:latin typeface="Arial" pitchFamily="34" charset="0"/>
              <a:cs typeface="Arial" pitchFamily="34" charset="0"/>
            </a:endParaRPr>
          </a:p>
          <a:p>
            <a:pPr marL="520700" lvl="1" indent="-514350" algn="just" eaLnBrk="1" hangingPunct="1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it-IT" sz="2600" b="1" dirty="0">
                <a:latin typeface="Arial" pitchFamily="34" charset="0"/>
                <a:cs typeface="Arial" pitchFamily="34" charset="0"/>
              </a:rPr>
              <a:t>Le tecniche che hanno un contatto eccessivo o un</a:t>
            </a:r>
            <a:r>
              <a:rPr lang="it-IT" sz="26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600" b="1" dirty="0">
                <a:latin typeface="Arial" pitchFamily="34" charset="0"/>
                <a:cs typeface="Arial" pitchFamily="34" charset="0"/>
              </a:rPr>
              <a:t>contatto con la</a:t>
            </a:r>
            <a:r>
              <a:rPr lang="it-IT" sz="2600" b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Gola</a:t>
            </a:r>
            <a:r>
              <a:rPr lang="it-IT" sz="26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20700" lvl="1" indent="-514350" algn="just" eaLnBrk="1" hangingPunct="1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it-IT" sz="2600" b="1" dirty="0">
                <a:latin typeface="Arial" pitchFamily="34" charset="0"/>
                <a:cs typeface="Arial" pitchFamily="34" charset="0"/>
              </a:rPr>
              <a:t>Attacchi alle braccia o alle gambe, all’inguine, alle articolazioni o al collo del piede.</a:t>
            </a:r>
          </a:p>
          <a:p>
            <a:pPr marL="520700" lvl="1" indent="-514350" algn="just" eaLnBrk="1" hangingPunct="1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it-IT" sz="2600" b="1" dirty="0">
                <a:latin typeface="Arial" pitchFamily="34" charset="0"/>
                <a:cs typeface="Arial" pitchFamily="34" charset="0"/>
              </a:rPr>
              <a:t>Attacchi al viso con tecniche a mano aperta.</a:t>
            </a:r>
          </a:p>
          <a:p>
            <a:pPr marL="520700" lvl="1" indent="-514350" algn="just" eaLnBrk="1" hangingPunct="1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it-IT" sz="2600" b="1" dirty="0">
                <a:latin typeface="Arial" pitchFamily="34" charset="0"/>
                <a:cs typeface="Arial" pitchFamily="34" charset="0"/>
              </a:rPr>
              <a:t>Tecniche di proiezioni pericolose o vietate.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22920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463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468313" y="476672"/>
            <a:ext cx="8229600" cy="5789191"/>
          </a:xfrm>
        </p:spPr>
        <p:txBody>
          <a:bodyPr>
            <a:normAutofit/>
          </a:bodyPr>
          <a:lstStyle/>
          <a:p>
            <a:pPr marL="0" indent="0" algn="just">
              <a:buFont typeface="Wingdings 2" panose="05020102010507070707" pitchFamily="18" charset="2"/>
              <a:buNone/>
            </a:pPr>
            <a:r>
              <a:rPr lang="it-IT" altLang="it-IT" sz="3200" b="1" dirty="0">
                <a:solidFill>
                  <a:srgbClr val="C00000"/>
                </a:solidFill>
                <a:latin typeface="Arial Black" panose="020B0A04020102020204" pitchFamily="34" charset="0"/>
                <a:cs typeface="Arial" pitchFamily="34" charset="0"/>
              </a:rPr>
              <a:t>CATEGORIA 1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sz="28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Tecniche che hanno un 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contatto eccessivo o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un contatto con la gola 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72816"/>
            <a:ext cx="3384376" cy="460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280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467544" y="476672"/>
            <a:ext cx="8230369" cy="5789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altLang="it-IT" b="1" dirty="0">
                <a:solidFill>
                  <a:srgbClr val="C00000"/>
                </a:solidFill>
                <a:latin typeface="Arial Black" panose="020B0A04020102020204" pitchFamily="34" charset="0"/>
                <a:cs typeface="Arial" pitchFamily="34" charset="0"/>
              </a:rPr>
              <a:t>CATEGORIA 1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anose="05020102010507070707" pitchFamily="18" charset="2"/>
              <a:buNone/>
            </a:pPr>
            <a:r>
              <a:rPr lang="it-IT" altLang="it-IT" sz="2800" b="1" dirty="0">
                <a:latin typeface="Arial" pitchFamily="34" charset="0"/>
                <a:cs typeface="Arial" pitchFamily="34" charset="0"/>
              </a:rPr>
              <a:t>Tecniche di proiezione pericolose o vietate </a:t>
            </a:r>
          </a:p>
          <a:p>
            <a:pPr marL="0" indent="0" algn="just">
              <a:buFont typeface="Wingdings 2" panose="05020102010507070707" pitchFamily="18" charset="2"/>
              <a:buNone/>
            </a:pPr>
            <a:endParaRPr lang="it-IT" altLang="it-IT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Picture 5" descr="C:\Documents and Settings\Javier\Skrivbord\DSC_1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861048"/>
            <a:ext cx="2304256" cy="25934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9" descr="C:\Documents and Settings\Javier\Skrivbord\DSC_1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348880"/>
            <a:ext cx="1944216" cy="26642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7" descr="C:\Documents and Settings\Javier\Skrivbord\DSC_10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492896"/>
            <a:ext cx="2088232" cy="28083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279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00198"/>
            <a:ext cx="8640762" cy="5937523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endParaRPr lang="it-IT" sz="2800" b="1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endParaRPr lang="it-IT" sz="2800" b="1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it-IT" sz="28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E’ assolutamente vietato afferrare l’avversario sotto la vita o tirare le gambe dal basso</a:t>
            </a: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Tutte le </a:t>
            </a:r>
            <a:r>
              <a:rPr lang="it-IT" sz="2800" b="1" u="sng" dirty="0">
                <a:latin typeface="Arial" pitchFamily="34" charset="0"/>
                <a:cs typeface="Arial" pitchFamily="34" charset="0"/>
              </a:rPr>
              <a:t>proiezioni pericolose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sia </a:t>
            </a:r>
            <a:r>
              <a:rPr lang="it-IT" sz="2800" b="1" u="sng" dirty="0">
                <a:latin typeface="Arial" pitchFamily="34" charset="0"/>
                <a:cs typeface="Arial" pitchFamily="34" charset="0"/>
              </a:rPr>
              <a:t>che provochino un danno o meno</a:t>
            </a:r>
            <a:r>
              <a:rPr lang="it-IT" sz="2800" b="1" dirty="0">
                <a:latin typeface="Arial" pitchFamily="34" charset="0"/>
                <a:cs typeface="Arial" pitchFamily="34" charset="0"/>
              </a:rPr>
              <a:t>, saranno sanzionate nella </a:t>
            </a:r>
            <a:r>
              <a:rPr lang="it-IT" sz="2800" b="1" u="sng" dirty="0">
                <a:latin typeface="Arial" pitchFamily="34" charset="0"/>
                <a:cs typeface="Arial" pitchFamily="34" charset="0"/>
              </a:rPr>
              <a:t>Categoria 1</a:t>
            </a:r>
            <a:r>
              <a:rPr lang="it-IT" sz="2800" u="sng" dirty="0">
                <a:latin typeface="Arial" pitchFamily="34" charset="0"/>
                <a:cs typeface="Arial" pitchFamily="34" charset="0"/>
              </a:rPr>
              <a:t>.</a:t>
            </a:r>
            <a:endParaRPr lang="it-IT" sz="32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" descr="C:\Documents and Settings\Javier\Skrivbord\DSC_1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88840"/>
            <a:ext cx="2376264" cy="23042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329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549275"/>
            <a:ext cx="8640762" cy="5576888"/>
          </a:xfrm>
        </p:spPr>
        <p:txBody>
          <a:bodyPr>
            <a:normAutofit/>
          </a:bodyPr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endParaRPr lang="it-IT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L’Arbitro NON deve toccare l’Atleta  infortunato </a:t>
            </a: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it-IT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L’Arbitro deve solo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chiamare il medico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9425" y="-1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42592"/>
            <a:ext cx="3793604" cy="297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559203" cy="289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153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549275"/>
            <a:ext cx="8640762" cy="5576888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endParaRPr lang="it-IT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L’Arbitro deve continuare a osservare l’Atleta infortunato sino alla ripresa dell’incontro… </a:t>
            </a: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it-IT" sz="36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it-IT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…</a:t>
            </a: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deve rimanere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con il medico</a:t>
            </a:r>
          </a:p>
        </p:txBody>
      </p:sp>
      <p:pic>
        <p:nvPicPr>
          <p:cNvPr id="4" name="Picture 5" descr="Island 2008 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2808312" cy="2592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7" descr="C:\Users\javier.SWEKARATE\Desktop\DSC_9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3240087" cy="2846387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8694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98072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CATEGORIA 2</a:t>
            </a:r>
            <a:r>
              <a:rPr lang="it-IT" sz="4000" u="sng" dirty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 </a:t>
            </a:r>
            <a:r>
              <a:rPr lang="it-IT" sz="4000" dirty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981075"/>
            <a:ext cx="9144000" cy="5876925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endParaRPr lang="it-IT" alt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1. Fingere o esagerare lesioni.</a:t>
            </a: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2. Uscite dall’area di gara (JOGAI), non causate dall’Avversario.</a:t>
            </a: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3. Comportamenti che mettano a repentaglio se stessi, esponendosi all’attacco da parte dell’Avversario, o comportamenti caratterizzati da inadeguate misure di protezione (MUBOBI).</a:t>
            </a: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4. Evitare di combattere per ostacolare la messa a segno di punti da parte dell’Avversario.</a:t>
            </a: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5.  Passività (evitare di combattere / entrambi i contendenti).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0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764704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CATEGORIA 2</a:t>
            </a:r>
            <a:r>
              <a:rPr lang="it-IT" sz="4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14375"/>
            <a:ext cx="9143999" cy="61436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463550" lvl="1" indent="-457200" algn="just" eaLnBrk="1" hangingPunct="1">
              <a:spcBef>
                <a:spcPct val="0"/>
              </a:spcBef>
              <a:buClrTx/>
              <a:buFont typeface="+mj-lt"/>
              <a:buAutoNum type="arabicPeriod"/>
            </a:pPr>
            <a:endParaRPr lang="it-IT" alt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r>
              <a:rPr lang="it-IT" alt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r>
              <a:rPr lang="it-IT" alt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alt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. Trattenere, spingere, bloccare a terra o in piedi o petto contro petto, senza tentare una proiezione o un’altra tecnica. </a:t>
            </a:r>
          </a:p>
          <a:p>
            <a:pPr marL="463550" lvl="1" indent="-457200" algn="just" eaLnBrk="1" hangingPunct="1">
              <a:spcBef>
                <a:spcPct val="0"/>
              </a:spcBef>
              <a:buClrTx/>
              <a:buFont typeface="+mj-lt"/>
              <a:buAutoNum type="arabicPeriod"/>
            </a:pPr>
            <a:endParaRPr lang="it-IT" alt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457200" algn="just" eaLnBrk="1" hangingPunct="1">
              <a:spcBef>
                <a:spcPct val="0"/>
              </a:spcBef>
              <a:buClrTx/>
              <a:buFont typeface="+mj-lt"/>
              <a:buAutoNum type="arabicPeriod"/>
            </a:pPr>
            <a:endParaRPr lang="it-IT" alt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7. Afferrare l’avversario con entrambe le mani  per  qualsiasi ragione che non sia eseguire una  proiezione afferrando la gamba con cui  l’avversario ha effettuato un calcio.</a:t>
            </a: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endParaRPr lang="it-IT" alt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457200" algn="just"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8. </a:t>
            </a:r>
            <a:r>
              <a:rPr lang="en-GB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 Afferrare il braccio o il karate-gi dell’avversario con una mano senza   tentare immediatamente una proiezione o una tecnica da punto.</a:t>
            </a: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endParaRPr lang="it-IT" altLang="it-IT" b="1" dirty="0">
              <a:latin typeface="Times New Roman" pitchFamily="18" charset="0"/>
              <a:cs typeface="Times New Roman" pitchFamily="18" charset="0"/>
            </a:endParaRPr>
          </a:p>
          <a:p>
            <a:pPr marL="463550" lvl="1" indent="-457200" algn="just" eaLnBrk="1" hangingPunct="1">
              <a:spcBef>
                <a:spcPct val="0"/>
              </a:spcBef>
              <a:buClrTx/>
            </a:pPr>
            <a:r>
              <a:rPr lang="it-IT" altLang="it-IT" sz="1800" b="1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55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4187" y="3573016"/>
            <a:ext cx="2276475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43" name="Rettangolo 1"/>
          <p:cNvSpPr>
            <a:spLocks noChangeArrowheads="1"/>
          </p:cNvSpPr>
          <p:nvPr/>
        </p:nvSpPr>
        <p:spPr bwMode="auto">
          <a:xfrm>
            <a:off x="1116013" y="3933056"/>
            <a:ext cx="4572000" cy="120015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giacca deve essere legata. </a:t>
            </a:r>
          </a:p>
          <a:p>
            <a:pPr algn="ctr"/>
            <a:r>
              <a:rPr lang="it-IT" alt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giacche senza laccetti non possono essere utilizzate.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267744" y="1503016"/>
            <a:ext cx="2735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   KARATEGI </a:t>
            </a:r>
            <a:endParaRPr lang="it-IT" sz="2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83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67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it-IT" sz="40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CATEGORIA 2</a:t>
            </a:r>
            <a:r>
              <a:rPr lang="it-IT" sz="4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836712"/>
            <a:ext cx="9143999" cy="602128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endParaRPr lang="it-IT" altLang="it-IT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63550" lvl="1" indent="-4572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9. Tecniche che per loro natura non possono essere controllate e costituiscono un rischio per la sicurezza dell’Avversario.</a:t>
            </a:r>
          </a:p>
          <a:p>
            <a:pPr marL="463550" lvl="1" indent="-457200" algn="just" eaLnBrk="1" hangingPunct="1">
              <a:lnSpc>
                <a:spcPct val="150000"/>
              </a:lnSpc>
              <a:spcBef>
                <a:spcPct val="0"/>
              </a:spcBef>
              <a:buClrTx/>
              <a:buAutoNum type="arabicPeriod" startAt="4"/>
            </a:pPr>
            <a:endParaRPr lang="it-IT" alt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4572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10. Attacchi simulati con la testa, le ginocchia o i gomiti.</a:t>
            </a:r>
          </a:p>
          <a:p>
            <a:pPr marL="463550" lvl="1" indent="-457200" algn="just" eaLnBrk="1" hangingPunct="1">
              <a:lnSpc>
                <a:spcPct val="150000"/>
              </a:lnSpc>
              <a:spcBef>
                <a:spcPct val="0"/>
              </a:spcBef>
              <a:buClrTx/>
              <a:buAutoNum type="arabicPeriod" startAt="5"/>
            </a:pPr>
            <a:endParaRPr lang="it-IT" alt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	11. Parlare o provocare l’Avversario, non obbedire agli ordini dell’Arbitro, comportamenti scortesi nei confronti degli Arbitri o altre violazioni dell’etichetta.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158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User\Desktop\_MLY0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822" y="4002536"/>
            <a:ext cx="3816548" cy="259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Rettangolo 8"/>
          <p:cNvSpPr>
            <a:spLocks noChangeArrowheads="1"/>
          </p:cNvSpPr>
          <p:nvPr/>
        </p:nvSpPr>
        <p:spPr bwMode="auto">
          <a:xfrm>
            <a:off x="-1587" y="836712"/>
            <a:ext cx="88220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endParaRPr lang="it-IT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defRPr/>
            </a:pPr>
            <a:r>
              <a:rPr lang="it-IT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Comportamenti che mettono a repentaglio se stessi</a:t>
            </a:r>
          </a:p>
          <a:p>
            <a:pPr marL="342900" indent="-342900" algn="ctr">
              <a:defRPr/>
            </a:pPr>
            <a:endParaRPr lang="it-IT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GB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Può essere comminato solo in  caso di </a:t>
            </a:r>
            <a:r>
              <a:rPr lang="it-IT" sz="2000" b="1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contatto eccessivo</a:t>
            </a:r>
          </a:p>
          <a:p>
            <a:pPr algn="ctr">
              <a:defRPr/>
            </a:pPr>
            <a:endParaRPr lang="it-IT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it-IT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l'Arbitro</a:t>
            </a:r>
            <a:r>
              <a:rPr lang="en-GB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ingiunge un richiamo o una penalità di Categoria 2  e  	</a:t>
            </a:r>
            <a:r>
              <a:rPr lang="en-GB" sz="2000" b="1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 deve </a:t>
            </a:r>
            <a:r>
              <a:rPr lang="en-GB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penalizzare </a:t>
            </a:r>
            <a:r>
              <a:rPr lang="en-GB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l’Avversario. </a:t>
            </a:r>
          </a:p>
        </p:txBody>
      </p:sp>
      <p:pic>
        <p:nvPicPr>
          <p:cNvPr id="60422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b="9843"/>
          <a:stretch>
            <a:fillRect/>
          </a:stretch>
        </p:blipFill>
        <p:spPr bwMode="auto">
          <a:xfrm>
            <a:off x="4653815" y="4005264"/>
            <a:ext cx="4166658" cy="2608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1876534" y="209550"/>
            <a:ext cx="45676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       </a:t>
            </a:r>
            <a:r>
              <a:rPr lang="en-GB" sz="4000" b="1" dirty="0">
                <a:solidFill>
                  <a:srgbClr val="C00000"/>
                </a:solidFill>
                <a:latin typeface="Arial Black" pitchFamily="34" charset="0"/>
              </a:rPr>
              <a:t>MUBOBI</a:t>
            </a:r>
            <a:endParaRPr lang="it-IT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87564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11375" y="209550"/>
            <a:ext cx="3525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             </a:t>
            </a:r>
            <a:r>
              <a:rPr lang="en-GB" sz="3600" b="1" dirty="0">
                <a:solidFill>
                  <a:srgbClr val="C00000"/>
                </a:solidFill>
                <a:latin typeface="Arial Black" pitchFamily="34" charset="0"/>
              </a:rPr>
              <a:t>MUBOBI</a:t>
            </a:r>
            <a:endParaRPr lang="it-IT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23528" y="1268760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altLang="it-IT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altLang="it-IT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Atleti</a:t>
            </a:r>
            <a:r>
              <a:rPr lang="en-GB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che si</a:t>
            </a:r>
            <a:r>
              <a:rPr lang="en-GB" altLang="it-IT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altLang="it-IT" b="1" dirty="0">
                <a:solidFill>
                  <a:srgbClr val="DA1F28"/>
                </a:solidFill>
                <a:latin typeface="Arial" pitchFamily="34" charset="0"/>
                <a:cs typeface="Arial" pitchFamily="34" charset="0"/>
              </a:rPr>
              <a:t>lanciano </a:t>
            </a:r>
            <a:r>
              <a:rPr lang="en-GB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 attacchi, incapaci poi di contrattaccare</a:t>
            </a:r>
          </a:p>
          <a:p>
            <a:pPr algn="just"/>
            <a:endParaRPr lang="en-GB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Atleti si</a:t>
            </a:r>
            <a:r>
              <a:rPr lang="en-GB" altLang="it-IT" b="1" dirty="0">
                <a:solidFill>
                  <a:srgbClr val="DA1F28"/>
                </a:solidFill>
                <a:latin typeface="Arial" pitchFamily="34" charset="0"/>
                <a:cs typeface="Arial" pitchFamily="34" charset="0"/>
              </a:rPr>
              <a:t> voltano </a:t>
            </a:r>
            <a:r>
              <a:rPr lang="en-GB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immediatamente mostrando un espressione di dominio dopo la   messa a segno di un punto</a:t>
            </a:r>
          </a:p>
          <a:p>
            <a:pPr algn="just"/>
            <a:endParaRPr lang="en-GB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Atleti che  </a:t>
            </a:r>
            <a:r>
              <a:rPr lang="it-IT" altLang="it-IT" b="1" dirty="0">
                <a:solidFill>
                  <a:srgbClr val="DA1F28"/>
                </a:solidFill>
                <a:latin typeface="Arial" pitchFamily="34" charset="0"/>
                <a:cs typeface="Arial" pitchFamily="34" charset="0"/>
              </a:rPr>
              <a:t>abbassano  la guardia </a:t>
            </a:r>
            <a:r>
              <a:rPr lang="it-IT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it-IT" alt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altLang="it-IT" b="1" dirty="0">
                <a:solidFill>
                  <a:srgbClr val="DA1F28"/>
                </a:solidFill>
                <a:latin typeface="Arial" pitchFamily="34" charset="0"/>
                <a:cs typeface="Arial" pitchFamily="34" charset="0"/>
              </a:rPr>
              <a:t>perdono  la concentrazione </a:t>
            </a:r>
            <a:r>
              <a:rPr lang="it-IT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 non sono in </a:t>
            </a:r>
            <a:r>
              <a:rPr lang="it-IT" altLang="it-IT" b="1" dirty="0">
                <a:solidFill>
                  <a:srgbClr val="DA1F28"/>
                </a:solidFill>
                <a:latin typeface="Arial" pitchFamily="34" charset="0"/>
                <a:cs typeface="Arial" pitchFamily="34" charset="0"/>
              </a:rPr>
              <a:t>grado o rifiutano  ripetutamente di contrastare </a:t>
            </a:r>
            <a:r>
              <a:rPr lang="it-IT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gli attacchi dell'Avversario</a:t>
            </a:r>
          </a:p>
          <a:p>
            <a:pPr algn="just"/>
            <a:endParaRPr lang="it-IT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it-IT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it-IT" altLang="it-IT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Attenzione : Atleti che si abbassano per togliere il bersaglio.</a:t>
            </a:r>
          </a:p>
        </p:txBody>
      </p:sp>
      <p:pic>
        <p:nvPicPr>
          <p:cNvPr id="5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94096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225563" y="209550"/>
            <a:ext cx="4548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             </a:t>
            </a:r>
            <a:r>
              <a:rPr lang="en-GB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ESAGERAZIONE</a:t>
            </a:r>
            <a:endParaRPr lang="it-IT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23528" y="1268760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endParaRPr lang="it-IT" sz="2800" b="1" dirty="0"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comportamento contrario al fair play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it-IT" sz="2800" dirty="0"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sz="2800" dirty="0">
                <a:latin typeface="Arial" pitchFamily="34" charset="0"/>
                <a:cs typeface="Arial" pitchFamily="34" charset="0"/>
              </a:rPr>
              <a:t>E’ inaccettabile che gli Atleti che subiscono un leggero contatto </a:t>
            </a:r>
            <a:r>
              <a:rPr lang="it-IT" sz="2800" b="1" u="sng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 strofinino il volto, barcollino, si pieghino, sputino il paradenti e fingano che il contatto sia stato eccessivo per convincere l’Arbitro ad assegnare un richiamo all’Avversario</a:t>
            </a:r>
            <a:r>
              <a:rPr lang="it-IT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en-GB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41287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290512" y="1376363"/>
            <a:ext cx="8853488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AT" altLang="de-DE" b="1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b="1" dirty="0">
                <a:solidFill>
                  <a:srgbClr val="000000"/>
                </a:solidFill>
                <a:sym typeface="Wingdings" pitchFamily="2" charset="2"/>
              </a:rPr>
              <a:t>Esagerazione: </a:t>
            </a: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   	C2HC oppure C2H</a:t>
            </a:r>
          </a:p>
          <a:p>
            <a:pPr>
              <a:spcBef>
                <a:spcPct val="0"/>
              </a:spcBef>
              <a:buFontTx/>
              <a:buNone/>
            </a:pPr>
            <a:endParaRPr lang="de-AT" altLang="de-DE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b="1" dirty="0">
                <a:solidFill>
                  <a:srgbClr val="000000"/>
                </a:solidFill>
              </a:rPr>
              <a:t>Simulazione: 	</a:t>
            </a: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 </a:t>
            </a:r>
            <a:r>
              <a:rPr lang="de-AT" altLang="de-DE" b="1" dirty="0">
                <a:solidFill>
                  <a:srgbClr val="000000"/>
                </a:solidFill>
              </a:rPr>
              <a:t>	</a:t>
            </a: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quando il gruppo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       	arbitrale ha determinato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      	che la tecnica è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       	meritevole di punto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</a:t>
            </a:r>
            <a:br>
              <a:rPr lang="de-AT" altLang="de-DE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	minimo Hansoku Chui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				</a:t>
            </a:r>
            <a:r>
              <a:rPr lang="de-AT" altLang="de-DE" dirty="0" err="1">
                <a:solidFill>
                  <a:srgbClr val="000000"/>
                </a:solidFill>
                <a:sym typeface="Wingdings" pitchFamily="2" charset="2"/>
              </a:rPr>
              <a:t>nei</a:t>
            </a: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000000"/>
                </a:solidFill>
                <a:sym typeface="Wingdings" pitchFamily="2" charset="2"/>
              </a:rPr>
              <a:t>casi</a:t>
            </a: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più gravi Hansoku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  				o Shikkaku</a:t>
            </a:r>
            <a:r>
              <a:rPr lang="de-AT" altLang="de-DE" b="1" dirty="0">
                <a:solidFill>
                  <a:srgbClr val="000000"/>
                </a:solidFill>
                <a:sym typeface="Wingdings" pitchFamily="2" charset="2"/>
              </a:rPr>
              <a:t/>
            </a:r>
            <a:br>
              <a:rPr lang="de-AT" altLang="de-DE" b="1" dirty="0">
                <a:solidFill>
                  <a:srgbClr val="000000"/>
                </a:solidFill>
                <a:sym typeface="Wingdings" pitchFamily="2" charset="2"/>
              </a:rPr>
            </a:br>
            <a:r>
              <a:rPr lang="de-AT" altLang="de-DE" dirty="0">
                <a:solidFill>
                  <a:srgbClr val="000000"/>
                </a:solidFill>
                <a:sym typeface="Wingdings" pitchFamily="2" charset="2"/>
              </a:rPr>
              <a:t>                               </a:t>
            </a:r>
            <a:br>
              <a:rPr lang="de-AT" altLang="de-DE" dirty="0">
                <a:solidFill>
                  <a:srgbClr val="000000"/>
                </a:solidFill>
                <a:sym typeface="Wingdings" pitchFamily="2" charset="2"/>
              </a:rPr>
            </a:br>
            <a:endParaRPr lang="de-AT" altLang="de-DE" dirty="0">
              <a:solidFill>
                <a:srgbClr val="00000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1124">
            <a:off x="125650" y="3757794"/>
            <a:ext cx="3329525" cy="23640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5" name="Immagine 7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33375"/>
            <a:ext cx="1042987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00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algn="ctr" eaLnBrk="1" hangingPunct="1"/>
            <a:r>
              <a:rPr lang="de-DE" altLang="de-DE" sz="36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ATTENZIONE</a:t>
            </a:r>
          </a:p>
        </p:txBody>
      </p:sp>
      <p:sp>
        <p:nvSpPr>
          <p:cNvPr id="23557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8713788" cy="475297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it-IT" altLang="de-DE" sz="2800" dirty="0"/>
              <a:t>Un Atleta non deve essere penalizzato per essere rimasto senza fiato a causa di una tecnica dell’avversario che merita il punto.  </a:t>
            </a:r>
          </a:p>
          <a:p>
            <a:pPr marL="0" indent="0" eaLnBrk="1" hangingPunct="1">
              <a:buFontTx/>
              <a:buNone/>
            </a:pPr>
            <a:r>
              <a:rPr lang="it-IT" altLang="de-DE" dirty="0"/>
              <a:t> </a:t>
            </a:r>
          </a:p>
          <a:p>
            <a:pPr marL="0" indent="0" eaLnBrk="1" hangingPunct="1">
              <a:buNone/>
            </a:pPr>
            <a:r>
              <a:rPr lang="it-IT" altLang="de-DE" sz="2800" dirty="0">
                <a:sym typeface="Wingdings" pitchFamily="2" charset="2"/>
              </a:rPr>
              <a:t>Dare all’Atleta il tempo di recuperare,</a:t>
            </a:r>
          </a:p>
          <a:p>
            <a:pPr marL="0" indent="0" eaLnBrk="1" hangingPunct="1">
              <a:buNone/>
            </a:pPr>
            <a:r>
              <a:rPr lang="it-IT" altLang="de-DE" sz="2800" dirty="0"/>
              <a:t>assegnare  il punto e riprendere </a:t>
            </a:r>
          </a:p>
          <a:p>
            <a:pPr marL="0" indent="0" eaLnBrk="1" hangingPunct="1">
              <a:buNone/>
            </a:pPr>
            <a:r>
              <a:rPr lang="it-IT" altLang="de-DE" sz="2800" dirty="0"/>
              <a:t>il combattimento</a:t>
            </a:r>
          </a:p>
        </p:txBody>
      </p:sp>
      <p:pic>
        <p:nvPicPr>
          <p:cNvPr id="6" name="Picture 7" descr="yokoger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0751">
            <a:off x="5549906" y="4211845"/>
            <a:ext cx="3513163" cy="2531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880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it-IT" sz="44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2400" dirty="0">
              <a:effectLst/>
              <a:latin typeface="Arial Black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404665"/>
            <a:ext cx="8229600" cy="6192688"/>
          </a:xfrm>
        </p:spPr>
        <p:txBody>
          <a:bodyPr/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en-GB" sz="36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MUBOBI ed ESAGERAZIONE</a:t>
            </a:r>
          </a:p>
          <a:p>
            <a:pPr marL="0" indent="0" algn="just">
              <a:buFont typeface="Wingdings 2" panose="05020102010507070707" pitchFamily="18" charset="2"/>
              <a:buNone/>
              <a:defRPr/>
            </a:pPr>
            <a:endParaRPr lang="en-GB" sz="2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Font typeface="Wingdings 2" panose="05020102010507070707" pitchFamily="18" charset="2"/>
              <a:buNone/>
              <a:defRPr/>
            </a:pPr>
            <a:r>
              <a:rPr lang="en-GB" sz="2800" dirty="0">
                <a:latin typeface="Arial" pitchFamily="34" charset="0"/>
                <a:cs typeface="Arial" pitchFamily="34" charset="0"/>
              </a:rPr>
              <a:t>L’Atleta che viene colpito per sua colpa, esagerandone gli effetti per ingannare il Gruppo Arbitrale, </a:t>
            </a:r>
            <a:r>
              <a:rPr lang="en-GB" sz="2800" b="1" u="sng" dirty="0">
                <a:latin typeface="Arial" pitchFamily="34" charset="0"/>
                <a:cs typeface="Arial" pitchFamily="34" charset="0"/>
              </a:rPr>
              <a:t>deve essere sanzionato con MUBOBI e ricevere un ulteriore avvertimento o penalità per ESAGERAZIONE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. </a:t>
            </a:r>
            <a:endParaRPr lang="it-IT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9921" y="13937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2216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12974"/>
          </a:xfrm>
        </p:spPr>
        <p:txBody>
          <a:bodyPr/>
          <a:lstStyle/>
          <a:p>
            <a:pPr algn="ctr">
              <a:defRPr/>
            </a:pPr>
            <a:r>
              <a:rPr lang="it-IT" sz="4400" dirty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>
                <a:solidFill>
                  <a:srgbClr val="C0000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PASSIVITA’</a:t>
            </a:r>
            <a:endParaRPr lang="it-IT" sz="4400" dirty="0"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399930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3200" dirty="0">
                <a:latin typeface="Arial" pitchFamily="34" charset="0"/>
                <a:cs typeface="Arial" pitchFamily="34" charset="0"/>
              </a:rPr>
              <a:t>Si riferisce a situazioni in cui </a:t>
            </a:r>
            <a:r>
              <a:rPr lang="it-IT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entrambi</a:t>
            </a:r>
            <a:r>
              <a:rPr lang="it-IT" sz="3200" dirty="0">
                <a:latin typeface="Arial" pitchFamily="34" charset="0"/>
                <a:cs typeface="Arial" pitchFamily="34" charset="0"/>
              </a:rPr>
              <a:t> gli Atleti non tentano di effettuare tecniche per un periodo di tempo prolungato (15/20 secondi). </a:t>
            </a:r>
          </a:p>
        </p:txBody>
      </p:sp>
      <p:pic>
        <p:nvPicPr>
          <p:cNvPr id="4" name="Immagine 6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091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PASSIVITA’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it-IT" b="1" dirty="0">
                <a:latin typeface="Arial" pitchFamily="34" charset="0"/>
                <a:cs typeface="Arial" pitchFamily="34" charset="0"/>
              </a:rPr>
              <a:t>      maggiore tolleranza in caso di 	pressing.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t-IT" b="1" dirty="0">
                <a:latin typeface="Arial" pitchFamily="34" charset="0"/>
                <a:cs typeface="Arial" pitchFamily="34" charset="0"/>
              </a:rPr>
              <a:t> 	non può essere comminata negli ultimi 	15 	secondi del combattimento</a:t>
            </a: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59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PASSIVITA’</a:t>
            </a: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prima di comminare la passività occorre invitare verbalmente gli Atleti a combattere.</a:t>
            </a:r>
          </a:p>
          <a:p>
            <a:pPr algn="just">
              <a:buFont typeface="Wingdings" pitchFamily="2" charset="2"/>
              <a:buChar char="Ø"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652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algn="ctr" eaLnBrk="1" hangingPunct="1"/>
            <a:r>
              <a:rPr lang="de-DE" altLang="de-DE" sz="3600" dirty="0">
                <a:solidFill>
                  <a:srgbClr val="C00000"/>
                </a:solidFill>
                <a:effectLst/>
                <a:latin typeface="Arial Black" pitchFamily="34" charset="0"/>
                <a:cs typeface="Arial" pitchFamily="34" charset="0"/>
              </a:rPr>
              <a:t>KARATEGI</a:t>
            </a:r>
          </a:p>
        </p:txBody>
      </p:sp>
      <p:sp>
        <p:nvSpPr>
          <p:cNvPr id="11269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973138" y="4868863"/>
            <a:ext cx="7332662" cy="163988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AT" altLang="de-DE" dirty="0"/>
              <a:t>… Se si rompono durante l‘incontro </a:t>
            </a:r>
            <a:r>
              <a:rPr lang="de-AT" altLang="de-DE" dirty="0">
                <a:sym typeface="Wingdings" pitchFamily="2" charset="2"/>
              </a:rPr>
              <a:t></a:t>
            </a:r>
            <a:br>
              <a:rPr lang="de-AT" altLang="de-DE" dirty="0">
                <a:sym typeface="Wingdings" pitchFamily="2" charset="2"/>
              </a:rPr>
            </a:br>
            <a:r>
              <a:rPr lang="de-AT" altLang="de-DE" dirty="0">
                <a:sym typeface="Wingdings" pitchFamily="2" charset="2"/>
              </a:rPr>
              <a:t>   non è necessario  cambiare la giacca per il resto dell‘incontro…</a:t>
            </a:r>
          </a:p>
          <a:p>
            <a:pPr marL="0" indent="0" eaLnBrk="1" hangingPunct="1">
              <a:buFontTx/>
              <a:buNone/>
            </a:pPr>
            <a:endParaRPr lang="de-AT" altLang="de-DE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705" y="1602574"/>
            <a:ext cx="3021683" cy="2947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628800"/>
            <a:ext cx="3183782" cy="2924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2" name="Immagine 7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45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PASSIVITA’</a:t>
            </a: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l’Arbitro si avvicina leggermente agli Atleti, tanto da essere sicuro di essere ascoltato, e, senza interrompere il combattimento, annuncia «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TZUTZUKETE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». Contemporaneamente effettua la prescritta gestualità.  </a:t>
            </a: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22C1DB24-9FFE-41E6-94B9-0574324682F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2174" y="4005064"/>
            <a:ext cx="2694121" cy="176063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893517B1-1781-4FC8-B86B-0829B21601A2}"/>
              </a:ext>
            </a:extLst>
          </p:cNvPr>
          <p:cNvSpPr/>
          <p:nvPr/>
        </p:nvSpPr>
        <p:spPr>
          <a:xfrm>
            <a:off x="4542175" y="4005064"/>
            <a:ext cx="1686009" cy="17606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462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PASSIVITA’</a:t>
            </a: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Qualora gli Atleti, dopo l’avvertimento verbale, dovessero perseverare nella passività, l’Arbitro interromperà il combattimento e proporrà la sanzione con la gestualità prescritta.</a:t>
            </a: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8F0E01C3-6446-4920-8317-7464AA5493F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461946"/>
            <a:ext cx="799056" cy="217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2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0" y="1844675"/>
            <a:ext cx="9144000" cy="33125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….senza tentare una proiezione o un'altra tecnica</a:t>
            </a:r>
            <a:r>
              <a:rPr lang="it-IT" alt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36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3600" b="1" dirty="0">
              <a:solidFill>
                <a:srgbClr val="DA1F28"/>
              </a:solidFill>
              <a:latin typeface="Calibri" pitchFamily="34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sl-SI" altLang="it-IT" sz="3600" b="1" dirty="0">
              <a:solidFill>
                <a:srgbClr val="DA1F28"/>
              </a:solidFill>
              <a:latin typeface="Calibri" pitchFamily="34" charset="0"/>
            </a:endParaRPr>
          </a:p>
        </p:txBody>
      </p:sp>
      <p:pic>
        <p:nvPicPr>
          <p:cNvPr id="62469" name="Picture 12" descr="C:\Users\utente1\Desktop\DSC_1326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5338" y="4756150"/>
            <a:ext cx="27352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13" descr="C:\Users\utente1\Desktop\RC EKF - EM 2015 (1)\DSC_0157.JP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2789238"/>
            <a:ext cx="2724150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8" descr="C:\Users\utente1\Desktop\RC EKF - EM 2015 (1)\DSC_0478.JP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888" y="2852738"/>
            <a:ext cx="2663825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310174" y="358775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Trattenere – spingere – lottare – stare petto contro petto</a:t>
            </a:r>
          </a:p>
        </p:txBody>
      </p:sp>
      <p:pic>
        <p:nvPicPr>
          <p:cNvPr id="10" name="Immagine 6" descr="download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9425" y="0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9486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TRATTENUTA RECIPROCA</a:t>
            </a: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Se gli Atleti si trattengono reciprocamente, o stanno petto contro petto, l’Arbitro deve invitarli verbalmente a staccarsi.</a:t>
            </a: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7952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TRATTENUTA RECIPROCA</a:t>
            </a: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l’Arbitro si avvicina leggermente agli Atleti, tanto da essere sicuro di essere ascoltato, e, senza interrompere il combattimento, annuncia «</a:t>
            </a:r>
            <a:r>
              <a:rPr lang="it-IT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WAKARETE</a:t>
            </a:r>
            <a:r>
              <a:rPr lang="it-IT" b="1" dirty="0">
                <a:latin typeface="Arial" pitchFamily="34" charset="0"/>
                <a:cs typeface="Arial" pitchFamily="34" charset="0"/>
              </a:rPr>
              <a:t>». Contemporaneamente effettua la prescritta gestualità.  </a:t>
            </a: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7DDA9BC-8CB7-4318-BDA4-D6713224F3D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35996" y="3514310"/>
            <a:ext cx="3126745" cy="231668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15D04B8D-A75A-4EEF-9150-83466EBF7A55}"/>
              </a:ext>
            </a:extLst>
          </p:cNvPr>
          <p:cNvSpPr/>
          <p:nvPr/>
        </p:nvSpPr>
        <p:spPr>
          <a:xfrm>
            <a:off x="6444208" y="3514310"/>
            <a:ext cx="1224136" cy="23166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1731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856895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CLINCH</a:t>
            </a: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Qualora gli Atleti, dopo l’avvertimento verbale, dovessero perseverare nella passività, l’Arbitro interromperà il combattimento e proporrà per  ENTRAMBI la sanzione con la gestualità prescritta.</a:t>
            </a:r>
          </a:p>
          <a:p>
            <a:pPr marL="0" indent="0"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2AD5D4F8-FD9F-4DC1-873A-57C7A943A46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573016"/>
            <a:ext cx="1574092" cy="2265752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A2A37061-A3FD-4DBF-9557-B9F903F4C0FB}"/>
              </a:ext>
            </a:extLst>
          </p:cNvPr>
          <p:cNvSpPr/>
          <p:nvPr/>
        </p:nvSpPr>
        <p:spPr>
          <a:xfrm>
            <a:off x="6084168" y="3501008"/>
            <a:ext cx="864096" cy="2376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7972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0" y="1844674"/>
            <a:ext cx="9144000" cy="446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Definizione del JOGAI…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Uscita dall’area di gara non </a:t>
            </a:r>
            <a:r>
              <a:rPr lang="it-IT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causata dall’avversario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altLang="it-IT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			                         no </a:t>
            </a:r>
            <a:r>
              <a:rPr lang="en-US" altLang="it-IT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jogai</a:t>
            </a:r>
            <a:endParaRPr lang="it-IT" altLang="it-I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36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sl-SI" altLang="it-IT" sz="3600" b="1" dirty="0">
              <a:solidFill>
                <a:srgbClr val="DA1F28"/>
              </a:solidFill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663824" y="358775"/>
            <a:ext cx="3708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600" b="1" dirty="0">
                <a:solidFill>
                  <a:srgbClr val="C00000"/>
                </a:solidFill>
                <a:latin typeface="Arial Black" pitchFamily="34" charset="0"/>
              </a:rPr>
              <a:t>JOGAI</a:t>
            </a:r>
          </a:p>
        </p:txBody>
      </p:sp>
      <p:pic>
        <p:nvPicPr>
          <p:cNvPr id="10" name="Picture 2" descr="C:\Users\Javier\Desktop\Nya bilder\IMG_4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573015"/>
            <a:ext cx="3021381" cy="21969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2572" y="3573016"/>
            <a:ext cx="2905403" cy="21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11063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0" y="1628800"/>
            <a:ext cx="9144000" cy="46805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L’attenzione del Giudice verso il JOGAI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36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FF0000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it-IT" altLang="it-IT" sz="4000" b="1" dirty="0">
              <a:solidFill>
                <a:srgbClr val="DA1F28"/>
              </a:solidFill>
              <a:latin typeface="Calibri" pitchFamily="34" charset="0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sl-SI" altLang="it-IT" sz="3600" b="1" dirty="0">
              <a:solidFill>
                <a:srgbClr val="DA1F28"/>
              </a:solidFill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663824" y="358775"/>
            <a:ext cx="37083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200" b="1" dirty="0">
                <a:solidFill>
                  <a:srgbClr val="C00000"/>
                </a:solidFill>
                <a:latin typeface="Arial Black" pitchFamily="34" charset="0"/>
              </a:rPr>
              <a:t>JOGAI</a:t>
            </a: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36" y="2564905"/>
            <a:ext cx="312593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72013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EVITARE IL COMBATTIMENTO</a:t>
            </a:r>
          </a:p>
          <a:p>
            <a:pPr algn="ctr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Si verifica quando l’Atleta tenta di impedire all’Avversario di fare punti mediante comportamenti caratterizzati da perdita di tempo.</a:t>
            </a:r>
          </a:p>
          <a:p>
            <a:pPr algn="just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740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0"/>
          <p:cNvSpPr>
            <a:spLocks noGrp="1"/>
          </p:cNvSpPr>
          <p:nvPr>
            <p:ph sz="half" idx="1"/>
          </p:nvPr>
        </p:nvSpPr>
        <p:spPr>
          <a:xfrm>
            <a:off x="611560" y="620688"/>
            <a:ext cx="7920880" cy="58326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it-IT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EVITARE IL COMBATTIMENTO</a:t>
            </a:r>
          </a:p>
          <a:p>
            <a:pPr algn="ctr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it-IT" b="1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3000" b="1" dirty="0">
                <a:latin typeface="Arial" panose="020B0604020202020204" pitchFamily="34" charset="0"/>
                <a:cs typeface="Arial" panose="020B0604020202020204" pitchFamily="34" charset="0"/>
              </a:rPr>
              <a:t>Indietreggiare costantemente senza sferrare il contrattacco;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it-IT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3000" b="1" dirty="0">
                <a:latin typeface="Arial" panose="020B0604020202020204" pitchFamily="34" charset="0"/>
                <a:cs typeface="Arial" panose="020B0604020202020204" pitchFamily="34" charset="0"/>
              </a:rPr>
              <a:t>Effettuare trattenute immotivate;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it-IT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3000" b="1" dirty="0">
                <a:latin typeface="Arial" panose="020B0604020202020204" pitchFamily="34" charset="0"/>
                <a:cs typeface="Arial" panose="020B0604020202020204" pitchFamily="34" charset="0"/>
              </a:rPr>
              <a:t>uscire dall’area di gara per impedire all’Avversario di realizzare il punto.</a:t>
            </a:r>
          </a:p>
          <a:p>
            <a:pPr algn="just">
              <a:lnSpc>
                <a:spcPct val="150000"/>
              </a:lnSpc>
              <a:buNone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it-IT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it-IT" b="1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1454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6" y="1503016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   KARATEGI </a:t>
            </a:r>
          </a:p>
          <a:p>
            <a:pPr>
              <a:defRPr/>
            </a:pPr>
            <a:endParaRPr lang="it-IT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it-IT" sz="2800" b="1" dirty="0">
                <a:solidFill>
                  <a:srgbClr val="00B050"/>
                </a:solidFill>
                <a:latin typeface="Arial Black" panose="020B0A04020102020204" pitchFamily="34" charset="0"/>
              </a:rPr>
              <a:t>etichette originali del produttore</a:t>
            </a:r>
            <a:endParaRPr lang="it-IT" sz="28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2431157" cy="243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69891"/>
            <a:ext cx="1736835" cy="231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651390"/>
            <a:ext cx="1705502" cy="240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4217" y="3651390"/>
            <a:ext cx="1358732" cy="23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e 1"/>
          <p:cNvSpPr/>
          <p:nvPr/>
        </p:nvSpPr>
        <p:spPr>
          <a:xfrm>
            <a:off x="1475656" y="4581128"/>
            <a:ext cx="288032" cy="2727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5292080" y="3861048"/>
            <a:ext cx="43204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Ovale 4"/>
          <p:cNvSpPr/>
          <p:nvPr/>
        </p:nvSpPr>
        <p:spPr>
          <a:xfrm>
            <a:off x="7452320" y="4827781"/>
            <a:ext cx="648071" cy="4014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8591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ChangeArrowheads="1"/>
          </p:cNvSpPr>
          <p:nvPr/>
        </p:nvSpPr>
        <p:spPr bwMode="auto">
          <a:xfrm>
            <a:off x="468313" y="981075"/>
            <a:ext cx="7770812" cy="2663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4000" b="1" dirty="0">
                <a:solidFill>
                  <a:srgbClr val="DA1F28"/>
                </a:solidFill>
              </a:rPr>
              <a:t>             </a:t>
            </a:r>
            <a:endParaRPr lang="sl-SI" altLang="it-IT" sz="4000" b="1" dirty="0">
              <a:solidFill>
                <a:srgbClr val="DA1F28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4000" dirty="0">
                <a:solidFill>
                  <a:srgbClr val="DA1F28"/>
                </a:solidFill>
              </a:rPr>
              <a:t>       </a:t>
            </a:r>
            <a:endParaRPr lang="sl-SI" altLang="it-IT" sz="4000" dirty="0">
              <a:solidFill>
                <a:srgbClr val="000000"/>
              </a:solidFill>
            </a:endParaRPr>
          </a:p>
        </p:txBody>
      </p:sp>
      <p:sp>
        <p:nvSpPr>
          <p:cNvPr id="58371" name="Rettangolo 4"/>
          <p:cNvSpPr>
            <a:spLocks noChangeArrowheads="1"/>
          </p:cNvSpPr>
          <p:nvPr/>
        </p:nvSpPr>
        <p:spPr bwMode="auto">
          <a:xfrm>
            <a:off x="611188" y="1700808"/>
            <a:ext cx="8064500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GB" altLang="it-IT" sz="3600" dirty="0">
                <a:solidFill>
                  <a:srgbClr val="C00000"/>
                </a:solidFill>
                <a:latin typeface="Arial Black" panose="020B0A04020102020204" pitchFamily="34" charset="0"/>
                <a:cs typeface="Arial" pitchFamily="34" charset="0"/>
              </a:rPr>
              <a:t>EVITARE IL COMBATTIMENTO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GB" altLang="it-IT" sz="3600" dirty="0">
                <a:solidFill>
                  <a:srgbClr val="00FF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58373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289" y="3356992"/>
            <a:ext cx="2160711" cy="312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debenak\Desktop\World Combat Games2013 St Petersburg\IMG_4603 copy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322322"/>
            <a:ext cx="2160240" cy="3200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C:\Users\debenak\Desktop\WUC_Bar\©EwRo_WUC14_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" y="3429000"/>
            <a:ext cx="2357405" cy="3193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3429000"/>
            <a:ext cx="2088232" cy="612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6" descr="download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27092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0363"/>
            <a:ext cx="8167688" cy="1668462"/>
          </a:xfrm>
        </p:spPr>
        <p:txBody>
          <a:bodyPr/>
          <a:lstStyle/>
          <a:p>
            <a:pPr eaLnBrk="1" hangingPunct="1"/>
            <a:r>
              <a:rPr lang="de-DE" altLang="de-DE" sz="3600" u="sng" dirty="0">
                <a:solidFill>
                  <a:srgbClr val="C00000"/>
                </a:solidFill>
                <a:effectLst/>
              </a:rPr>
              <a:t>EVITARE IL COMBATTIMENTO</a:t>
            </a:r>
          </a:p>
        </p:txBody>
      </p:sp>
      <p:sp>
        <p:nvSpPr>
          <p:cNvPr id="7" name="Rechteck 6"/>
          <p:cNvSpPr/>
          <p:nvPr/>
        </p:nvSpPr>
        <p:spPr>
          <a:xfrm>
            <a:off x="457200" y="2028825"/>
            <a:ext cx="4392613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de-AT" sz="3200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0" hangingPunct="0">
              <a:defRPr/>
            </a:pPr>
            <a:endParaRPr lang="de-AT" sz="3200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algn="ctr" eaLnBrk="0" hangingPunct="0">
              <a:defRPr/>
            </a:pPr>
            <a:r>
              <a:rPr lang="de-AT" sz="28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...Il paradenti cade, senza nessuna causa creata dall‘avversario</a:t>
            </a:r>
            <a:endParaRPr lang="de-AT" b="1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1510" name="Grafik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35241">
            <a:off x="5359400" y="3038475"/>
            <a:ext cx="3070225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Immagine 7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41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ChangeArrowheads="1"/>
          </p:cNvSpPr>
          <p:nvPr/>
        </p:nvSpPr>
        <p:spPr bwMode="auto">
          <a:xfrm>
            <a:off x="468313" y="981075"/>
            <a:ext cx="7770812" cy="2663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4000" b="1" dirty="0">
                <a:solidFill>
                  <a:srgbClr val="DA1F28"/>
                </a:solidFill>
              </a:rPr>
              <a:t>             </a:t>
            </a:r>
            <a:endParaRPr lang="sl-SI" altLang="it-IT" sz="4000" b="1" dirty="0">
              <a:solidFill>
                <a:srgbClr val="DA1F28"/>
              </a:solidFill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it-IT" altLang="it-IT" sz="4000" dirty="0">
                <a:solidFill>
                  <a:srgbClr val="DA1F28"/>
                </a:solidFill>
              </a:rPr>
              <a:t>       </a:t>
            </a:r>
            <a:endParaRPr lang="sl-SI" altLang="it-IT" sz="4000" dirty="0">
              <a:solidFill>
                <a:srgbClr val="000000"/>
              </a:solidFill>
            </a:endParaRPr>
          </a:p>
        </p:txBody>
      </p:sp>
      <p:sp>
        <p:nvSpPr>
          <p:cNvPr id="58371" name="Rettangolo 4"/>
          <p:cNvSpPr>
            <a:spLocks noChangeArrowheads="1"/>
          </p:cNvSpPr>
          <p:nvPr/>
        </p:nvSpPr>
        <p:spPr bwMode="auto">
          <a:xfrm>
            <a:off x="539552" y="1340768"/>
            <a:ext cx="7921252" cy="818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IMPORTANTE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GB" altLang="it-IT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it-IT" altLang="it-IT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Distinguere la perdita di tempo dalla     schivata legittima.</a:t>
            </a:r>
          </a:p>
          <a:p>
            <a:pPr algn="just">
              <a:lnSpc>
                <a:spcPct val="90000"/>
              </a:lnSpc>
            </a:pPr>
            <a:endParaRPr lang="it-IT" altLang="it-IT" sz="3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it-IT" altLang="it-IT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Sanzionare l’Atleta che, </a:t>
            </a:r>
            <a:r>
              <a:rPr lang="it-IT" altLang="it-IT" sz="32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nel tentativo di recuperare</a:t>
            </a:r>
            <a:r>
              <a:rPr lang="it-IT" altLang="it-IT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esegue attacchi pericolosi ed incontrollati o spinge l’Avversario per farlo uscire dall’area di gara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GB" altLang="it-IT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GB" altLang="it-IT" sz="3600" dirty="0">
                <a:solidFill>
                  <a:srgbClr val="00FF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7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17748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23850" y="1700213"/>
            <a:ext cx="8351838" cy="6094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AT" sz="30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Atoshi baraku </a:t>
            </a:r>
            <a:r>
              <a:rPr lang="de-AT" sz="30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AT" sz="30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3000" b="1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secondi</a:t>
            </a:r>
          </a:p>
          <a:p>
            <a:pPr>
              <a:defRPr/>
            </a:pPr>
            <a:endParaRPr lang="de-AT" sz="44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sz="3000" u="sng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</a:t>
            </a:r>
            <a:r>
              <a:rPr lang="de-AT" sz="3000" u="sng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di15 secondi</a:t>
            </a:r>
            <a: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endParaRPr lang="de-AT" sz="16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AT" sz="16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-nessuna passività</a:t>
            </a:r>
            <a:b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30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Jogai, afferrare, spingere, bloccare, lottare, evitare il combattimento</a:t>
            </a:r>
          </a:p>
          <a:p>
            <a:pPr marL="457200" indent="-457200">
              <a:buFontTx/>
              <a:buChar char="-"/>
              <a:defRPr/>
            </a:pPr>
            <a:endParaRPr lang="de-AT" sz="14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AT" sz="3000" dirty="0">
                <a:solidFill>
                  <a:srgbClr val="000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minimo C2-Hansoku-chui</a:t>
            </a:r>
            <a:endParaRPr lang="de-AT" sz="30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endParaRPr lang="de-AT" sz="30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AT" sz="30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endParaRPr lang="de-AT" sz="3000" dirty="0">
              <a:solidFill>
                <a:srgbClr val="00000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3901">
            <a:off x="5672258" y="1630429"/>
            <a:ext cx="3293766" cy="21716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7856" y="3452520"/>
            <a:ext cx="2319290" cy="129527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6" descr="downloa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847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7199" y="1628775"/>
            <a:ext cx="8556625" cy="45212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Se l‘atleta ha ottenuto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     il Senshu: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      Perde il Senshu </a:t>
            </a:r>
            <a:b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de-AT" altLang="de-DE" sz="2800" dirty="0">
                <a:solidFill>
                  <a:srgbClr val="000000"/>
                </a:solidFill>
              </a:rPr>
              <a:t>          </a:t>
            </a:r>
          </a:p>
          <a:p>
            <a:pPr marL="457200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Il </a:t>
            </a:r>
            <a:r>
              <a:rPr lang="it-IT" altLang="de-DE" sz="2800" dirty="0" err="1">
                <a:solidFill>
                  <a:srgbClr val="000000"/>
                </a:solidFill>
                <a:sym typeface="Wingdings" panose="05000000000000000000" pitchFamily="2" charset="2"/>
              </a:rPr>
              <a:t>Senshu</a:t>
            </a: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 non </a:t>
            </a:r>
            <a:r>
              <a:rPr lang="it-I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può</a:t>
            </a:r>
            <a:br>
              <a:rPr lang="it-I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it-I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più essere assegnato</a:t>
            </a:r>
            <a:br>
              <a:rPr lang="it-I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it-I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per il resto del combattimento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     </a:t>
            </a:r>
            <a:b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lang="de-AT" altLang="de-DE" sz="280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  <p:pic>
        <p:nvPicPr>
          <p:cNvPr id="9" name="Picture 12" descr="C2-chest on ch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1882">
            <a:off x="4910674" y="1412327"/>
            <a:ext cx="3931304" cy="2971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343" name="Immagine 6" descr="down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5888"/>
            <a:ext cx="10429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8152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66688" y="1557338"/>
            <a:ext cx="8582025" cy="46799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à"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Perdere il Senshu durante Atoshi baraku:</a:t>
            </a: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à"/>
              <a:defRPr/>
            </a:pPr>
            <a:endParaRPr lang="de-AT" altLang="de-DE" sz="28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à"/>
              <a:defRPr/>
            </a:pPr>
            <a:endParaRPr lang="de-AT" altLang="de-DE" sz="28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à"/>
              <a:defRPr/>
            </a:pPr>
            <a:endParaRPr lang="de-AT" altLang="de-DE" sz="28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  <a:t>     Se 2 o più Giudici indicano C2 (Jogai)</a:t>
            </a:r>
            <a:br>
              <a:rPr lang="de-AT" altLang="de-DE" sz="28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lang="de-AT" altLang="de-DE" sz="28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5366" name="Immagine 5" descr="downloa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10445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23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1547813" y="1916113"/>
            <a:ext cx="317023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„AKA/AO (C2)“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374" y="2932390"/>
            <a:ext cx="1932844" cy="35051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5635" y="2932390"/>
            <a:ext cx="1973893" cy="3518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7763" y="1916113"/>
            <a:ext cx="317023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„HANSOKU CHUI“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6393" name="Immagine 9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88913"/>
            <a:ext cx="1042987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1574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2" name="Rechteck 1"/>
          <p:cNvSpPr>
            <a:spLocks noChangeArrowheads="1"/>
          </p:cNvSpPr>
          <p:nvPr/>
        </p:nvSpPr>
        <p:spPr bwMode="auto">
          <a:xfrm>
            <a:off x="5599113" y="2047875"/>
            <a:ext cx="319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„TORIMASEN“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43" y="3028066"/>
            <a:ext cx="4320545" cy="2854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972050"/>
            <a:ext cx="4134846" cy="2910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9434" y="2972050"/>
            <a:ext cx="4378890" cy="2910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7" name="Rechteck 12"/>
          <p:cNvSpPr>
            <a:spLocks noChangeArrowheads="1"/>
          </p:cNvSpPr>
          <p:nvPr/>
        </p:nvSpPr>
        <p:spPr bwMode="auto">
          <a:xfrm>
            <a:off x="666750" y="2058988"/>
            <a:ext cx="3455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„AKA/AO SENSHU“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7418" name="Immagine 12" descr="download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60350"/>
            <a:ext cx="1042988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422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14325" y="1200150"/>
            <a:ext cx="8797925" cy="20685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just" eaLnBrk="1" hangingPunct="1">
              <a:spcBef>
                <a:spcPct val="0"/>
              </a:spcBef>
              <a:buFont typeface="Wingdings" panose="05000000000000000000" pitchFamily="2" charset="2"/>
              <a:buChar char="à"/>
              <a:defRPr/>
            </a:pPr>
            <a:r>
              <a:rPr lang="de-AT" alt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Perdere il Senshu durante Atoshi Baraku:</a:t>
            </a:r>
          </a:p>
          <a:p>
            <a:pPr>
              <a:buFontTx/>
              <a:buNone/>
              <a:defRPr/>
            </a:pPr>
            <a:r>
              <a:rPr lang="de-AT" sz="2400" dirty="0">
                <a:solidFill>
                  <a:srgbClr val="000000"/>
                </a:solidFill>
                <a:sym typeface="Wingdings" panose="05000000000000000000" pitchFamily="2" charset="2"/>
              </a:rPr>
              <a:t>     </a:t>
            </a:r>
            <a:r>
              <a:rPr lang="it-IT" sz="2400" dirty="0">
                <a:solidFill>
                  <a:srgbClr val="000000"/>
                </a:solidFill>
                <a:sym typeface="Wingdings" panose="05000000000000000000" pitchFamily="2" charset="2"/>
              </a:rPr>
              <a:t>Scappare</a:t>
            </a:r>
            <a:r>
              <a:rPr lang="en-US" sz="2400" dirty="0">
                <a:solidFill>
                  <a:srgbClr val="000000"/>
                </a:solidFill>
              </a:rPr>
              <a:t>, Afferrare, Strattonare, Lottare, 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     Spingere o rimanere Petto a Petto (o Jogai, se non    </a:t>
            </a:r>
          </a:p>
          <a:p>
            <a:pPr>
              <a:buFontTx/>
              <a:buNone/>
              <a:defRPr/>
            </a:pPr>
            <a:r>
              <a:rPr lang="en-US" sz="2400" dirty="0">
                <a:solidFill>
                  <a:srgbClr val="000000"/>
                </a:solidFill>
              </a:rPr>
              <a:t>     ci sono abbastanza bandierine per la maggioranza)</a:t>
            </a:r>
          </a:p>
        </p:txBody>
      </p:sp>
      <p:sp>
        <p:nvSpPr>
          <p:cNvPr id="2" name="Rechteck 1"/>
          <p:cNvSpPr>
            <a:spLocks noChangeArrowheads="1"/>
          </p:cNvSpPr>
          <p:nvPr/>
        </p:nvSpPr>
        <p:spPr bwMode="auto">
          <a:xfrm>
            <a:off x="314325" y="3213100"/>
            <a:ext cx="83613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 typeface="Wingdings" pitchFamily="2" charset="2"/>
              <a:buChar char="à"/>
            </a:pPr>
            <a:r>
              <a:rPr lang="en-US" altLang="de-DE" sz="2400" dirty="0">
                <a:solidFill>
                  <a:srgbClr val="000000"/>
                </a:solidFill>
              </a:rPr>
              <a:t>Richiedere ai Giudici con la corretta gestualità 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à"/>
            </a:pPr>
            <a:r>
              <a:rPr lang="en-US" altLang="de-DE" sz="2400" dirty="0">
                <a:solidFill>
                  <a:srgbClr val="000000"/>
                </a:solidFill>
              </a:rPr>
              <a:t> </a:t>
            </a:r>
            <a:r>
              <a:rPr lang="en-US" altLang="de-DE" sz="2400" b="1" dirty="0">
                <a:solidFill>
                  <a:srgbClr val="000000"/>
                </a:solidFill>
              </a:rPr>
              <a:t>non si indica C2</a:t>
            </a:r>
            <a:r>
              <a:rPr lang="en-US" altLang="de-DE" sz="2400" dirty="0">
                <a:solidFill>
                  <a:srgbClr val="000000"/>
                </a:solidFill>
              </a:rPr>
              <a:t>:</a:t>
            </a:r>
          </a:p>
        </p:txBody>
      </p:sp>
      <p:pic>
        <p:nvPicPr>
          <p:cNvPr id="4" name="Grafi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1788" y="4181475"/>
            <a:ext cx="19431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181475"/>
            <a:ext cx="1398587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189413"/>
            <a:ext cx="2586038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425" y="4181475"/>
            <a:ext cx="1941513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fik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949950"/>
            <a:ext cx="3143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Grafik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8300" y="5949950"/>
            <a:ext cx="3143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Immagine 12" descr="download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021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60363"/>
            <a:ext cx="8229600" cy="809625"/>
          </a:xfrm>
        </p:spPr>
        <p:txBody>
          <a:bodyPr/>
          <a:lstStyle/>
          <a:p>
            <a:pPr eaLnBrk="1" hangingPunct="1"/>
            <a:endParaRPr lang="de-DE" altLang="de-DE" sz="3600" u="sng" dirty="0">
              <a:solidFill>
                <a:srgbClr val="D22F2A"/>
              </a:solidFill>
            </a:endParaRPr>
          </a:p>
        </p:txBody>
      </p:sp>
      <p:sp>
        <p:nvSpPr>
          <p:cNvPr id="19465" name="Inhaltsplatzhalter 4"/>
          <p:cNvSpPr>
            <a:spLocks noGrp="1" noChangeArrowheads="1"/>
          </p:cNvSpPr>
          <p:nvPr>
            <p:ph idx="1"/>
          </p:nvPr>
        </p:nvSpPr>
        <p:spPr>
          <a:xfrm>
            <a:off x="395288" y="1528763"/>
            <a:ext cx="7632700" cy="11096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AT" altLang="de-DE" dirty="0">
                <a:sym typeface="Wingdings" pitchFamily="2" charset="2"/>
              </a:rPr>
              <a:t>  </a:t>
            </a:r>
            <a:r>
              <a:rPr lang="de-AT" altLang="de-DE" sz="2800" dirty="0">
                <a:sym typeface="Wingdings" pitchFamily="2" charset="2"/>
              </a:rPr>
              <a:t>Con il supporto di minimo 2 Giudici:</a:t>
            </a:r>
            <a:endParaRPr lang="de-AT" altLang="de-DE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47813" y="2281238"/>
            <a:ext cx="31702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„AKA/AO (C2)“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29828"/>
            <a:ext cx="1932844" cy="35051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5633" y="3128841"/>
            <a:ext cx="1973893" cy="3518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957763" y="2281238"/>
            <a:ext cx="31702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800" dirty="0">
                <a:solidFill>
                  <a:srgbClr val="000000"/>
                </a:solidFill>
                <a:sym typeface="Wingdings" pitchFamily="2" charset="2"/>
              </a:rPr>
              <a:t>„HANSOKU CHUI“</a:t>
            </a:r>
            <a:endParaRPr lang="de-AT" altLang="de-DE" sz="2800" dirty="0">
              <a:solidFill>
                <a:srgbClr val="000000"/>
              </a:solidFill>
            </a:endParaRPr>
          </a:p>
        </p:txBody>
      </p:sp>
      <p:pic>
        <p:nvPicPr>
          <p:cNvPr id="19466" name="Immagine 9" descr="downloa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33375"/>
            <a:ext cx="1042987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6672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30251</TotalTime>
  <Words>4857</Words>
  <Application>Microsoft Office PowerPoint</Application>
  <PresentationFormat>Presentazione su schermo (4:3)</PresentationFormat>
  <Paragraphs>1454</Paragraphs>
  <Slides>167</Slides>
  <Notes>55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167</vt:i4>
      </vt:variant>
    </vt:vector>
  </HeadingPairs>
  <TitlesOfParts>
    <vt:vector size="169" baseType="lpstr">
      <vt:lpstr>Astro</vt:lpstr>
      <vt:lpstr>Image</vt:lpstr>
      <vt:lpstr>Diapositiva 1</vt:lpstr>
      <vt:lpstr>Diapositiva 2</vt:lpstr>
      <vt:lpstr> DIVISA UFFICIALE  UFFICIALI DI GARA</vt:lpstr>
      <vt:lpstr>UFFICIALI DI GARA</vt:lpstr>
      <vt:lpstr>Diapositiva 5</vt:lpstr>
      <vt:lpstr>Diapositiva 6</vt:lpstr>
      <vt:lpstr>Diapositiva 7</vt:lpstr>
      <vt:lpstr>KARATEGI</vt:lpstr>
      <vt:lpstr>Diapositiva 9</vt:lpstr>
      <vt:lpstr>KARATEGI</vt:lpstr>
      <vt:lpstr>KARATEGI</vt:lpstr>
      <vt:lpstr>KARATEGI</vt:lpstr>
      <vt:lpstr>KARATEGI</vt:lpstr>
      <vt:lpstr>KARATEGI</vt:lpstr>
      <vt:lpstr>Diapositiva 15</vt:lpstr>
      <vt:lpstr>Diapositiva 16</vt:lpstr>
      <vt:lpstr>Diapositiva 17</vt:lpstr>
      <vt:lpstr>PROTEZIONI</vt:lpstr>
      <vt:lpstr>PROTEZIONI U14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CRITERI DI VALUTAZIONE DELLA TECNICA</vt:lpstr>
      <vt:lpstr> Criteri e Parametri di valutazione Fijlkam  Fase Preparatoria                 Fase Esecutiva             Fase Conclusiva </vt:lpstr>
      <vt:lpstr>SINTESI</vt:lpstr>
      <vt:lpstr>SINTESI</vt:lpstr>
      <vt:lpstr>   “Tecnica- Buona Forma”</vt:lpstr>
      <vt:lpstr>Diapositiva 34</vt:lpstr>
      <vt:lpstr>SINTESI</vt:lpstr>
      <vt:lpstr>Diapositiva 36</vt:lpstr>
      <vt:lpstr>Diapositiva 37</vt:lpstr>
      <vt:lpstr>Diapositiva 38</vt:lpstr>
      <vt:lpstr>Diapositiva 39</vt:lpstr>
      <vt:lpstr>Diapositiva 40</vt:lpstr>
      <vt:lpstr>             IPPON</vt:lpstr>
      <vt:lpstr>   WAZA-ARI</vt:lpstr>
      <vt:lpstr>   YUKO</vt:lpstr>
      <vt:lpstr>   TECNICHE</vt:lpstr>
      <vt:lpstr>Diapositiva 45</vt:lpstr>
      <vt:lpstr>Diapositiva 46</vt:lpstr>
      <vt:lpstr>Diapositiva 47</vt:lpstr>
      <vt:lpstr>Diapositiva 48</vt:lpstr>
      <vt:lpstr>   SENSHU</vt:lpstr>
      <vt:lpstr>   SENSHU</vt:lpstr>
      <vt:lpstr>Diapositiva 51</vt:lpstr>
      <vt:lpstr>Diapositiva 52</vt:lpstr>
      <vt:lpstr>Diapositiva 53</vt:lpstr>
      <vt:lpstr>Diapositiva 54</vt:lpstr>
      <vt:lpstr>Diapositiva 55</vt:lpstr>
      <vt:lpstr>SHIKKAKU</vt:lpstr>
      <vt:lpstr>Diapositiva 57</vt:lpstr>
      <vt:lpstr>INTERFERENZA DEL COACH</vt:lpstr>
      <vt:lpstr>KIKEN</vt:lpstr>
      <vt:lpstr>KIKEN</vt:lpstr>
      <vt:lpstr>KIKEN</vt:lpstr>
      <vt:lpstr>    COMPORTAMENTI PROIBITI  DI CATEGORIA 1   </vt:lpstr>
      <vt:lpstr>Diapositiva 63</vt:lpstr>
      <vt:lpstr>Diapositiva 64</vt:lpstr>
      <vt:lpstr>Diapositiva 65</vt:lpstr>
      <vt:lpstr>Diapositiva 66</vt:lpstr>
      <vt:lpstr>Diapositiva 67</vt:lpstr>
      <vt:lpstr> CATEGORIA 2   </vt:lpstr>
      <vt:lpstr> CATEGORIA 2   </vt:lpstr>
      <vt:lpstr> CATEGORIA 2   </vt:lpstr>
      <vt:lpstr>Diapositiva 71</vt:lpstr>
      <vt:lpstr>Diapositiva 72</vt:lpstr>
      <vt:lpstr>Diapositiva 73</vt:lpstr>
      <vt:lpstr>Diapositiva 74</vt:lpstr>
      <vt:lpstr>ATTENZIONE</vt:lpstr>
      <vt:lpstr> </vt:lpstr>
      <vt:lpstr> PASSIVITA’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Diapositiva 85</vt:lpstr>
      <vt:lpstr>Diapositiva 86</vt:lpstr>
      <vt:lpstr>Diapositiva 87</vt:lpstr>
      <vt:lpstr>Diapositiva 88</vt:lpstr>
      <vt:lpstr>Diapositiva 89</vt:lpstr>
      <vt:lpstr>Diapositiva 90</vt:lpstr>
      <vt:lpstr>EVITARE IL COMBATTIMENTO</vt:lpstr>
      <vt:lpstr>Diapositiva 92</vt:lpstr>
      <vt:lpstr>Diapositiva 93</vt:lpstr>
      <vt:lpstr>Diapositiva 94</vt:lpstr>
      <vt:lpstr>Diapositiva 95</vt:lpstr>
      <vt:lpstr>Diapositiva 96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REGOLA DEI 10 SECONDI</vt:lpstr>
      <vt:lpstr>Diapositiva 105</vt:lpstr>
      <vt:lpstr>Diapositiva 106</vt:lpstr>
      <vt:lpstr>Diapositiva 107</vt:lpstr>
      <vt:lpstr>Diapositiva 108</vt:lpstr>
      <vt:lpstr>Diapositiva 109</vt:lpstr>
      <vt:lpstr>   Esempi</vt:lpstr>
      <vt:lpstr>   Esempi</vt:lpstr>
      <vt:lpstr>Diapositiva 112</vt:lpstr>
      <vt:lpstr>Diapositiva 113</vt:lpstr>
      <vt:lpstr>Diapositiva 114</vt:lpstr>
      <vt:lpstr>RIPARTO DI RESPONSABILITA’</vt:lpstr>
      <vt:lpstr>Diapositiva 116</vt:lpstr>
      <vt:lpstr>Diapositiva 117</vt:lpstr>
      <vt:lpstr>Diapositiva 118</vt:lpstr>
      <vt:lpstr>Diapositiva 119</vt:lpstr>
      <vt:lpstr>Diapositiva 120</vt:lpstr>
      <vt:lpstr>    </vt:lpstr>
      <vt:lpstr>Diapositiva 122</vt:lpstr>
      <vt:lpstr>Diapositiva 123</vt:lpstr>
      <vt:lpstr>Diapositiva 124</vt:lpstr>
      <vt:lpstr>Diapositiva 125</vt:lpstr>
      <vt:lpstr>Diapositiva 126</vt:lpstr>
      <vt:lpstr>Diapositiva 127</vt:lpstr>
      <vt:lpstr>Diapositiva 128</vt:lpstr>
      <vt:lpstr>Diapositiva 129</vt:lpstr>
      <vt:lpstr>INTERVENTO DEL KANSA</vt:lpstr>
      <vt:lpstr>Diapositiva 131</vt:lpstr>
      <vt:lpstr>Diapositiva 132</vt:lpstr>
      <vt:lpstr>Diapositiva 133</vt:lpstr>
      <vt:lpstr>   IL KANSA NON INTERVIENE </vt:lpstr>
      <vt:lpstr>Diapositiva 135</vt:lpstr>
      <vt:lpstr>Diapositiva 136</vt:lpstr>
      <vt:lpstr>Diapositiva 137</vt:lpstr>
      <vt:lpstr>Diapositiva 138</vt:lpstr>
      <vt:lpstr>Diapositiva 139</vt:lpstr>
      <vt:lpstr>Diapositiva 140</vt:lpstr>
      <vt:lpstr>Diapositiva 141</vt:lpstr>
      <vt:lpstr>Diapositiva 142</vt:lpstr>
      <vt:lpstr>Diapositiva 143</vt:lpstr>
      <vt:lpstr>Diapositiva 144</vt:lpstr>
      <vt:lpstr>Diapositiva 145</vt:lpstr>
      <vt:lpstr>Diapositiva 146</vt:lpstr>
      <vt:lpstr>Diapositiva 147</vt:lpstr>
      <vt:lpstr>Diapositiva 148</vt:lpstr>
      <vt:lpstr>Diapositiva 149</vt:lpstr>
      <vt:lpstr>Diapositiva 150</vt:lpstr>
      <vt:lpstr>Diapositiva 151</vt:lpstr>
      <vt:lpstr>Diapositiva 152</vt:lpstr>
      <vt:lpstr>Diapositiva 153</vt:lpstr>
      <vt:lpstr>Diapositiva 154</vt:lpstr>
      <vt:lpstr>Diapositiva 155</vt:lpstr>
      <vt:lpstr>Diapositiva 156</vt:lpstr>
      <vt:lpstr>Diapositiva 157</vt:lpstr>
      <vt:lpstr>Diapositiva 158</vt:lpstr>
      <vt:lpstr>Diapositiva 159</vt:lpstr>
      <vt:lpstr>Diapositiva 160</vt:lpstr>
      <vt:lpstr>Diapositiva 161</vt:lpstr>
      <vt:lpstr>Diapositiva 162</vt:lpstr>
      <vt:lpstr>Diapositiva 163</vt:lpstr>
      <vt:lpstr>Diapositiva 164</vt:lpstr>
      <vt:lpstr>Diapositiva 165</vt:lpstr>
      <vt:lpstr>Diapositiva 166</vt:lpstr>
      <vt:lpstr>Diapositiva 167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Variazioni regolamento WKF</dc:title>
  <dc:creator>.</dc:creator>
  <cp:lastModifiedBy>nando</cp:lastModifiedBy>
  <cp:revision>1653</cp:revision>
  <dcterms:created xsi:type="dcterms:W3CDTF">2003-08-12T10:25:47Z</dcterms:created>
  <dcterms:modified xsi:type="dcterms:W3CDTF">2019-11-11T17:42:48Z</dcterms:modified>
</cp:coreProperties>
</file>