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7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slides/slide89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731" r:id="rId1"/>
  </p:sldMasterIdLst>
  <p:notesMasterIdLst>
    <p:notesMasterId r:id="rId94"/>
  </p:notesMasterIdLst>
  <p:sldIdLst>
    <p:sldId id="631" r:id="rId2"/>
    <p:sldId id="852" r:id="rId3"/>
    <p:sldId id="853" r:id="rId4"/>
    <p:sldId id="854" r:id="rId5"/>
    <p:sldId id="855" r:id="rId6"/>
    <p:sldId id="856" r:id="rId7"/>
    <p:sldId id="880" r:id="rId8"/>
    <p:sldId id="881" r:id="rId9"/>
    <p:sldId id="896" r:id="rId10"/>
    <p:sldId id="908" r:id="rId11"/>
    <p:sldId id="758" r:id="rId12"/>
    <p:sldId id="882" r:id="rId13"/>
    <p:sldId id="884" r:id="rId14"/>
    <p:sldId id="885" r:id="rId15"/>
    <p:sldId id="886" r:id="rId16"/>
    <p:sldId id="887" r:id="rId17"/>
    <p:sldId id="883" r:id="rId18"/>
    <p:sldId id="906" r:id="rId19"/>
    <p:sldId id="888" r:id="rId20"/>
    <p:sldId id="889" r:id="rId21"/>
    <p:sldId id="890" r:id="rId22"/>
    <p:sldId id="891" r:id="rId23"/>
    <p:sldId id="892" r:id="rId24"/>
    <p:sldId id="893" r:id="rId25"/>
    <p:sldId id="894" r:id="rId26"/>
    <p:sldId id="930" r:id="rId27"/>
    <p:sldId id="798" r:id="rId28"/>
    <p:sldId id="897" r:id="rId29"/>
    <p:sldId id="898" r:id="rId30"/>
    <p:sldId id="920" r:id="rId31"/>
    <p:sldId id="899" r:id="rId32"/>
    <p:sldId id="900" r:id="rId33"/>
    <p:sldId id="901" r:id="rId34"/>
    <p:sldId id="902" r:id="rId35"/>
    <p:sldId id="903" r:id="rId36"/>
    <p:sldId id="931" r:id="rId37"/>
    <p:sldId id="766" r:id="rId38"/>
    <p:sldId id="767" r:id="rId39"/>
    <p:sldId id="771" r:id="rId40"/>
    <p:sldId id="769" r:id="rId41"/>
    <p:sldId id="770" r:id="rId42"/>
    <p:sldId id="904" r:id="rId43"/>
    <p:sldId id="802" r:id="rId44"/>
    <p:sldId id="778" r:id="rId45"/>
    <p:sldId id="780" r:id="rId46"/>
    <p:sldId id="879" r:id="rId47"/>
    <p:sldId id="866" r:id="rId48"/>
    <p:sldId id="867" r:id="rId49"/>
    <p:sldId id="868" r:id="rId50"/>
    <p:sldId id="869" r:id="rId51"/>
    <p:sldId id="905" r:id="rId52"/>
    <p:sldId id="929" r:id="rId53"/>
    <p:sldId id="871" r:id="rId54"/>
    <p:sldId id="872" r:id="rId55"/>
    <p:sldId id="876" r:id="rId56"/>
    <p:sldId id="912" r:id="rId57"/>
    <p:sldId id="914" r:id="rId58"/>
    <p:sldId id="916" r:id="rId59"/>
    <p:sldId id="918" r:id="rId60"/>
    <p:sldId id="878" r:id="rId61"/>
    <p:sldId id="803" r:id="rId62"/>
    <p:sldId id="804" r:id="rId63"/>
    <p:sldId id="805" r:id="rId64"/>
    <p:sldId id="825" r:id="rId65"/>
    <p:sldId id="806" r:id="rId66"/>
    <p:sldId id="807" r:id="rId67"/>
    <p:sldId id="828" r:id="rId68"/>
    <p:sldId id="809" r:id="rId69"/>
    <p:sldId id="826" r:id="rId70"/>
    <p:sldId id="781" r:id="rId71"/>
    <p:sldId id="782" r:id="rId72"/>
    <p:sldId id="827" r:id="rId73"/>
    <p:sldId id="831" r:id="rId74"/>
    <p:sldId id="835" r:id="rId75"/>
    <p:sldId id="836" r:id="rId76"/>
    <p:sldId id="837" r:id="rId77"/>
    <p:sldId id="838" r:id="rId78"/>
    <p:sldId id="839" r:id="rId79"/>
    <p:sldId id="840" r:id="rId80"/>
    <p:sldId id="841" r:id="rId81"/>
    <p:sldId id="842" r:id="rId82"/>
    <p:sldId id="863" r:id="rId83"/>
    <p:sldId id="843" r:id="rId84"/>
    <p:sldId id="844" r:id="rId85"/>
    <p:sldId id="845" r:id="rId86"/>
    <p:sldId id="846" r:id="rId87"/>
    <p:sldId id="847" r:id="rId88"/>
    <p:sldId id="848" r:id="rId89"/>
    <p:sldId id="864" r:id="rId90"/>
    <p:sldId id="849" r:id="rId91"/>
    <p:sldId id="850" r:id="rId92"/>
    <p:sldId id="744" r:id="rId93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FF9900"/>
    <a:srgbClr val="00FF00"/>
    <a:srgbClr val="CCECFF"/>
    <a:srgbClr val="FF0000"/>
    <a:srgbClr val="F7994B"/>
    <a:srgbClr val="FF0066"/>
    <a:srgbClr val="00CC66"/>
    <a:srgbClr val="FF3399"/>
    <a:srgbClr val="FF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70" autoAdjust="0"/>
    <p:restoredTop sz="94803" autoAdjust="0"/>
  </p:normalViewPr>
  <p:slideViewPr>
    <p:cSldViewPr>
      <p:cViewPr>
        <p:scale>
          <a:sx n="78" d="100"/>
          <a:sy n="78" d="100"/>
        </p:scale>
        <p:origin x="-278" y="5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5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82"/>
    </p:cViewPr>
  </p:sorterViewPr>
  <p:notesViewPr>
    <p:cSldViewPr>
      <p:cViewPr varScale="1">
        <p:scale>
          <a:sx n="56" d="100"/>
          <a:sy n="56" d="100"/>
        </p:scale>
        <p:origin x="-262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>
                <a:solidFill>
                  <a:srgbClr val="FFFF00"/>
                </a:solidFill>
                <a:latin typeface="Comic Sans MS" pitchFamily="66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solidFill>
                  <a:srgbClr val="FFFF00"/>
                </a:solidFill>
                <a:latin typeface="Comic Sans MS" pitchFamily="66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24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69363"/>
            <a:ext cx="297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200">
                <a:solidFill>
                  <a:srgbClr val="FFFF00"/>
                </a:solidFill>
                <a:latin typeface="Comic Sans MS" pitchFamily="66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69363"/>
            <a:ext cx="297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solidFill>
                  <a:srgbClr val="FFFF00"/>
                </a:solidFill>
                <a:latin typeface="Comic Sans MS" pitchFamily="66" charset="0"/>
                <a:cs typeface="Arial" charset="0"/>
              </a:defRPr>
            </a:lvl1pPr>
          </a:lstStyle>
          <a:p>
            <a:pPr>
              <a:defRPr/>
            </a:pPr>
            <a:fld id="{F0018080-249A-4975-A821-E1DB15A3BAA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8149944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dirty="0" smtClean="0"/>
          </a:p>
        </p:txBody>
      </p:sp>
      <p:sp>
        <p:nvSpPr>
          <p:cNvPr id="6349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758DC520-C73D-4B7A-B684-9833165D59CF}" type="slidenum">
              <a:rPr lang="it-IT" altLang="it-IT" sz="120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pPr eaLnBrk="1" hangingPunct="1"/>
              <a:t>1</a:t>
            </a:fld>
            <a:endParaRPr lang="it-IT" altLang="it-IT" sz="1200" dirty="0" smtClean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07275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6739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11674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71B3F1-5E81-4E6A-B942-2EA074154F25}" type="slidenum">
              <a:rPr lang="it-IT" smtClean="0"/>
              <a:pPr/>
              <a:t>59</a:t>
            </a:fld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9626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252201-495E-4BDB-BB7F-D5ECA4502AAC}" type="slidenum">
              <a:rPr lang="it-IT" smtClean="0"/>
              <a:pPr/>
              <a:t>10</a:t>
            </a:fld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9728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6BA6FC-7DFA-4735-BC3D-F3DD324B41C7}" type="slidenum">
              <a:rPr lang="it-IT" smtClean="0"/>
              <a:pPr/>
              <a:t>26</a:t>
            </a:fld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it-IT" altLang="it-IT" smtClean="0">
              <a:latin typeface="Times New Roman" pitchFamily="18" charset="0"/>
            </a:endParaRPr>
          </a:p>
        </p:txBody>
      </p:sp>
      <p:sp>
        <p:nvSpPr>
          <p:cNvPr id="55300" name="Segnaposto numero diapositiva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DB274A7-1340-4FC7-8CCA-CF1C49F0737D}" type="slidenum">
              <a:rPr lang="it-IT" smtClean="0"/>
              <a:pPr>
                <a:defRPr/>
              </a:pPr>
              <a:t>27</a:t>
            </a:fld>
            <a:endParaRPr lang="it-IT" smtClean="0"/>
          </a:p>
        </p:txBody>
      </p:sp>
    </p:spTree>
    <p:extLst>
      <p:ext uri="{BB962C8B-B14F-4D97-AF65-F5344CB8AC3E}">
        <p14:creationId xmlns="" xmlns:p14="http://schemas.microsoft.com/office/powerpoint/2010/main" val="731257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12698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AEC13C-EA2D-483E-8C75-1C75796EA89A}" type="slidenum">
              <a:rPr lang="it-IT" smtClean="0"/>
              <a:pPr/>
              <a:t>30</a:t>
            </a:fld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5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12595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CD7CCD-D90F-471E-AEB2-EC177C74C87F}" type="slidenum">
              <a:rPr lang="it-IT" smtClean="0"/>
              <a:pPr/>
              <a:t>36</a:t>
            </a:fld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7347" name="Segnaposto note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276999"/>
          </a:xfrm>
          <a:noFill/>
          <a:ln/>
        </p:spPr>
        <p:txBody>
          <a:bodyPr/>
          <a:lstStyle/>
          <a:p>
            <a:endParaRPr lang="it-IT" altLang="it-IT" smtClean="0">
              <a:latin typeface="Times New Roman" pitchFamily="18" charset="0"/>
            </a:endParaRPr>
          </a:p>
        </p:txBody>
      </p:sp>
      <p:sp>
        <p:nvSpPr>
          <p:cNvPr id="58372" name="Segnaposto numero diapositiva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A351FD0B-9471-4B56-B8F4-CF94745FD822}" type="slidenum">
              <a:rPr lang="it-IT" smtClean="0"/>
              <a:pPr>
                <a:defRPr/>
              </a:pPr>
              <a:t>43</a:t>
            </a:fld>
            <a:endParaRPr lang="it-IT" smtClean="0"/>
          </a:p>
        </p:txBody>
      </p:sp>
    </p:spTree>
    <p:extLst>
      <p:ext uri="{BB962C8B-B14F-4D97-AF65-F5344CB8AC3E}">
        <p14:creationId xmlns="" xmlns:p14="http://schemas.microsoft.com/office/powerpoint/2010/main" val="4017513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09EDA90F-5A83-49AA-AFC8-98436C36014A}" type="slidenum">
              <a:rPr lang="it-IT" altLang="it-IT" sz="120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pPr eaLnBrk="1" hangingPunct="1"/>
              <a:t>54</a:t>
            </a:fld>
            <a:endParaRPr lang="it-IT" altLang="it-IT" sz="1200" smtClean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smtClean="0"/>
          </a:p>
        </p:txBody>
      </p:sp>
    </p:spTree>
    <p:extLst>
      <p:ext uri="{BB962C8B-B14F-4D97-AF65-F5344CB8AC3E}">
        <p14:creationId xmlns="" xmlns:p14="http://schemas.microsoft.com/office/powerpoint/2010/main" val="24630030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5715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11571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10C2E3-5493-401D-A7AE-6FAD714D102B}" type="slidenum">
              <a:rPr lang="it-IT" smtClean="0"/>
              <a:pPr/>
              <a:t>58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EF670-1087-41B6-B3D0-1B09872AB9C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105588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7ECAC-6CB7-41F7-9497-584CA77F34D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194296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E0F14-FFC0-4555-9FBA-1F9730F2DB7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512198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olo, testo e clip multimedi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risorsa multimediale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it-IT" noProof="0" smtClean="0"/>
              <a:t>Fare clic sull'icona per inserire un clip multimediale</a:t>
            </a:r>
          </a:p>
        </p:txBody>
      </p:sp>
      <p:sp>
        <p:nvSpPr>
          <p:cNvPr id="5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994B0-E8AB-4245-9930-7F57C230CCC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1981089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olo, diagramma o organigram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it-IT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3CF24-7871-4917-92C2-C90B0E78CDA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slow">
    <p:wheel spokes="1"/>
    <p:sndAc>
      <p:stSnd>
        <p:snd r:embed="rId1" name="arrow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it-IT" noProof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496E3-AF88-486D-8926-03B49ABC9DE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xfrm>
            <a:off x="3352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 spd="slow">
    <p:wheel spokes="1"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D5040-ADE6-4527-9521-572C52EB93D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848847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4C1AE-09B7-4475-AE6F-A5C3E2CF7F7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06110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5BB06-DBBE-4940-AAC5-4B632342C67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591766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61261-1CD1-48E3-94E2-62760A55BE6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331909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D657E-6C1A-4CC0-97B9-1564F94FB3C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24616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3E953-39A2-40B2-99B1-2DEB55ED6FC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426247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49DFB-98E6-4CA7-8F94-5538FD56497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826932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5974A-2E45-4F03-ABCB-23976934502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843209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2051" name="Segnaposto testo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  <a:endParaRPr lang="en-US" altLang="it-IT" smtClean="0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FD484C0-41E5-42C3-9D12-893AE6806CB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32" r:id="rId1"/>
    <p:sldLayoutId id="2147485733" r:id="rId2"/>
    <p:sldLayoutId id="2147485734" r:id="rId3"/>
    <p:sldLayoutId id="2147485735" r:id="rId4"/>
    <p:sldLayoutId id="2147485736" r:id="rId5"/>
    <p:sldLayoutId id="2147485737" r:id="rId6"/>
    <p:sldLayoutId id="2147485738" r:id="rId7"/>
    <p:sldLayoutId id="2147485739" r:id="rId8"/>
    <p:sldLayoutId id="2147485740" r:id="rId9"/>
    <p:sldLayoutId id="2147485741" r:id="rId10"/>
    <p:sldLayoutId id="2147485742" r:id="rId11"/>
    <p:sldLayoutId id="2147485743" r:id="rId12"/>
    <p:sldLayoutId id="2147485744" r:id="rId13"/>
    <p:sldLayoutId id="2147485745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../../Documenti/Casistiche%20e%20Video%20Aggiornati%20SECOND-WKF/Comparazioni%20kata%20200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../Documenti/Casistiche%20e%20Video%20Aggiornati%20SECOND-WKF/Comparazioni%20kata%20200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Final%20Female%20Kata.%20Rika%20Usami%20of%20Japan.%2021st%20WKF%20World%20Karate%20Championships%20Paris%202012%20-%20YouTube.htm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hyperlink" Target="COLLEGAMENTI/KATA/N19%20%20Kata%20Difficolt&#224;%20Cambi%20di%20direzione.wmv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i_Microsoft_Office_Word_97_-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../../Documenti/Casistiche%20e%20Video%20Aggiornati%20SECOND-WKF/Comparazioni%20kata%202008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../../Zaccaro%20Dati/Documenti/Casistiche%20e%20Video%20Aggiornati%20SECOND-WKF/Comparazioni%20kata%202008-VIDEO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png"/><Relationship Id="rId9" Type="http://schemas.openxmlformats.org/officeDocument/2006/relationships/image" Target="../media/image37.jpe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magine 8" descr="Stemma FIJLKAM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31030"/>
            <a:ext cx="6553200" cy="651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331640" y="2205038"/>
            <a:ext cx="691276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it-IT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CORSO E AGGIORNAMENTO</a:t>
            </a:r>
          </a:p>
          <a:p>
            <a:pPr algn="ctr" eaLnBrk="0" hangingPunct="0">
              <a:defRPr/>
            </a:pPr>
            <a:r>
              <a:rPr lang="it-IT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KATA </a:t>
            </a:r>
          </a:p>
          <a:p>
            <a:pPr algn="ctr" eaLnBrk="0" hangingPunct="0">
              <a:defRPr/>
            </a:pPr>
            <a:r>
              <a:rPr lang="it-IT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OSTIA  2018</a:t>
            </a:r>
            <a:endParaRPr lang="it-IT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5" descr="cerch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49275"/>
            <a:ext cx="11318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 descr="wkfritaglio"/>
          <p:cNvPicPr>
            <a:picLocks noGrp="1" noChangeAspect="1" noChangeArrowheads="1"/>
          </p:cNvPicPr>
          <p:nvPr>
            <p:ph type="ctrTitle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033" t="13692" r="34933" b="22414"/>
          <a:stretch>
            <a:fillRect/>
          </a:stretch>
        </p:blipFill>
        <p:spPr bwMode="auto">
          <a:xfrm>
            <a:off x="611188" y="476250"/>
            <a:ext cx="1081087" cy="108108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274638"/>
            <a:ext cx="8072438" cy="1143000"/>
          </a:xfr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it-IT" sz="3200" dirty="0" smtClean="0">
                <a:solidFill>
                  <a:srgbClr val="00FF00"/>
                </a:solidFill>
                <a:latin typeface="Calibri" pitchFamily="34" charset="0"/>
                <a:hlinkClick r:id="rId3" action="ppaction://hlinkfile"/>
              </a:rPr>
              <a:t>ESEMPI</a:t>
            </a:r>
            <a:br>
              <a:rPr lang="it-IT" sz="3200" dirty="0" smtClean="0">
                <a:solidFill>
                  <a:srgbClr val="00FF00"/>
                </a:solidFill>
                <a:latin typeface="Calibri" pitchFamily="34" charset="0"/>
                <a:hlinkClick r:id="rId3" action="ppaction://hlinkfile"/>
              </a:rPr>
            </a:br>
            <a:r>
              <a:rPr lang="it-IT" sz="3200" dirty="0" smtClean="0">
                <a:solidFill>
                  <a:srgbClr val="00FF00"/>
                </a:solidFill>
                <a:latin typeface="Calibri" pitchFamily="34" charset="0"/>
                <a:hlinkClick r:id="rId3" action="ppaction://hlinkfile"/>
              </a:rPr>
              <a:t>Elementi che determinano </a:t>
            </a:r>
            <a:r>
              <a:rPr lang="it-IT" sz="3200" u="sng" dirty="0" smtClean="0">
                <a:solidFill>
                  <a:srgbClr val="00FF00"/>
                </a:solidFill>
                <a:latin typeface="Calibri" pitchFamily="34" charset="0"/>
                <a:hlinkClick r:id="rId3" action="ppaction://hlinkfile"/>
              </a:rPr>
              <a:t>la difficoltà</a:t>
            </a:r>
            <a:endParaRPr lang="it-IT" sz="3200" u="sng" dirty="0" smtClean="0">
              <a:solidFill>
                <a:srgbClr val="00FF00"/>
              </a:solidFill>
              <a:latin typeface="Calibri" pitchFamily="34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772816"/>
            <a:ext cx="8285609" cy="4929188"/>
          </a:xfrm>
          <a:ln w="57150">
            <a:solidFill>
              <a:srgbClr val="FF0000"/>
            </a:solidFill>
          </a:ln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endParaRPr lang="it-IT" sz="2000" b="1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it-IT" sz="1000" b="1" u="sng" dirty="0" smtClean="0">
              <a:latin typeface="Calibri" pitchFamily="34" charset="0"/>
            </a:endParaRP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it-IT" sz="2000" dirty="0" smtClean="0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  <a:latin typeface="Calibri" pitchFamily="34" charset="0"/>
              </a:rPr>
              <a:t>*Salti</a:t>
            </a:r>
            <a:r>
              <a:rPr lang="it-IT" sz="2000" dirty="0" smtClean="0">
                <a:solidFill>
                  <a:schemeClr val="tx2"/>
                </a:solidFill>
                <a:latin typeface="Calibri" pitchFamily="34" charset="0"/>
              </a:rPr>
              <a:t> (azioni che prevedono </a:t>
            </a:r>
            <a:r>
              <a:rPr lang="it-IT" sz="2000" b="1" dirty="0" smtClean="0">
                <a:solidFill>
                  <a:schemeClr val="tx2"/>
                </a:solidFill>
                <a:latin typeface="Calibri" pitchFamily="34" charset="0"/>
              </a:rPr>
              <a:t>lo stacco di entrambi gli arti inferiori</a:t>
            </a:r>
            <a:r>
              <a:rPr lang="it-IT" sz="2000" dirty="0" smtClean="0">
                <a:solidFill>
                  <a:schemeClr val="tx2"/>
                </a:solidFill>
                <a:latin typeface="Calibri" pitchFamily="34" charset="0"/>
              </a:rPr>
              <a:t> da terra);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endParaRPr lang="it-IT" sz="20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it-IT" sz="20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  <a:latin typeface="Calibri" pitchFamily="34" charset="0"/>
              </a:rPr>
              <a:t>*Salti</a:t>
            </a:r>
            <a:r>
              <a:rPr lang="it-IT" sz="2000" dirty="0" smtClean="0">
                <a:solidFill>
                  <a:schemeClr val="tx2"/>
                </a:solidFill>
                <a:latin typeface="Calibri" pitchFamily="34" charset="0"/>
              </a:rPr>
              <a:t> con </a:t>
            </a:r>
            <a:r>
              <a:rPr lang="it-IT" sz="2000" b="1" dirty="0" smtClean="0">
                <a:solidFill>
                  <a:schemeClr val="tx2"/>
                </a:solidFill>
                <a:latin typeface="Calibri" pitchFamily="34" charset="0"/>
              </a:rPr>
              <a:t>avvitamento; </a:t>
            </a:r>
            <a:endParaRPr lang="it-IT" sz="14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endParaRPr lang="it-IT" sz="20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it-IT" sz="2000" b="1" dirty="0" smtClean="0">
                <a:solidFill>
                  <a:schemeClr val="tx2"/>
                </a:solidFill>
                <a:latin typeface="Calibri" pitchFamily="34" charset="0"/>
              </a:rPr>
              <a:t>   </a:t>
            </a:r>
            <a:r>
              <a:rPr lang="it-IT" sz="2000" b="1" dirty="0" err="1" smtClean="0">
                <a:solidFill>
                  <a:schemeClr val="tx2"/>
                </a:solidFill>
                <a:latin typeface="Calibri" pitchFamily="34" charset="0"/>
              </a:rPr>
              <a:t>*Equilibrio</a:t>
            </a:r>
            <a:r>
              <a:rPr lang="it-IT" sz="11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it-IT" sz="1800" dirty="0" smtClean="0">
                <a:solidFill>
                  <a:schemeClr val="tx2"/>
                </a:solidFill>
                <a:latin typeface="Calibri" pitchFamily="34" charset="0"/>
              </a:rPr>
              <a:t>su una </a:t>
            </a:r>
            <a:r>
              <a:rPr lang="it-IT" sz="1800" b="1" dirty="0" smtClean="0">
                <a:solidFill>
                  <a:schemeClr val="tx2"/>
                </a:solidFill>
                <a:latin typeface="Calibri" pitchFamily="34" charset="0"/>
              </a:rPr>
              <a:t>sola gamba</a:t>
            </a:r>
            <a:r>
              <a:rPr lang="it-IT" sz="1800" dirty="0" smtClean="0">
                <a:solidFill>
                  <a:schemeClr val="tx2"/>
                </a:solidFill>
                <a:latin typeface="Calibri" pitchFamily="34" charset="0"/>
              </a:rPr>
              <a:t> con successiva </a:t>
            </a:r>
            <a:r>
              <a:rPr lang="it-IT" sz="1800" b="1" dirty="0" smtClean="0">
                <a:solidFill>
                  <a:schemeClr val="tx2"/>
                </a:solidFill>
                <a:latin typeface="Calibri" pitchFamily="34" charset="0"/>
              </a:rPr>
              <a:t>tecnica  impegnativa</a:t>
            </a:r>
            <a:r>
              <a:rPr lang="it-IT" sz="1800" dirty="0" smtClean="0">
                <a:solidFill>
                  <a:schemeClr val="tx2"/>
                </a:solidFill>
                <a:latin typeface="Calibri" pitchFamily="34" charset="0"/>
              </a:rPr>
              <a:t>; </a:t>
            </a:r>
            <a:endParaRPr lang="it-IT" sz="5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endParaRPr lang="it-IT" sz="14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it-IT" sz="10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it-IT" sz="20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  <a:latin typeface="Calibri" pitchFamily="34" charset="0"/>
              </a:rPr>
              <a:t>*Posizioni</a:t>
            </a:r>
            <a:r>
              <a:rPr lang="it-IT" sz="20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it-IT" sz="2000" b="1" dirty="0" smtClean="0">
                <a:solidFill>
                  <a:schemeClr val="tx2"/>
                </a:solidFill>
                <a:latin typeface="Calibri" pitchFamily="34" charset="0"/>
              </a:rPr>
              <a:t>difficili da tenere</a:t>
            </a:r>
            <a:r>
              <a:rPr lang="it-IT" sz="2000" dirty="0" smtClean="0">
                <a:solidFill>
                  <a:schemeClr val="tx2"/>
                </a:solidFill>
                <a:latin typeface="Calibri" pitchFamily="34" charset="0"/>
              </a:rPr>
              <a:t> (</a:t>
            </a:r>
            <a:r>
              <a:rPr lang="it-IT" sz="2000" dirty="0" err="1" smtClean="0">
                <a:solidFill>
                  <a:schemeClr val="tx2"/>
                </a:solidFill>
                <a:latin typeface="Calibri" pitchFamily="34" charset="0"/>
              </a:rPr>
              <a:t>neko</a:t>
            </a:r>
            <a:r>
              <a:rPr lang="it-IT" sz="2000" dirty="0" smtClean="0">
                <a:solidFill>
                  <a:schemeClr val="tx2"/>
                </a:solidFill>
                <a:latin typeface="Calibri" pitchFamily="34" charset="0"/>
              </a:rPr>
              <a:t>) con esecuzione di </a:t>
            </a:r>
            <a:r>
              <a:rPr lang="it-IT" sz="2000" b="1" dirty="0" smtClean="0">
                <a:solidFill>
                  <a:schemeClr val="tx2"/>
                </a:solidFill>
                <a:latin typeface="Calibri" pitchFamily="34" charset="0"/>
              </a:rPr>
              <a:t>tecniche potenti</a:t>
            </a:r>
            <a:r>
              <a:rPr lang="it-IT" sz="2000" dirty="0" smtClean="0">
                <a:solidFill>
                  <a:schemeClr val="tx2"/>
                </a:solidFill>
                <a:latin typeface="Calibri" pitchFamily="34" charset="0"/>
              </a:rPr>
              <a:t>; </a:t>
            </a:r>
            <a:endParaRPr lang="it-IT" sz="14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it-IT" sz="10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it-IT" sz="20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  <a:latin typeface="Calibri" pitchFamily="34" charset="0"/>
              </a:rPr>
              <a:t>*Calci</a:t>
            </a:r>
            <a:r>
              <a:rPr lang="it-IT" sz="2000" dirty="0" smtClean="0">
                <a:solidFill>
                  <a:schemeClr val="tx2"/>
                </a:solidFill>
                <a:latin typeface="Calibri" pitchFamily="34" charset="0"/>
              </a:rPr>
              <a:t> di </a:t>
            </a:r>
            <a:r>
              <a:rPr lang="it-IT" sz="2000" b="1" dirty="0" smtClean="0">
                <a:solidFill>
                  <a:schemeClr val="tx2"/>
                </a:solidFill>
                <a:latin typeface="Calibri" pitchFamily="34" charset="0"/>
              </a:rPr>
              <a:t>notevole impegno</a:t>
            </a:r>
            <a:r>
              <a:rPr lang="it-IT" sz="2000" dirty="0" smtClean="0">
                <a:solidFill>
                  <a:schemeClr val="tx2"/>
                </a:solidFill>
                <a:latin typeface="Calibri" pitchFamily="34" charset="0"/>
              </a:rPr>
              <a:t>; </a:t>
            </a:r>
            <a:endParaRPr lang="it-IT" sz="14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it-IT" sz="10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it-IT" sz="20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  <a:latin typeface="Calibri" pitchFamily="34" charset="0"/>
              </a:rPr>
              <a:t>*Continui</a:t>
            </a:r>
            <a:r>
              <a:rPr lang="it-IT" sz="20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it-IT" sz="2000" b="1" dirty="0" smtClean="0">
                <a:solidFill>
                  <a:schemeClr val="tx2"/>
                </a:solidFill>
                <a:latin typeface="Calibri" pitchFamily="34" charset="0"/>
              </a:rPr>
              <a:t>cambi di direzione</a:t>
            </a:r>
            <a:r>
              <a:rPr lang="it-IT" sz="2000" dirty="0" smtClean="0">
                <a:solidFill>
                  <a:schemeClr val="tx2"/>
                </a:solidFill>
                <a:latin typeface="Calibri" pitchFamily="34" charset="0"/>
              </a:rPr>
              <a:t>  con </a:t>
            </a:r>
            <a:r>
              <a:rPr lang="it-IT" sz="2000" b="1" dirty="0" smtClean="0">
                <a:solidFill>
                  <a:schemeClr val="tx2"/>
                </a:solidFill>
                <a:latin typeface="Calibri" pitchFamily="34" charset="0"/>
              </a:rPr>
              <a:t>posizioni e tecniche impegnative</a:t>
            </a:r>
            <a:r>
              <a:rPr lang="it-IT" sz="2000" dirty="0" smtClean="0">
                <a:solidFill>
                  <a:schemeClr val="tx2"/>
                </a:solidFill>
                <a:latin typeface="Calibri" pitchFamily="34" charset="0"/>
              </a:rPr>
              <a:t>. </a:t>
            </a:r>
            <a:endParaRPr lang="it-IT" sz="14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endParaRPr lang="it-IT" sz="2000" dirty="0" smtClean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CRITERI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28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REGOLAMENTO FIJLKAM</a:t>
            </a: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endParaRPr lang="it-IT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	     TECNICA     </a:t>
            </a:r>
            <a:r>
              <a:rPr lang="it-IT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(Stili)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POTENZA</a:t>
            </a:r>
          </a:p>
          <a:p>
            <a:pPr algn="ctr" eaLnBrk="1" hangingPunct="1">
              <a:lnSpc>
                <a:spcPct val="150000"/>
              </a:lnSpc>
              <a:buFontTx/>
              <a:buNone/>
              <a:defRPr/>
            </a:pPr>
            <a:r>
              <a:rPr lang="it-IT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KIME</a:t>
            </a:r>
          </a:p>
          <a:p>
            <a:pPr algn="ctr" eaLnBrk="1" hangingPunct="1">
              <a:lnSpc>
                <a:spcPct val="150000"/>
              </a:lnSpc>
              <a:buFontTx/>
              <a:buNone/>
              <a:defRPr/>
            </a:pPr>
            <a:r>
              <a:rPr lang="it-IT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RITMO</a:t>
            </a:r>
          </a:p>
          <a:p>
            <a:pPr algn="ctr" eaLnBrk="1" hangingPunct="1">
              <a:lnSpc>
                <a:spcPct val="150000"/>
              </a:lnSpc>
              <a:buFontTx/>
              <a:buNone/>
              <a:defRPr/>
            </a:pPr>
            <a:r>
              <a:rPr lang="it-IT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ESPRESSIVITA’</a:t>
            </a:r>
          </a:p>
          <a:p>
            <a:pPr algn="ctr" eaLnBrk="1" hangingPunct="1">
              <a:buFontTx/>
              <a:buNone/>
              <a:defRPr/>
            </a:pPr>
            <a:endParaRPr lang="it-IT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FontTx/>
              <a:buNone/>
              <a:defRPr/>
            </a:pPr>
            <a:endParaRPr lang="it-IT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CRITERI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28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REGOLAMENTO FIJLKAM</a:t>
            </a: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24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TECNICA</a:t>
            </a:r>
            <a:r>
              <a:rPr lang="it-IT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136525" indent="0" algn="just">
              <a:buNone/>
            </a:pPr>
            <a:r>
              <a:rPr lang="it-IT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Tecnica - Ogni singola azione motoria prende forma nello spazio e nel tempo ed è il risultato </a:t>
            </a:r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una </a:t>
            </a:r>
            <a:r>
              <a:rPr lang="it-IT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partecipazione coordinata di tutti i segmenti dell’Atleta. La tecnica viene </a:t>
            </a:r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eseguita </a:t>
            </a:r>
            <a:r>
              <a:rPr lang="it-IT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base a </a:t>
            </a:r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modello </a:t>
            </a:r>
            <a:r>
              <a:rPr lang="it-IT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ottimale</a:t>
            </a:r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36525" indent="0" algn="just">
              <a:buNone/>
            </a:pPr>
            <a:endParaRPr lang="it-IT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just">
              <a:buNone/>
            </a:pPr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sintesi: la tecnica è un programma motorio (determinata sequenza di movimenti del corpo) eseguito in funzione di un obiettivo prefissato e conforme ai modelli codificati della specialità.</a:t>
            </a:r>
            <a:endParaRPr lang="it-IT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566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CRITERI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28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REGOLAMENTO FIJLKAM</a:t>
            </a: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24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TECNICA</a:t>
            </a:r>
            <a:r>
              <a:rPr lang="it-IT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v"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Posizioni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v"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Movimenti di Transizione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v"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Azioni finalizzate </a:t>
            </a: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endParaRPr lang="it-IT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Il programma motorio determina l’organizzazione dei segmenti del corpo nel tempo e nello spazio ed è la risultante di processi coordinativi complessi. </a:t>
            </a:r>
          </a:p>
        </p:txBody>
      </p:sp>
    </p:spTree>
    <p:extLst>
      <p:ext uri="{BB962C8B-B14F-4D97-AF65-F5344CB8AC3E}">
        <p14:creationId xmlns="" xmlns:p14="http://schemas.microsoft.com/office/powerpoint/2010/main" val="320555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CRITERI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28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REGOLAMENTO FIJLKAM</a:t>
            </a: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24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TECNICA</a:t>
            </a:r>
            <a:r>
              <a:rPr lang="it-IT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Posizioni</a:t>
            </a: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endParaRPr lang="it-IT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Le posizioni devono essere eseguite in conformità ai </a:t>
            </a:r>
            <a:r>
              <a:rPr lang="it-IT" sz="2400" b="1" u="sng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modelli codificati</a:t>
            </a: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che variano in funzione degli stili praticati</a:t>
            </a:r>
            <a:r>
              <a:rPr lang="it-IT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it-IT" sz="2400" b="1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kiba</a:t>
            </a:r>
            <a:r>
              <a:rPr lang="it-IT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400" b="1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dachi</a:t>
            </a:r>
            <a:r>
              <a:rPr lang="it-IT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sz="2400" b="1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shiko</a:t>
            </a:r>
            <a:r>
              <a:rPr lang="it-IT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400" b="1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dachi</a:t>
            </a:r>
            <a:r>
              <a:rPr lang="it-IT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etc</a:t>
            </a: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.).</a:t>
            </a: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endParaRPr lang="it-IT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Posizioni corrette = equilibrio statico</a:t>
            </a: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endParaRPr lang="it-IT" sz="2400" b="1" dirty="0" smtClean="0">
              <a:latin typeface="Arial" pitchFamily="34" charset="0"/>
              <a:cs typeface="Arial" pitchFamily="34" charset="0"/>
            </a:endParaRP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endParaRPr lang="it-IT" sz="2400" b="1" dirty="0">
              <a:latin typeface="Arial" pitchFamily="34" charset="0"/>
              <a:cs typeface="Arial" pitchFamily="34" charset="0"/>
            </a:endParaRP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endParaRPr lang="it-IT" sz="24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857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CRITERI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28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REGOLAMENTO FIJLKAM</a:t>
            </a: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24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TECNICA</a:t>
            </a:r>
            <a:r>
              <a:rPr lang="it-IT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Movimenti di transizione</a:t>
            </a: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endParaRPr lang="it-IT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it-IT" sz="2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Attraverso il movimento di transizione il corpo si muove nello spazio da una posizione di partenza ad una posizione di arrivo. Anche tali movimenti devono obbedire a determinati canoni esecutivi che pure cambiano da stile a stile (ad es. modo di avanzamento in </a:t>
            </a:r>
            <a:r>
              <a:rPr lang="it-IT" sz="22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sanchin</a:t>
            </a:r>
            <a:r>
              <a:rPr lang="it-IT" sz="2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2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dachi</a:t>
            </a:r>
            <a:r>
              <a:rPr lang="it-IT" sz="2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nello </a:t>
            </a:r>
            <a:r>
              <a:rPr lang="it-IT" sz="22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shito</a:t>
            </a:r>
            <a:r>
              <a:rPr lang="it-IT" sz="2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e nel </a:t>
            </a:r>
            <a:r>
              <a:rPr lang="it-IT" sz="22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goju</a:t>
            </a:r>
            <a:r>
              <a:rPr lang="it-IT" sz="2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). </a:t>
            </a: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endParaRPr lang="it-IT" sz="2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it-IT" sz="2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Movimenti di transizione = equilibrio dinamico</a:t>
            </a: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endParaRPr lang="it-IT" sz="2400" b="1" dirty="0" smtClean="0">
              <a:latin typeface="Arial" pitchFamily="34" charset="0"/>
              <a:cs typeface="Arial" pitchFamily="34" charset="0"/>
            </a:endParaRP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endParaRPr lang="it-IT" sz="2400" b="1" dirty="0">
              <a:latin typeface="Arial" pitchFamily="34" charset="0"/>
              <a:cs typeface="Arial" pitchFamily="34" charset="0"/>
            </a:endParaRP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endParaRPr lang="it-IT" sz="24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120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CRITERI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28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REGOLAMENTO FIJLKAM</a:t>
            </a: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24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TECNICA</a:t>
            </a:r>
            <a:r>
              <a:rPr lang="it-IT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Azioni finalizzate</a:t>
            </a: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it-IT" sz="2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Le azioni finalizzate sono rappresentate dalle azioni di difesa  e dalle azioni di attacco. La gestualità è multiforme. Possono essere eseguite con gambe e braccia. Le modalità esecutive dipendono dall’obiettivo perseguito, dal significato dell’azione, dallo stile praticato.</a:t>
            </a: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endParaRPr lang="it-IT" sz="22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r>
              <a:rPr lang="it-IT" sz="2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Azioni finalizzate = respirazione corretta – coordinazione e sincronizzazione.</a:t>
            </a: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endParaRPr lang="it-IT" sz="2400" b="1" dirty="0" smtClean="0">
              <a:latin typeface="Arial" pitchFamily="34" charset="0"/>
              <a:cs typeface="Arial" pitchFamily="34" charset="0"/>
            </a:endParaRP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endParaRPr lang="it-IT" sz="2400" b="1" dirty="0">
              <a:latin typeface="Arial" pitchFamily="34" charset="0"/>
              <a:cs typeface="Arial" pitchFamily="34" charset="0"/>
            </a:endParaRPr>
          </a:p>
          <a:p>
            <a:pPr marL="136525" indent="0" algn="just">
              <a:lnSpc>
                <a:spcPct val="150000"/>
              </a:lnSpc>
              <a:spcBef>
                <a:spcPts val="0"/>
              </a:spcBef>
              <a:buClrTx/>
              <a:buNone/>
              <a:defRPr/>
            </a:pPr>
            <a:endParaRPr lang="it-IT" sz="24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027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CRITERI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28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REGOLAMENTO FIJLKAM</a:t>
            </a: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24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TECNICA</a:t>
            </a:r>
            <a:r>
              <a:rPr lang="it-IT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136525" indent="0" algn="just">
              <a:buNone/>
            </a:pPr>
            <a:endParaRPr lang="it-IT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just">
              <a:buNone/>
            </a:pPr>
            <a:r>
              <a:rPr lang="it-IT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Criterio </a:t>
            </a:r>
            <a:r>
              <a:rPr lang="it-IT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valutazione - Durante l’esecuzione, ogni singola tecnica va osservata e valutata nella </a:t>
            </a:r>
            <a:r>
              <a:rPr lang="it-IT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sua globalità </a:t>
            </a:r>
            <a:r>
              <a:rPr lang="it-IT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coordinativa. </a:t>
            </a:r>
            <a:r>
              <a:rPr lang="it-IT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it-IT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stabilità della postura (</a:t>
            </a:r>
            <a:r>
              <a:rPr lang="it-IT" sz="20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zenkutsu</a:t>
            </a:r>
            <a:r>
              <a:rPr lang="it-IT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0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kiba</a:t>
            </a:r>
            <a:r>
              <a:rPr lang="it-IT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0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shiko</a:t>
            </a:r>
            <a:r>
              <a:rPr lang="it-IT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0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neko</a:t>
            </a:r>
            <a:r>
              <a:rPr lang="it-IT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ecc..) è data dall’assenza di pattinamenti degli appoggi e di vibrazioni degli arti </a:t>
            </a:r>
            <a:r>
              <a:rPr lang="it-IT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inferiori, non </a:t>
            </a:r>
            <a:r>
              <a:rPr lang="it-IT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determinati dall’azione degli stessi per imprimere m</a:t>
            </a:r>
            <a:r>
              <a:rPr lang="it-IT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ovimento </a:t>
            </a:r>
            <a:r>
              <a:rPr lang="it-IT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bacino nelle tecniche di </a:t>
            </a:r>
            <a:r>
              <a:rPr lang="it-IT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braccia (</a:t>
            </a:r>
            <a:r>
              <a:rPr lang="it-IT" sz="20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gyaku</a:t>
            </a:r>
            <a:r>
              <a:rPr lang="it-IT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tsuki</a:t>
            </a:r>
            <a:r>
              <a:rPr lang="it-IT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parate, ecc..). La perdita più o meno grave dell’equilibrio è da considerare un </a:t>
            </a:r>
            <a:r>
              <a:rPr lang="it-IT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grave errore </a:t>
            </a:r>
            <a:r>
              <a:rPr lang="it-IT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coordinazione e, quindi, della tecnica</a:t>
            </a:r>
            <a:r>
              <a:rPr lang="it-IT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L’attenzione del Giudice è orientata a valutare la qualità del movimento (l’azione della parte superiore del corpo non deve in nessun modo creare grandezze di disturbo alla parte inferiore </a:t>
            </a:r>
            <a:r>
              <a:rPr lang="it-IT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PROPRIOCETTIVITA’</a:t>
            </a:r>
            <a:r>
              <a:rPr lang="it-IT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e la gestione dell’equilibrio dinamico e statico. </a:t>
            </a:r>
          </a:p>
        </p:txBody>
      </p:sp>
    </p:spTree>
    <p:extLst>
      <p:ext uri="{BB962C8B-B14F-4D97-AF65-F5344CB8AC3E}">
        <p14:creationId xmlns="" xmlns:p14="http://schemas.microsoft.com/office/powerpoint/2010/main" val="187303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PROPRIOCEZIONE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dirty="0" smtClean="0">
                <a:solidFill>
                  <a:schemeClr val="tx2"/>
                </a:solidFill>
              </a:rPr>
              <a:t>La </a:t>
            </a:r>
            <a:r>
              <a:rPr lang="it-IT" b="1" dirty="0" smtClean="0">
                <a:solidFill>
                  <a:schemeClr val="tx2"/>
                </a:solidFill>
              </a:rPr>
              <a:t>propriocezione</a:t>
            </a:r>
            <a:r>
              <a:rPr lang="it-IT" dirty="0" smtClean="0">
                <a:solidFill>
                  <a:schemeClr val="tx2"/>
                </a:solidFill>
              </a:rPr>
              <a:t> (nota anche come cinestesia) è la capacità di percepire e riconoscere la posizione del proprio corpo nello spazio e lo stato di contrazione dei propri muscoli, anche senza il supporto della vista. La </a:t>
            </a:r>
            <a:r>
              <a:rPr lang="it-IT" b="1" dirty="0" smtClean="0">
                <a:solidFill>
                  <a:schemeClr val="tx2"/>
                </a:solidFill>
              </a:rPr>
              <a:t>propriocezione</a:t>
            </a:r>
            <a:r>
              <a:rPr lang="it-IT" dirty="0" smtClean="0">
                <a:solidFill>
                  <a:schemeClr val="tx2"/>
                </a:solidFill>
              </a:rPr>
              <a:t> assume un'importanza fondamentale nel complesso meccanismo di controllo del movimento</a:t>
            </a:r>
            <a:endParaRPr lang="it-IT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CRITERI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28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REGOLAMENTO FIJLKAM</a:t>
            </a: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24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POTENZA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endParaRPr lang="it-IT" sz="2400" b="1" u="sng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136525" indent="0">
              <a:lnSpc>
                <a:spcPct val="150000"/>
              </a:lnSpc>
              <a:buNone/>
            </a:pP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Ogni singola azione tecnica è determinata da un insieme di contrazioni muscolari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 mettono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movimento segmenti, o l’intera massa corporea, determinando la produzione di </a:t>
            </a: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energia cinetica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che nel Karate è </a:t>
            </a:r>
            <a:r>
              <a:rPr lang="it-IT" sz="2200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indirizzata contro l’avversario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La potenza della tecnica è data dalla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 P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F x v (forza x velocità). La potenza della tecnica, ovvero l’energia cinetica prodotta dall’azione,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 una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componente essenziale in quanto ne determina in gran parte </a:t>
            </a:r>
            <a:r>
              <a:rPr lang="it-IT" sz="2200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l’efficacia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2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42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1256" y="-171400"/>
            <a:ext cx="8128992" cy="966738"/>
          </a:xfrm>
        </p:spPr>
        <p:txBody>
          <a:bodyPr/>
          <a:lstStyle/>
          <a:p>
            <a:r>
              <a:rPr lang="en-GB" sz="4000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ARBITRO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07504" y="1225689"/>
            <a:ext cx="903649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FUNZIONE</a:t>
            </a:r>
          </a:p>
          <a:p>
            <a:pPr algn="ctr"/>
            <a:endParaRPr lang="it-IT" sz="28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Garantire il corretto </a:t>
            </a:r>
            <a:r>
              <a:rPr lang="it-IT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svolgimento della </a:t>
            </a:r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competizione;</a:t>
            </a:r>
          </a:p>
          <a:p>
            <a:pPr algn="just"/>
            <a:endParaRPr lang="it-IT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remiare i gesti tecnici conformi al modello di prestazione;</a:t>
            </a:r>
          </a:p>
          <a:p>
            <a:pPr algn="just"/>
            <a:endParaRPr lang="it-IT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anzionare i comportamenti che violano il regolamento;</a:t>
            </a:r>
          </a:p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decretare </a:t>
            </a:r>
            <a:r>
              <a:rPr lang="it-IT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vincitore</a:t>
            </a:r>
            <a:r>
              <a:rPr lang="it-IT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it-IT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6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CRITERI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28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REGOLAMENTO FIJLKAM</a:t>
            </a: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24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POTENZA </a:t>
            </a:r>
          </a:p>
          <a:p>
            <a:pPr marL="136525" indent="0">
              <a:lnSpc>
                <a:spcPct val="150000"/>
              </a:lnSpc>
              <a:buNone/>
            </a:pPr>
            <a:r>
              <a:rPr lang="it-IT" sz="2200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Criterio di valutazione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Durante l’esecuzione di ogni singola tecnica, ove sia richiesto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dalla codificazione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il Giudice deve osservare questo parametro essenziale (Potenza), avendo ben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 che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forza e la velocità sono tra loro integrate, ma che </a:t>
            </a:r>
            <a:r>
              <a:rPr lang="it-IT" sz="2200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 l’alta velocità dell’azione a determinare </a:t>
            </a: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maggior </a:t>
            </a:r>
            <a:r>
              <a:rPr lang="it-IT" sz="2200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misura la potenza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Quindi, maggiore è la velocità della massa d’impatto, maggiore è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l’efficacia della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tecnica. Va, inoltre, tenuto presente che mantenere la perfetta coordinazione alle alte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velocità richiede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grande maestria di movimento.</a:t>
            </a:r>
            <a:endParaRPr lang="it-IT" sz="2200" b="1" u="sng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592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CRITERI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28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REGOLAMENTO FIJLKAM</a:t>
            </a: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24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KIME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endParaRPr lang="it-IT" sz="2400" b="1" u="sng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Ogni singola azione tecnica, ove sia richiesto dalla codificazione, si deve concludere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una </a:t>
            </a:r>
            <a:r>
              <a:rPr lang="it-IT" sz="2200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contrazione muscolare isometrica breve (</a:t>
            </a:r>
            <a:r>
              <a:rPr lang="it-IT" sz="2200" b="1" u="sng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kime</a:t>
            </a:r>
            <a:r>
              <a:rPr lang="it-IT" sz="2200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che è una specifica che identifica il Karate e, nel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medesimo tempo, lo differenzia da altre specialità similari.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it-IT" sz="22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kime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insomma, è una componente strutturale del Karate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durata della contrazione dipende dal significato dell’azione</a:t>
            </a:r>
          </a:p>
        </p:txBody>
      </p:sp>
    </p:spTree>
    <p:extLst>
      <p:ext uri="{BB962C8B-B14F-4D97-AF65-F5344CB8AC3E}">
        <p14:creationId xmlns="" xmlns:p14="http://schemas.microsoft.com/office/powerpoint/2010/main" val="72102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CRITERI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28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REGOLAMENTO FIJLKAM</a:t>
            </a: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24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KIME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endParaRPr lang="it-IT" sz="2400" b="1" u="sng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136525" indent="0">
              <a:lnSpc>
                <a:spcPct val="150000"/>
              </a:lnSpc>
              <a:buNone/>
            </a:pPr>
            <a:r>
              <a:rPr lang="it-IT" sz="2200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Criterio di valutazione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Durante l’esecuzione di ogni singola tecnica, ove sia richiesto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dalla codificazione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l’attenzione del Giudice deve essere orientata alla verifica che il </a:t>
            </a:r>
            <a:r>
              <a:rPr lang="it-IT" sz="22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kime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venga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espresso correttamente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Un’ espressione imprecisa di questa componente tecnica, o la sua assenza,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provoca fusioni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 una tecnica e l’altra e denota una scarsa maestria del gesto.</a:t>
            </a:r>
            <a:endParaRPr lang="it-IT" sz="2200" b="1" u="sng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912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CRITERI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28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REGOLAMENTO FIJLKAM</a:t>
            </a: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24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RITMO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endParaRPr lang="it-IT" sz="2400" b="1" u="sng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combinazione in successione di un insieme di tecniche motorie di differente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significato, ampiezza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velocità (codificazione) determina il ritmo. Trattandosi di un insieme di tecniche codificate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esso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 quasi completamente determinato dall’ampiezza e rapidità del movimento, dagli intervalli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tempo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dovuti alla durata del </a:t>
            </a:r>
            <a:r>
              <a:rPr lang="it-IT" sz="22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kime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dal significato che lega tra loro gruppi di azioni diverse.</a:t>
            </a:r>
            <a:endParaRPr lang="it-IT" sz="22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218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CRITERI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28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REGOLAMENTO FIJLKAM</a:t>
            </a: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24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RITMO </a:t>
            </a:r>
          </a:p>
          <a:p>
            <a:pPr marL="136525" indent="0">
              <a:lnSpc>
                <a:spcPct val="150000"/>
              </a:lnSpc>
              <a:buNone/>
            </a:pP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 </a:t>
            </a:r>
            <a:r>
              <a:rPr lang="it-IT" sz="2200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valutazione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Durante l’esecuzione del Kata nel suo insieme, e durante le fasi parziali (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gruppi di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tecniche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l’attenzione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Giudice deve essere orientata a verificare la presenza di un ritmo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 scaturisca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razionali legami di significato tra le varie tecniche e che dia realismo e forza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espressione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alla comunicazione gestuale. Al termine della prova, la valutazione del Giudice sul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ritmo espresso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dall’Atleta dovrà essere di tipo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globale.</a:t>
            </a:r>
          </a:p>
          <a:p>
            <a:pPr marL="136525" indent="0">
              <a:lnSpc>
                <a:spcPct val="150000"/>
              </a:lnSpc>
              <a:buNone/>
            </a:pPr>
            <a:r>
              <a:rPr lang="it-IT" sz="2000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(Dimensione temporale - significato)</a:t>
            </a:r>
          </a:p>
          <a:p>
            <a:pPr marL="136525" indent="0">
              <a:lnSpc>
                <a:spcPct val="150000"/>
              </a:lnSpc>
              <a:buNone/>
            </a:pPr>
            <a:endParaRPr lang="it-IT" sz="2200" b="1" u="sng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967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CRITERI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28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REGOLAMENTO FIJLKAM</a:t>
            </a: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24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ESPRESSIVITA’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endParaRPr lang="it-IT" sz="2400" b="1" u="sng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L’Atleta in azione, tramite il movimento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 in comunicazione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chi guarda, gli trasmette significati, qualità di movimenti, quantità di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energie espresse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ecc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questo sistema di comunicazione, la personalità e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l’energia interiore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chi comunica imprimono al movimento una caratteristica personale, soggettiva,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 percepibile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 ne determina la forza e l’efficacia della comunicazione. Questa capacità non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 confusa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l’assunzione di atteggiamenti di tipo “cinematografico”</a:t>
            </a:r>
            <a:r>
              <a:rPr lang="it-IT" sz="2200" b="1" u="sng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136525" indent="0">
              <a:lnSpc>
                <a:spcPct val="150000"/>
              </a:lnSpc>
              <a:buNone/>
            </a:pPr>
            <a:endParaRPr lang="it-IT" sz="2200" b="1" u="sng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715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60648"/>
            <a:ext cx="8072438" cy="1143000"/>
          </a:xfr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it-IT" sz="3200" dirty="0" smtClean="0">
                <a:solidFill>
                  <a:srgbClr val="0070C0"/>
                </a:solidFill>
                <a:latin typeface="Calibri" pitchFamily="34" charset="0"/>
                <a:hlinkClick r:id="rId3" action="ppaction://hlinkfile"/>
              </a:rPr>
              <a:t>ALTRI PUNTI</a:t>
            </a:r>
            <a:r>
              <a:rPr lang="it-IT" sz="3200" dirty="0" smtClean="0">
                <a:solidFill>
                  <a:srgbClr val="0070C0"/>
                </a:solidFill>
                <a:latin typeface="Comic Sans MS" pitchFamily="66" charset="0"/>
                <a:hlinkClick r:id="rId3" action="ppaction://hlinkfile"/>
              </a:rPr>
              <a:t>    </a:t>
            </a:r>
            <a:endParaRPr lang="it-IT" sz="3200" u="sng" dirty="0" smtClean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928813"/>
            <a:ext cx="8429625" cy="4929187"/>
          </a:xfrm>
          <a:ln w="5715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it-IT" sz="2400" b="1" dirty="0" smtClean="0">
                <a:solidFill>
                  <a:schemeClr val="accent1"/>
                </a:solidFill>
                <a:latin typeface="Calibri" pitchFamily="34" charset="0"/>
              </a:rPr>
              <a:t>Il kata dimostrato è stato eseguito  con una corretto ritmo?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it-IT" sz="2400" b="1" dirty="0" smtClean="0">
                <a:solidFill>
                  <a:schemeClr val="accent1"/>
                </a:solidFill>
                <a:latin typeface="Calibri" pitchFamily="34" charset="0"/>
              </a:rPr>
              <a:t>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it-IT" sz="2400" b="1" dirty="0" smtClean="0">
                <a:solidFill>
                  <a:schemeClr val="accent1"/>
                </a:solidFill>
                <a:latin typeface="Calibri" pitchFamily="34" charset="0"/>
              </a:rPr>
              <a:t>Il concorrente evidenzia troppo le pause?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it-IT" sz="2400" b="1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it-IT" sz="2400" b="1" dirty="0" smtClean="0">
                <a:solidFill>
                  <a:schemeClr val="accent1"/>
                </a:solidFill>
                <a:latin typeface="Calibri" pitchFamily="34" charset="0"/>
              </a:rPr>
              <a:t>Il kata scorreva o era una serie di fotogrammi?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it-IT" sz="2400" b="1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it-IT" sz="2400" b="1" dirty="0" smtClean="0">
                <a:solidFill>
                  <a:schemeClr val="accent1"/>
                </a:solidFill>
                <a:latin typeface="Calibri" pitchFamily="34" charset="0"/>
              </a:rPr>
              <a:t>L’efficacia veniva sacrificata per l’apparenza?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it-IT" sz="2400" b="1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it-IT" sz="2400" b="1" dirty="0" smtClean="0">
                <a:solidFill>
                  <a:schemeClr val="accent1"/>
                </a:solidFill>
                <a:latin typeface="Calibri" pitchFamily="34" charset="0"/>
              </a:rPr>
              <a:t>Il kata è stato portato a temine con un calo di prestazione o ha mantenuto la stessa efficacia di azione</a:t>
            </a:r>
            <a:r>
              <a:rPr lang="it-IT" sz="2400" b="1" dirty="0" smtClean="0">
                <a:solidFill>
                  <a:schemeClr val="accent1"/>
                </a:solidFill>
                <a:latin typeface="Calibri" pitchFamily="34" charset="0"/>
              </a:rPr>
              <a:t>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it-IT" sz="2400" b="1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it-IT" sz="2400" b="1" dirty="0" smtClean="0">
                <a:solidFill>
                  <a:schemeClr val="accent1"/>
                </a:solidFill>
                <a:latin typeface="Calibri" pitchFamily="34" charset="0"/>
              </a:rPr>
              <a:t>Il </a:t>
            </a:r>
            <a:r>
              <a:rPr lang="it-IT" sz="2400" b="1" dirty="0" err="1" smtClean="0">
                <a:solidFill>
                  <a:schemeClr val="accent1"/>
                </a:solidFill>
                <a:latin typeface="Calibri" pitchFamily="34" charset="0"/>
              </a:rPr>
              <a:t>kata</a:t>
            </a:r>
            <a:r>
              <a:rPr lang="it-IT" sz="2400" b="1" dirty="0" smtClean="0">
                <a:solidFill>
                  <a:schemeClr val="accent1"/>
                </a:solidFill>
                <a:latin typeface="Calibri" pitchFamily="34" charset="0"/>
              </a:rPr>
              <a:t> mostrava essere un combattimento virtuale?</a:t>
            </a:r>
            <a:endParaRPr lang="it-IT" sz="2400" b="1" dirty="0" smtClean="0">
              <a:solidFill>
                <a:schemeClr val="accent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866" name="_s57349"/>
          <p:cNvCxnSpPr>
            <a:cxnSpLocks noChangeShapeType="1"/>
            <a:stCxn id="36898" idx="1"/>
            <a:endCxn id="36892" idx="2"/>
          </p:cNvCxnSpPr>
          <p:nvPr/>
        </p:nvCxnSpPr>
        <p:spPr bwMode="auto">
          <a:xfrm rot="10800000" flipH="1">
            <a:off x="7451725" y="4165600"/>
            <a:ext cx="923925" cy="609600"/>
          </a:xfrm>
          <a:prstGeom prst="bentConnector4">
            <a:avLst>
              <a:gd name="adj1" fmla="val -24759"/>
              <a:gd name="adj2" fmla="val 71819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867" name="_s57350"/>
          <p:cNvCxnSpPr>
            <a:cxnSpLocks noChangeShapeType="1"/>
            <a:stCxn id="36897" idx="1"/>
            <a:endCxn id="36890" idx="2"/>
          </p:cNvCxnSpPr>
          <p:nvPr/>
        </p:nvCxnSpPr>
        <p:spPr bwMode="auto">
          <a:xfrm rot="10800000" flipH="1">
            <a:off x="2916238" y="4105275"/>
            <a:ext cx="198437" cy="1624013"/>
          </a:xfrm>
          <a:prstGeom prst="bentConnector4">
            <a:avLst>
              <a:gd name="adj1" fmla="val -115014"/>
              <a:gd name="adj2" fmla="val 54301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868" name="_s57351"/>
          <p:cNvCxnSpPr>
            <a:cxnSpLocks noChangeShapeType="1"/>
          </p:cNvCxnSpPr>
          <p:nvPr/>
        </p:nvCxnSpPr>
        <p:spPr bwMode="auto">
          <a:xfrm flipH="1" flipV="1">
            <a:off x="1042988" y="4076700"/>
            <a:ext cx="614362" cy="625475"/>
          </a:xfrm>
          <a:prstGeom prst="bentConnector4">
            <a:avLst>
              <a:gd name="adj1" fmla="val -37269"/>
              <a:gd name="adj2" fmla="val 7125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869" name="_s57352"/>
          <p:cNvCxnSpPr>
            <a:cxnSpLocks noChangeShapeType="1"/>
            <a:stCxn id="36895" idx="1"/>
            <a:endCxn id="36894" idx="2"/>
          </p:cNvCxnSpPr>
          <p:nvPr/>
        </p:nvCxnSpPr>
        <p:spPr bwMode="auto">
          <a:xfrm rot="10800000" flipH="1">
            <a:off x="900113" y="4076700"/>
            <a:ext cx="360362" cy="1563688"/>
          </a:xfrm>
          <a:prstGeom prst="bentConnector4">
            <a:avLst>
              <a:gd name="adj1" fmla="val -63458"/>
              <a:gd name="adj2" fmla="val 58532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870" name="_s57353"/>
          <p:cNvCxnSpPr>
            <a:cxnSpLocks noChangeShapeType="1"/>
            <a:stCxn id="36894" idx="0"/>
            <a:endCxn id="36883" idx="2"/>
          </p:cNvCxnSpPr>
          <p:nvPr/>
        </p:nvCxnSpPr>
        <p:spPr bwMode="auto">
          <a:xfrm rot="16200000" flipV="1">
            <a:off x="1139031" y="3378994"/>
            <a:ext cx="204788" cy="381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871" name="_s57354"/>
          <p:cNvCxnSpPr>
            <a:cxnSpLocks noChangeShapeType="1"/>
            <a:stCxn id="36893" idx="1"/>
            <a:endCxn id="36891" idx="2"/>
          </p:cNvCxnSpPr>
          <p:nvPr/>
        </p:nvCxnSpPr>
        <p:spPr bwMode="auto">
          <a:xfrm rot="10800000" flipH="1">
            <a:off x="4643438" y="4165600"/>
            <a:ext cx="290512" cy="609600"/>
          </a:xfrm>
          <a:prstGeom prst="bentConnector4">
            <a:avLst>
              <a:gd name="adj1" fmla="val -78843"/>
              <a:gd name="adj2" fmla="val 71815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872" name="_s57355"/>
          <p:cNvCxnSpPr>
            <a:cxnSpLocks noChangeShapeType="1"/>
            <a:stCxn id="36892" idx="0"/>
            <a:endCxn id="36888" idx="2"/>
          </p:cNvCxnSpPr>
          <p:nvPr/>
        </p:nvCxnSpPr>
        <p:spPr bwMode="auto">
          <a:xfrm rot="16200000" flipV="1">
            <a:off x="8042276" y="3311525"/>
            <a:ext cx="277812" cy="38893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873" name="_s57356"/>
          <p:cNvCxnSpPr>
            <a:cxnSpLocks noChangeShapeType="1"/>
            <a:stCxn id="36891" idx="0"/>
            <a:endCxn id="36885" idx="2"/>
          </p:cNvCxnSpPr>
          <p:nvPr/>
        </p:nvCxnSpPr>
        <p:spPr bwMode="auto">
          <a:xfrm rot="16200000" flipV="1">
            <a:off x="4775994" y="3486944"/>
            <a:ext cx="277812" cy="381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874" name="_s57357"/>
          <p:cNvCxnSpPr>
            <a:cxnSpLocks noChangeShapeType="1"/>
            <a:stCxn id="36890" idx="1"/>
            <a:endCxn id="36886" idx="2"/>
          </p:cNvCxnSpPr>
          <p:nvPr/>
        </p:nvCxnSpPr>
        <p:spPr bwMode="auto">
          <a:xfrm rot="10800000" flipH="1" flipV="1">
            <a:off x="2555875" y="3838575"/>
            <a:ext cx="865188" cy="1119188"/>
          </a:xfrm>
          <a:prstGeom prst="bentConnector4">
            <a:avLst>
              <a:gd name="adj1" fmla="val -26421"/>
              <a:gd name="adj2" fmla="val 120431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875" name="_s57358"/>
          <p:cNvCxnSpPr>
            <a:cxnSpLocks noChangeShapeType="1"/>
            <a:stCxn id="36889" idx="0"/>
            <a:endCxn id="36887" idx="2"/>
          </p:cNvCxnSpPr>
          <p:nvPr/>
        </p:nvCxnSpPr>
        <p:spPr bwMode="auto">
          <a:xfrm rot="16200000" flipV="1">
            <a:off x="6323013" y="3451225"/>
            <a:ext cx="277812" cy="109538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876" name="_s57359"/>
          <p:cNvCxnSpPr>
            <a:cxnSpLocks noChangeShapeType="1"/>
            <a:stCxn id="36888" idx="0"/>
            <a:endCxn id="57365" idx="2"/>
          </p:cNvCxnSpPr>
          <p:nvPr/>
        </p:nvCxnSpPr>
        <p:spPr bwMode="auto">
          <a:xfrm rot="16200000" flipV="1">
            <a:off x="6236494" y="1318419"/>
            <a:ext cx="122238" cy="33782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877" name="_s57360"/>
          <p:cNvCxnSpPr>
            <a:cxnSpLocks noChangeShapeType="1"/>
            <a:stCxn id="36887" idx="0"/>
            <a:endCxn id="57365" idx="2"/>
          </p:cNvCxnSpPr>
          <p:nvPr/>
        </p:nvCxnSpPr>
        <p:spPr bwMode="auto">
          <a:xfrm rot="16200000" flipV="1">
            <a:off x="5446713" y="2108200"/>
            <a:ext cx="122238" cy="179863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878" name="_s57361"/>
          <p:cNvCxnSpPr>
            <a:cxnSpLocks noChangeShapeType="1"/>
            <a:stCxn id="36886" idx="0"/>
            <a:endCxn id="36884" idx="2"/>
          </p:cNvCxnSpPr>
          <p:nvPr/>
        </p:nvCxnSpPr>
        <p:spPr bwMode="auto">
          <a:xfrm rot="16200000" flipV="1">
            <a:off x="2651919" y="3667919"/>
            <a:ext cx="1141413" cy="396875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879" name="_s57362"/>
          <p:cNvCxnSpPr>
            <a:cxnSpLocks noChangeShapeType="1"/>
            <a:stCxn id="36885" idx="0"/>
            <a:endCxn id="57365" idx="2"/>
          </p:cNvCxnSpPr>
          <p:nvPr/>
        </p:nvCxnSpPr>
        <p:spPr bwMode="auto">
          <a:xfrm rot="16200000" flipV="1">
            <a:off x="4691063" y="2863850"/>
            <a:ext cx="122238" cy="28733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880" name="_s57363"/>
          <p:cNvCxnSpPr>
            <a:cxnSpLocks noChangeShapeType="1"/>
            <a:stCxn id="36884" idx="0"/>
            <a:endCxn id="57365" idx="2"/>
          </p:cNvCxnSpPr>
          <p:nvPr/>
        </p:nvCxnSpPr>
        <p:spPr bwMode="auto">
          <a:xfrm rot="5400000" flipH="1" flipV="1">
            <a:off x="3790157" y="2180431"/>
            <a:ext cx="50800" cy="158273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6881" name="_s57364"/>
          <p:cNvCxnSpPr>
            <a:cxnSpLocks noChangeShapeType="1"/>
          </p:cNvCxnSpPr>
          <p:nvPr/>
        </p:nvCxnSpPr>
        <p:spPr bwMode="auto">
          <a:xfrm rot="5400000" flipH="1" flipV="1">
            <a:off x="2179638" y="1787525"/>
            <a:ext cx="104775" cy="2378075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57365" name="_s57365"/>
          <p:cNvSpPr>
            <a:spLocks noChangeArrowheads="1"/>
          </p:cNvSpPr>
          <p:nvPr/>
        </p:nvSpPr>
        <p:spPr bwMode="auto">
          <a:xfrm>
            <a:off x="3786188" y="2260600"/>
            <a:ext cx="1643062" cy="685800"/>
          </a:xfrm>
          <a:prstGeom prst="roundRect">
            <a:avLst>
              <a:gd name="adj" fmla="val 16667"/>
            </a:avLst>
          </a:prstGeom>
          <a:solidFill>
            <a:srgbClr val="00FF00">
              <a:alpha val="50000"/>
            </a:srgbClr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lIns="19554" tIns="9776" rIns="19554" bIns="9776" anchor="ctr" anchorCtr="1"/>
          <a:lstStyle/>
          <a:p>
            <a:pPr algn="ctr">
              <a:defRPr/>
            </a:pPr>
            <a:r>
              <a:rPr lang="it-IT" sz="20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hlinkClick r:id="rId4" action="ppaction://hlinkfile"/>
              </a:rPr>
              <a:t>Cosa </a:t>
            </a:r>
          </a:p>
          <a:p>
            <a:pPr algn="ctr">
              <a:defRPr/>
            </a:pPr>
            <a:r>
              <a:rPr lang="it-IT" sz="20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hlinkClick r:id="rId4" action="ppaction://hlinkfile"/>
              </a:rPr>
              <a:t>Valutare</a:t>
            </a:r>
            <a:r>
              <a:rPr lang="it-IT" sz="1400" b="1" dirty="0">
                <a:solidFill>
                  <a:srgbClr val="00FF00"/>
                </a:solidFill>
                <a:latin typeface="Tahoma" pitchFamily="34" charset="0"/>
                <a:hlinkClick r:id="rId4" action="ppaction://hlinkfile"/>
              </a:rPr>
              <a:t> </a:t>
            </a:r>
            <a:endParaRPr lang="it-IT" sz="1400" b="1" dirty="0">
              <a:solidFill>
                <a:srgbClr val="00FF00"/>
              </a:solidFill>
              <a:latin typeface="Tahoma" pitchFamily="34" charset="0"/>
            </a:endParaRPr>
          </a:p>
        </p:txBody>
      </p:sp>
      <p:sp>
        <p:nvSpPr>
          <p:cNvPr id="36883" name="_s57366"/>
          <p:cNvSpPr>
            <a:spLocks noChangeArrowheads="1"/>
          </p:cNvSpPr>
          <p:nvPr/>
        </p:nvSpPr>
        <p:spPr bwMode="auto">
          <a:xfrm>
            <a:off x="684213" y="2997200"/>
            <a:ext cx="1077912" cy="298450"/>
          </a:xfrm>
          <a:prstGeom prst="roundRect">
            <a:avLst>
              <a:gd name="adj" fmla="val 16667"/>
            </a:avLst>
          </a:prstGeom>
          <a:solidFill>
            <a:srgbClr val="FFFF00">
              <a:alpha val="49803"/>
            </a:srgbClr>
          </a:solidFill>
          <a:ln w="28575">
            <a:solidFill>
              <a:srgbClr val="FF00AD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000" b="1">
                <a:latin typeface="Tahoma" pitchFamily="34" charset="0"/>
              </a:rPr>
              <a:t>Tecnica</a:t>
            </a:r>
          </a:p>
        </p:txBody>
      </p:sp>
      <p:sp>
        <p:nvSpPr>
          <p:cNvPr id="36884" name="_s57367"/>
          <p:cNvSpPr>
            <a:spLocks noChangeArrowheads="1"/>
          </p:cNvSpPr>
          <p:nvPr/>
        </p:nvSpPr>
        <p:spPr bwMode="auto">
          <a:xfrm>
            <a:off x="2484438" y="2997200"/>
            <a:ext cx="1079500" cy="2984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28575">
            <a:solidFill>
              <a:srgbClr val="FF00AD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000" b="1">
                <a:latin typeface="Tahoma" pitchFamily="34" charset="0"/>
              </a:rPr>
              <a:t>P</a:t>
            </a:r>
            <a:r>
              <a:rPr lang="it-IT" altLang="it-IT" b="1">
                <a:latin typeface="Tahoma" pitchFamily="34" charset="0"/>
              </a:rPr>
              <a:t>otenz</a:t>
            </a:r>
            <a:r>
              <a:rPr lang="it-IT" altLang="it-IT" sz="2000" b="1">
                <a:latin typeface="Tahoma" pitchFamily="34" charset="0"/>
              </a:rPr>
              <a:t>a</a:t>
            </a:r>
            <a:endParaRPr lang="it-IT" altLang="it-IT" sz="2800" b="1">
              <a:latin typeface="Tahoma" pitchFamily="34" charset="0"/>
            </a:endParaRPr>
          </a:p>
        </p:txBody>
      </p:sp>
      <p:sp>
        <p:nvSpPr>
          <p:cNvPr id="36885" name="_s57368"/>
          <p:cNvSpPr>
            <a:spLocks noChangeArrowheads="1"/>
          </p:cNvSpPr>
          <p:nvPr/>
        </p:nvSpPr>
        <p:spPr bwMode="auto">
          <a:xfrm>
            <a:off x="4356100" y="3068638"/>
            <a:ext cx="1079500" cy="2984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28575">
            <a:solidFill>
              <a:srgbClr val="FF00AD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000" b="1" dirty="0">
                <a:latin typeface="Tahoma" pitchFamily="34" charset="0"/>
              </a:rPr>
              <a:t>Kime</a:t>
            </a:r>
          </a:p>
        </p:txBody>
      </p:sp>
      <p:sp>
        <p:nvSpPr>
          <p:cNvPr id="36886" name="_s57369"/>
          <p:cNvSpPr>
            <a:spLocks noChangeArrowheads="1"/>
          </p:cNvSpPr>
          <p:nvPr/>
        </p:nvSpPr>
        <p:spPr bwMode="auto">
          <a:xfrm>
            <a:off x="2843213" y="4437063"/>
            <a:ext cx="1155700" cy="520700"/>
          </a:xfrm>
          <a:prstGeom prst="roundRect">
            <a:avLst>
              <a:gd name="adj" fmla="val 16667"/>
            </a:avLst>
          </a:prstGeom>
          <a:solidFill>
            <a:srgbClr val="00B0F0">
              <a:alpha val="50195"/>
            </a:srgbClr>
          </a:solidFill>
          <a:ln w="28575">
            <a:solidFill>
              <a:srgbClr val="01BD0A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000" b="1">
                <a:latin typeface="Tahoma" pitchFamily="34" charset="0"/>
              </a:rPr>
              <a:t>V</a:t>
            </a:r>
            <a:r>
              <a:rPr lang="it-IT" altLang="it-IT" b="1">
                <a:latin typeface="Tahoma" pitchFamily="34" charset="0"/>
              </a:rPr>
              <a:t>elocit</a:t>
            </a:r>
            <a:r>
              <a:rPr lang="it-IT" altLang="it-IT" sz="1600" b="1">
                <a:latin typeface="Tahoma" pitchFamily="34" charset="0"/>
              </a:rPr>
              <a:t>à</a:t>
            </a:r>
            <a:endParaRPr lang="it-IT" altLang="it-IT" sz="3200" b="1">
              <a:latin typeface="Tahoma" pitchFamily="34" charset="0"/>
            </a:endParaRPr>
          </a:p>
        </p:txBody>
      </p:sp>
      <p:sp>
        <p:nvSpPr>
          <p:cNvPr id="36887" name="_s57370"/>
          <p:cNvSpPr>
            <a:spLocks noChangeArrowheads="1"/>
          </p:cNvSpPr>
          <p:nvPr/>
        </p:nvSpPr>
        <p:spPr bwMode="auto">
          <a:xfrm>
            <a:off x="5867400" y="3068638"/>
            <a:ext cx="1077913" cy="2984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28575">
            <a:solidFill>
              <a:srgbClr val="FF00AD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000" b="1">
                <a:latin typeface="Tahoma" pitchFamily="34" charset="0"/>
              </a:rPr>
              <a:t>Ritmo</a:t>
            </a:r>
          </a:p>
        </p:txBody>
      </p:sp>
      <p:sp>
        <p:nvSpPr>
          <p:cNvPr id="36888" name="_s57371"/>
          <p:cNvSpPr>
            <a:spLocks noChangeArrowheads="1"/>
          </p:cNvSpPr>
          <p:nvPr/>
        </p:nvSpPr>
        <p:spPr bwMode="auto">
          <a:xfrm>
            <a:off x="7235825" y="3068638"/>
            <a:ext cx="1500188" cy="2984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28575">
            <a:solidFill>
              <a:srgbClr val="FF00AD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1900" b="1">
                <a:latin typeface="Tahoma" pitchFamily="34" charset="0"/>
              </a:rPr>
              <a:t>Espressività</a:t>
            </a:r>
          </a:p>
        </p:txBody>
      </p:sp>
      <p:sp>
        <p:nvSpPr>
          <p:cNvPr id="36889" name="_s57372"/>
          <p:cNvSpPr>
            <a:spLocks noChangeArrowheads="1"/>
          </p:cNvSpPr>
          <p:nvPr/>
        </p:nvSpPr>
        <p:spPr bwMode="auto">
          <a:xfrm>
            <a:off x="5795963" y="3644900"/>
            <a:ext cx="1439862" cy="520700"/>
          </a:xfrm>
          <a:prstGeom prst="roundRect">
            <a:avLst>
              <a:gd name="adj" fmla="val 16667"/>
            </a:avLst>
          </a:prstGeom>
          <a:solidFill>
            <a:srgbClr val="01BD0A">
              <a:alpha val="50195"/>
            </a:srgbClr>
          </a:solidFill>
          <a:ln w="28575">
            <a:solidFill>
              <a:srgbClr val="01BD0A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000" b="1">
                <a:solidFill>
                  <a:srgbClr val="0000FF"/>
                </a:solidFill>
                <a:latin typeface="Tahoma" pitchFamily="34" charset="0"/>
              </a:rPr>
              <a:t>Significato</a:t>
            </a:r>
            <a:endParaRPr lang="it-IT" altLang="it-IT" b="1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36890" name="_s57373"/>
          <p:cNvSpPr>
            <a:spLocks noChangeArrowheads="1"/>
          </p:cNvSpPr>
          <p:nvPr/>
        </p:nvSpPr>
        <p:spPr bwMode="auto">
          <a:xfrm>
            <a:off x="2555875" y="3573463"/>
            <a:ext cx="1117600" cy="531812"/>
          </a:xfrm>
          <a:prstGeom prst="roundRect">
            <a:avLst>
              <a:gd name="adj" fmla="val 16667"/>
            </a:avLst>
          </a:prstGeom>
          <a:solidFill>
            <a:srgbClr val="09A711">
              <a:alpha val="50195"/>
            </a:srgbClr>
          </a:solidFill>
          <a:ln w="28575">
            <a:solidFill>
              <a:srgbClr val="0399FF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400" b="1" dirty="0">
                <a:solidFill>
                  <a:srgbClr val="0000FF"/>
                </a:solidFill>
                <a:latin typeface="Tahoma" pitchFamily="34" charset="0"/>
              </a:rPr>
              <a:t>Forza</a:t>
            </a:r>
          </a:p>
        </p:txBody>
      </p:sp>
      <p:sp>
        <p:nvSpPr>
          <p:cNvPr id="36891" name="_s57374"/>
          <p:cNvSpPr>
            <a:spLocks noChangeArrowheads="1"/>
          </p:cNvSpPr>
          <p:nvPr/>
        </p:nvSpPr>
        <p:spPr bwMode="auto">
          <a:xfrm>
            <a:off x="4356100" y="3644900"/>
            <a:ext cx="1155700" cy="520700"/>
          </a:xfrm>
          <a:prstGeom prst="roundRect">
            <a:avLst>
              <a:gd name="adj" fmla="val 16667"/>
            </a:avLst>
          </a:prstGeom>
          <a:solidFill>
            <a:srgbClr val="01BD0A">
              <a:alpha val="50195"/>
            </a:srgbClr>
          </a:solidFill>
          <a:ln w="28575">
            <a:solidFill>
              <a:srgbClr val="01BD0A"/>
            </a:solidFill>
            <a:round/>
            <a:headEnd/>
            <a:tailEnd/>
          </a:ln>
        </p:spPr>
        <p:txBody>
          <a:bodyPr wrap="none" lIns="22631" tIns="11316" rIns="22631" bIns="11316" anchor="ctr"/>
          <a:lstStyle/>
          <a:p>
            <a:pPr algn="ctr"/>
            <a:r>
              <a:rPr lang="it-IT" altLang="it-IT" sz="1600" b="1">
                <a:solidFill>
                  <a:srgbClr val="0000FF"/>
                </a:solidFill>
                <a:latin typeface="Tahoma" pitchFamily="34" charset="0"/>
              </a:rPr>
              <a:t>Contrazione</a:t>
            </a:r>
          </a:p>
          <a:p>
            <a:pPr algn="ctr"/>
            <a:r>
              <a:rPr lang="it-IT" altLang="it-IT" sz="1600" b="1">
                <a:solidFill>
                  <a:srgbClr val="0000FF"/>
                </a:solidFill>
                <a:latin typeface="Tahoma" pitchFamily="34" charset="0"/>
              </a:rPr>
              <a:t>Isometrica</a:t>
            </a:r>
          </a:p>
        </p:txBody>
      </p:sp>
      <p:sp>
        <p:nvSpPr>
          <p:cNvPr id="36892" name="_s57375"/>
          <p:cNvSpPr>
            <a:spLocks noChangeArrowheads="1"/>
          </p:cNvSpPr>
          <p:nvPr/>
        </p:nvSpPr>
        <p:spPr bwMode="auto">
          <a:xfrm>
            <a:off x="7607300" y="3644900"/>
            <a:ext cx="1536700" cy="520700"/>
          </a:xfrm>
          <a:prstGeom prst="roundRect">
            <a:avLst>
              <a:gd name="adj" fmla="val 16667"/>
            </a:avLst>
          </a:prstGeom>
          <a:solidFill>
            <a:srgbClr val="01BD0A">
              <a:alpha val="50195"/>
            </a:srgbClr>
          </a:solidFill>
          <a:ln w="28575">
            <a:solidFill>
              <a:srgbClr val="01BD0A"/>
            </a:solidFill>
            <a:round/>
            <a:headEnd/>
            <a:tailEnd/>
          </a:ln>
        </p:spPr>
        <p:txBody>
          <a:bodyPr wrap="none" lIns="23091" tIns="11548" rIns="23091" bIns="11548" anchor="ctr"/>
          <a:lstStyle/>
          <a:p>
            <a:pPr algn="ctr"/>
            <a:r>
              <a:rPr lang="it-IT" altLang="it-IT" sz="1800" b="1" dirty="0">
                <a:solidFill>
                  <a:srgbClr val="0000FF"/>
                </a:solidFill>
                <a:latin typeface="Tahoma" pitchFamily="34" charset="0"/>
              </a:rPr>
              <a:t>Capacità di</a:t>
            </a:r>
          </a:p>
          <a:p>
            <a:pPr algn="ctr"/>
            <a:r>
              <a:rPr lang="it-IT" altLang="it-IT" sz="1800" b="1" dirty="0">
                <a:solidFill>
                  <a:srgbClr val="0000FF"/>
                </a:solidFill>
                <a:latin typeface="Tahoma" pitchFamily="34" charset="0"/>
              </a:rPr>
              <a:t> Trasmettere</a:t>
            </a:r>
          </a:p>
        </p:txBody>
      </p:sp>
      <p:sp>
        <p:nvSpPr>
          <p:cNvPr id="36893" name="_s57376"/>
          <p:cNvSpPr>
            <a:spLocks noChangeArrowheads="1"/>
          </p:cNvSpPr>
          <p:nvPr/>
        </p:nvSpPr>
        <p:spPr bwMode="auto">
          <a:xfrm>
            <a:off x="4643438" y="4508500"/>
            <a:ext cx="1117600" cy="531813"/>
          </a:xfrm>
          <a:prstGeom prst="roundRect">
            <a:avLst>
              <a:gd name="adj" fmla="val 16667"/>
            </a:avLst>
          </a:prstGeom>
          <a:solidFill>
            <a:srgbClr val="0399FF">
              <a:alpha val="50195"/>
            </a:srgbClr>
          </a:solidFill>
          <a:ln w="28575">
            <a:solidFill>
              <a:srgbClr val="0399FF"/>
            </a:solidFill>
            <a:round/>
            <a:headEnd/>
            <a:tailEnd/>
          </a:ln>
        </p:spPr>
        <p:txBody>
          <a:bodyPr wrap="none" lIns="26343" tIns="13171" rIns="26343" bIns="13171" anchor="ctr"/>
          <a:lstStyle/>
          <a:p>
            <a:pPr algn="ctr"/>
            <a:r>
              <a:rPr lang="it-IT" altLang="it-IT" sz="1500" b="1">
                <a:latin typeface="Tahoma" pitchFamily="34" charset="0"/>
              </a:rPr>
              <a:t>Assenza </a:t>
            </a:r>
          </a:p>
          <a:p>
            <a:pPr algn="ctr"/>
            <a:r>
              <a:rPr lang="it-IT" altLang="it-IT" sz="1500" b="1">
                <a:latin typeface="Tahoma" pitchFamily="34" charset="0"/>
              </a:rPr>
              <a:t>di Fusioni</a:t>
            </a:r>
          </a:p>
        </p:txBody>
      </p:sp>
      <p:sp>
        <p:nvSpPr>
          <p:cNvPr id="36894" name="_s57377"/>
          <p:cNvSpPr>
            <a:spLocks noChangeArrowheads="1"/>
          </p:cNvSpPr>
          <p:nvPr/>
        </p:nvSpPr>
        <p:spPr bwMode="auto">
          <a:xfrm>
            <a:off x="684213" y="3500438"/>
            <a:ext cx="1152525" cy="576262"/>
          </a:xfrm>
          <a:prstGeom prst="roundRect">
            <a:avLst>
              <a:gd name="adj" fmla="val 16667"/>
            </a:avLst>
          </a:prstGeom>
          <a:solidFill>
            <a:srgbClr val="01BD0A">
              <a:alpha val="50195"/>
            </a:srgbClr>
          </a:solidFill>
          <a:ln w="28575">
            <a:solidFill>
              <a:srgbClr val="01BD0A"/>
            </a:solidFill>
            <a:round/>
            <a:headEnd/>
            <a:tailEnd/>
          </a:ln>
        </p:spPr>
        <p:txBody>
          <a:bodyPr wrap="none" lIns="28325" tIns="14164" rIns="28325" bIns="14164" anchor="ctr"/>
          <a:lstStyle/>
          <a:p>
            <a:pPr algn="ctr"/>
            <a:r>
              <a:rPr lang="it-IT" altLang="it-IT" sz="2400" b="1">
                <a:solidFill>
                  <a:srgbClr val="0000FF"/>
                </a:solidFill>
                <a:latin typeface="Tahoma" pitchFamily="34" charset="0"/>
              </a:rPr>
              <a:t>Kihon</a:t>
            </a:r>
          </a:p>
          <a:p>
            <a:pPr algn="ctr"/>
            <a:r>
              <a:rPr lang="it-IT" altLang="it-IT" sz="1400" b="1">
                <a:solidFill>
                  <a:srgbClr val="0000FF"/>
                </a:solidFill>
                <a:latin typeface="Tahoma" pitchFamily="34" charset="0"/>
              </a:rPr>
              <a:t>(Stili/Scuole)</a:t>
            </a:r>
          </a:p>
        </p:txBody>
      </p:sp>
      <p:sp>
        <p:nvSpPr>
          <p:cNvPr id="36895" name="_s57378"/>
          <p:cNvSpPr>
            <a:spLocks noChangeArrowheads="1"/>
          </p:cNvSpPr>
          <p:nvPr/>
        </p:nvSpPr>
        <p:spPr bwMode="auto">
          <a:xfrm>
            <a:off x="900113" y="5373688"/>
            <a:ext cx="1117600" cy="533400"/>
          </a:xfrm>
          <a:prstGeom prst="roundRect">
            <a:avLst>
              <a:gd name="adj" fmla="val 16667"/>
            </a:avLst>
          </a:prstGeom>
          <a:solidFill>
            <a:srgbClr val="C00000">
              <a:alpha val="50195"/>
            </a:srgbClr>
          </a:solidFill>
          <a:ln w="28575">
            <a:solidFill>
              <a:srgbClr val="0399FF"/>
            </a:solidFill>
            <a:round/>
            <a:headEnd/>
            <a:tailEnd/>
          </a:ln>
        </p:spPr>
        <p:txBody>
          <a:bodyPr wrap="none" lIns="40790" tIns="20394" rIns="40790" bIns="20394" anchor="ctr"/>
          <a:lstStyle/>
          <a:p>
            <a:pPr algn="ctr"/>
            <a:r>
              <a:rPr lang="it-IT" altLang="it-IT" sz="1500" b="1">
                <a:latin typeface="Tahoma" pitchFamily="34" charset="0"/>
              </a:rPr>
              <a:t>Stabilità</a:t>
            </a:r>
          </a:p>
        </p:txBody>
      </p:sp>
      <p:sp>
        <p:nvSpPr>
          <p:cNvPr id="36896" name="_s57379"/>
          <p:cNvSpPr>
            <a:spLocks noChangeArrowheads="1"/>
          </p:cNvSpPr>
          <p:nvPr/>
        </p:nvSpPr>
        <p:spPr bwMode="auto">
          <a:xfrm>
            <a:off x="539750" y="4365625"/>
            <a:ext cx="1117600" cy="531813"/>
          </a:xfrm>
          <a:prstGeom prst="roundRect">
            <a:avLst>
              <a:gd name="adj" fmla="val 16667"/>
            </a:avLst>
          </a:prstGeom>
          <a:solidFill>
            <a:srgbClr val="00B0F0">
              <a:alpha val="50195"/>
            </a:srgbClr>
          </a:solidFill>
          <a:ln w="28575">
            <a:solidFill>
              <a:srgbClr val="F1FD09"/>
            </a:solidFill>
            <a:round/>
            <a:headEnd/>
            <a:tailEnd/>
          </a:ln>
        </p:spPr>
        <p:txBody>
          <a:bodyPr wrap="none" lIns="40790" tIns="20394" rIns="40790" bIns="20394" anchor="ctr" anchorCtr="1"/>
          <a:lstStyle/>
          <a:p>
            <a:pPr algn="ctr"/>
            <a:r>
              <a:rPr lang="it-IT" altLang="it-IT" sz="1600" b="1">
                <a:latin typeface="Tahoma" pitchFamily="34" charset="0"/>
              </a:rPr>
              <a:t>Equilibrio</a:t>
            </a:r>
          </a:p>
          <a:p>
            <a:pPr algn="ctr"/>
            <a:r>
              <a:rPr lang="it-IT" altLang="it-IT" sz="1600" b="1">
                <a:latin typeface="Tahoma" pitchFamily="34" charset="0"/>
              </a:rPr>
              <a:t>Dinamico</a:t>
            </a:r>
          </a:p>
        </p:txBody>
      </p:sp>
      <p:sp>
        <p:nvSpPr>
          <p:cNvPr id="36897" name="_s57380"/>
          <p:cNvSpPr>
            <a:spLocks noChangeArrowheads="1"/>
          </p:cNvSpPr>
          <p:nvPr/>
        </p:nvSpPr>
        <p:spPr bwMode="auto">
          <a:xfrm>
            <a:off x="2916238" y="5589588"/>
            <a:ext cx="965200" cy="279400"/>
          </a:xfrm>
          <a:prstGeom prst="roundRect">
            <a:avLst>
              <a:gd name="adj" fmla="val 16667"/>
            </a:avLst>
          </a:prstGeom>
          <a:solidFill>
            <a:srgbClr val="C00000">
              <a:alpha val="50195"/>
            </a:srgbClr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lIns="57684" tIns="28840" rIns="57684" bIns="28840" anchor="ctr"/>
          <a:lstStyle/>
          <a:p>
            <a:pPr algn="ctr"/>
            <a:r>
              <a:rPr lang="it-IT" altLang="it-IT" sz="1500" b="1">
                <a:latin typeface="Tahoma" pitchFamily="34" charset="0"/>
              </a:rPr>
              <a:t>Efficacia</a:t>
            </a:r>
          </a:p>
        </p:txBody>
      </p:sp>
      <p:sp>
        <p:nvSpPr>
          <p:cNvPr id="36898" name="_s57381"/>
          <p:cNvSpPr>
            <a:spLocks noChangeArrowheads="1"/>
          </p:cNvSpPr>
          <p:nvPr/>
        </p:nvSpPr>
        <p:spPr bwMode="auto">
          <a:xfrm>
            <a:off x="7451725" y="4508500"/>
            <a:ext cx="1500188" cy="531813"/>
          </a:xfrm>
          <a:prstGeom prst="roundRect">
            <a:avLst>
              <a:gd name="adj" fmla="val 16667"/>
            </a:avLst>
          </a:prstGeom>
          <a:solidFill>
            <a:srgbClr val="0399FF">
              <a:alpha val="50195"/>
            </a:srgbClr>
          </a:solidFill>
          <a:ln w="28575">
            <a:solidFill>
              <a:srgbClr val="0399FF"/>
            </a:solidFill>
            <a:round/>
            <a:headEnd/>
            <a:tailEnd/>
          </a:ln>
        </p:spPr>
        <p:txBody>
          <a:bodyPr wrap="none" lIns="57684" tIns="28840" rIns="57684" bIns="28840" anchor="ctr"/>
          <a:lstStyle/>
          <a:p>
            <a:pPr algn="ctr"/>
            <a:r>
              <a:rPr lang="it-IT" altLang="it-IT" sz="1500" b="1">
                <a:latin typeface="Tahoma" pitchFamily="34" charset="0"/>
              </a:rPr>
              <a:t>Assenza di</a:t>
            </a:r>
          </a:p>
          <a:p>
            <a:pPr algn="ctr"/>
            <a:r>
              <a:rPr lang="it-IT" altLang="it-IT" sz="1500" b="1">
                <a:latin typeface="Tahoma" pitchFamily="34" charset="0"/>
              </a:rPr>
              <a:t>Atteggiamenti</a:t>
            </a:r>
          </a:p>
        </p:txBody>
      </p:sp>
      <p:cxnSp>
        <p:nvCxnSpPr>
          <p:cNvPr id="38" name="_s57364"/>
          <p:cNvCxnSpPr>
            <a:cxnSpLocks noChangeShapeType="1"/>
          </p:cNvCxnSpPr>
          <p:nvPr/>
        </p:nvCxnSpPr>
        <p:spPr bwMode="auto">
          <a:xfrm rot="5400000" flipH="1" flipV="1">
            <a:off x="2136750" y="1792284"/>
            <a:ext cx="104775" cy="2378075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9" name="_s57364"/>
          <p:cNvCxnSpPr>
            <a:cxnSpLocks noChangeShapeType="1"/>
          </p:cNvCxnSpPr>
          <p:nvPr/>
        </p:nvCxnSpPr>
        <p:spPr bwMode="auto">
          <a:xfrm rot="5400000" flipH="1" flipV="1">
            <a:off x="2252266" y="1788294"/>
            <a:ext cx="104775" cy="2378075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43" name="_s57349"/>
          <p:cNvCxnSpPr>
            <a:cxnSpLocks noChangeShapeType="1"/>
          </p:cNvCxnSpPr>
          <p:nvPr/>
        </p:nvCxnSpPr>
        <p:spPr bwMode="auto">
          <a:xfrm rot="10800000" flipH="1">
            <a:off x="7453311" y="4164014"/>
            <a:ext cx="923925" cy="609600"/>
          </a:xfrm>
          <a:prstGeom prst="bentConnector4">
            <a:avLst>
              <a:gd name="adj1" fmla="val -24759"/>
              <a:gd name="adj2" fmla="val 71819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44" name="_s57350"/>
          <p:cNvCxnSpPr>
            <a:cxnSpLocks noChangeShapeType="1"/>
            <a:stCxn id="63" idx="1"/>
            <a:endCxn id="59" idx="2"/>
          </p:cNvCxnSpPr>
          <p:nvPr/>
        </p:nvCxnSpPr>
        <p:spPr bwMode="auto">
          <a:xfrm rot="10800000" flipH="1">
            <a:off x="2917824" y="4103689"/>
            <a:ext cx="198437" cy="1624013"/>
          </a:xfrm>
          <a:prstGeom prst="bentConnector4">
            <a:avLst>
              <a:gd name="adj1" fmla="val -115014"/>
              <a:gd name="adj2" fmla="val 54301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45" name="_s57351"/>
          <p:cNvCxnSpPr>
            <a:cxnSpLocks noChangeShapeType="1"/>
          </p:cNvCxnSpPr>
          <p:nvPr/>
        </p:nvCxnSpPr>
        <p:spPr bwMode="auto">
          <a:xfrm flipH="1" flipV="1">
            <a:off x="1044574" y="4075114"/>
            <a:ext cx="614362" cy="625475"/>
          </a:xfrm>
          <a:prstGeom prst="bentConnector4">
            <a:avLst>
              <a:gd name="adj1" fmla="val -37269"/>
              <a:gd name="adj2" fmla="val 7125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46" name="_s57352"/>
          <p:cNvCxnSpPr>
            <a:cxnSpLocks noChangeShapeType="1"/>
            <a:endCxn id="62" idx="2"/>
          </p:cNvCxnSpPr>
          <p:nvPr/>
        </p:nvCxnSpPr>
        <p:spPr bwMode="auto">
          <a:xfrm rot="10800000" flipH="1">
            <a:off x="901699" y="4075114"/>
            <a:ext cx="360362" cy="1563688"/>
          </a:xfrm>
          <a:prstGeom prst="bentConnector4">
            <a:avLst>
              <a:gd name="adj1" fmla="val -63458"/>
              <a:gd name="adj2" fmla="val 58532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47" name="_s57353"/>
          <p:cNvCxnSpPr>
            <a:cxnSpLocks noChangeShapeType="1"/>
            <a:stCxn id="62" idx="0"/>
          </p:cNvCxnSpPr>
          <p:nvPr/>
        </p:nvCxnSpPr>
        <p:spPr bwMode="auto">
          <a:xfrm rot="16200000" flipV="1">
            <a:off x="1140617" y="3377408"/>
            <a:ext cx="204788" cy="381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48" name="_s57354"/>
          <p:cNvCxnSpPr>
            <a:cxnSpLocks noChangeShapeType="1"/>
            <a:stCxn id="61" idx="1"/>
            <a:endCxn id="60" idx="2"/>
          </p:cNvCxnSpPr>
          <p:nvPr/>
        </p:nvCxnSpPr>
        <p:spPr bwMode="auto">
          <a:xfrm rot="10800000" flipH="1">
            <a:off x="4645024" y="4164014"/>
            <a:ext cx="290512" cy="609600"/>
          </a:xfrm>
          <a:prstGeom prst="bentConnector4">
            <a:avLst>
              <a:gd name="adj1" fmla="val -78843"/>
              <a:gd name="adj2" fmla="val 71815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49" name="_s57355"/>
          <p:cNvCxnSpPr>
            <a:cxnSpLocks noChangeShapeType="1"/>
            <a:endCxn id="57" idx="2"/>
          </p:cNvCxnSpPr>
          <p:nvPr/>
        </p:nvCxnSpPr>
        <p:spPr bwMode="auto">
          <a:xfrm rot="16200000" flipV="1">
            <a:off x="8043862" y="3309939"/>
            <a:ext cx="277812" cy="38893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50" name="_s57356"/>
          <p:cNvCxnSpPr>
            <a:cxnSpLocks noChangeShapeType="1"/>
            <a:stCxn id="60" idx="0"/>
            <a:endCxn id="54" idx="2"/>
          </p:cNvCxnSpPr>
          <p:nvPr/>
        </p:nvCxnSpPr>
        <p:spPr bwMode="auto">
          <a:xfrm rot="16200000" flipV="1">
            <a:off x="4777580" y="3485358"/>
            <a:ext cx="277812" cy="381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51" name="_s57357"/>
          <p:cNvCxnSpPr>
            <a:cxnSpLocks noChangeShapeType="1"/>
            <a:stCxn id="59" idx="1"/>
            <a:endCxn id="55" idx="2"/>
          </p:cNvCxnSpPr>
          <p:nvPr/>
        </p:nvCxnSpPr>
        <p:spPr bwMode="auto">
          <a:xfrm rot="10800000" flipH="1" flipV="1">
            <a:off x="2557461" y="3836989"/>
            <a:ext cx="865188" cy="1119188"/>
          </a:xfrm>
          <a:prstGeom prst="bentConnector4">
            <a:avLst>
              <a:gd name="adj1" fmla="val -26421"/>
              <a:gd name="adj2" fmla="val 120431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52" name="_s57358"/>
          <p:cNvCxnSpPr>
            <a:cxnSpLocks noChangeShapeType="1"/>
            <a:stCxn id="58" idx="0"/>
            <a:endCxn id="56" idx="2"/>
          </p:cNvCxnSpPr>
          <p:nvPr/>
        </p:nvCxnSpPr>
        <p:spPr bwMode="auto">
          <a:xfrm rot="16200000" flipV="1">
            <a:off x="6324599" y="3449639"/>
            <a:ext cx="277812" cy="109538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53" name="_s57361"/>
          <p:cNvCxnSpPr>
            <a:cxnSpLocks noChangeShapeType="1"/>
            <a:stCxn id="55" idx="0"/>
          </p:cNvCxnSpPr>
          <p:nvPr/>
        </p:nvCxnSpPr>
        <p:spPr bwMode="auto">
          <a:xfrm rot="16200000" flipV="1">
            <a:off x="2653505" y="3666333"/>
            <a:ext cx="1141413" cy="396875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54" name="_s57368"/>
          <p:cNvSpPr>
            <a:spLocks noChangeArrowheads="1"/>
          </p:cNvSpPr>
          <p:nvPr/>
        </p:nvSpPr>
        <p:spPr bwMode="auto">
          <a:xfrm>
            <a:off x="4357686" y="3067052"/>
            <a:ext cx="1079500" cy="2984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28575">
            <a:solidFill>
              <a:srgbClr val="FF00AD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000" b="1" dirty="0">
                <a:latin typeface="Tahoma" pitchFamily="34" charset="0"/>
              </a:rPr>
              <a:t>Kime</a:t>
            </a:r>
          </a:p>
        </p:txBody>
      </p:sp>
      <p:sp>
        <p:nvSpPr>
          <p:cNvPr id="55" name="_s57369"/>
          <p:cNvSpPr>
            <a:spLocks noChangeArrowheads="1"/>
          </p:cNvSpPr>
          <p:nvPr/>
        </p:nvSpPr>
        <p:spPr bwMode="auto">
          <a:xfrm>
            <a:off x="2844799" y="4435477"/>
            <a:ext cx="1155700" cy="520700"/>
          </a:xfrm>
          <a:prstGeom prst="roundRect">
            <a:avLst>
              <a:gd name="adj" fmla="val 16667"/>
            </a:avLst>
          </a:prstGeom>
          <a:solidFill>
            <a:srgbClr val="00B0F0">
              <a:alpha val="50195"/>
            </a:srgbClr>
          </a:solidFill>
          <a:ln w="28575">
            <a:solidFill>
              <a:srgbClr val="01BD0A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000" b="1">
                <a:latin typeface="Tahoma" pitchFamily="34" charset="0"/>
              </a:rPr>
              <a:t>V</a:t>
            </a:r>
            <a:r>
              <a:rPr lang="it-IT" altLang="it-IT" b="1">
                <a:latin typeface="Tahoma" pitchFamily="34" charset="0"/>
              </a:rPr>
              <a:t>elocit</a:t>
            </a:r>
            <a:r>
              <a:rPr lang="it-IT" altLang="it-IT" sz="1600" b="1">
                <a:latin typeface="Tahoma" pitchFamily="34" charset="0"/>
              </a:rPr>
              <a:t>à</a:t>
            </a:r>
            <a:endParaRPr lang="it-IT" altLang="it-IT" sz="3200" b="1">
              <a:latin typeface="Tahoma" pitchFamily="34" charset="0"/>
            </a:endParaRPr>
          </a:p>
        </p:txBody>
      </p:sp>
      <p:sp>
        <p:nvSpPr>
          <p:cNvPr id="56" name="_s57370"/>
          <p:cNvSpPr>
            <a:spLocks noChangeArrowheads="1"/>
          </p:cNvSpPr>
          <p:nvPr/>
        </p:nvSpPr>
        <p:spPr bwMode="auto">
          <a:xfrm>
            <a:off x="5868986" y="3067052"/>
            <a:ext cx="1077913" cy="2984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28575">
            <a:solidFill>
              <a:srgbClr val="FF00AD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000" b="1">
                <a:latin typeface="Tahoma" pitchFamily="34" charset="0"/>
              </a:rPr>
              <a:t>Ritmo</a:t>
            </a:r>
          </a:p>
        </p:txBody>
      </p:sp>
      <p:sp>
        <p:nvSpPr>
          <p:cNvPr id="57" name="_s57371"/>
          <p:cNvSpPr>
            <a:spLocks noChangeArrowheads="1"/>
          </p:cNvSpPr>
          <p:nvPr/>
        </p:nvSpPr>
        <p:spPr bwMode="auto">
          <a:xfrm>
            <a:off x="7237411" y="3067052"/>
            <a:ext cx="1500188" cy="2984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28575">
            <a:solidFill>
              <a:srgbClr val="FF00AD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1900" b="1">
                <a:latin typeface="Tahoma" pitchFamily="34" charset="0"/>
              </a:rPr>
              <a:t>Espressività</a:t>
            </a:r>
          </a:p>
        </p:txBody>
      </p:sp>
      <p:sp>
        <p:nvSpPr>
          <p:cNvPr id="58" name="_s57372"/>
          <p:cNvSpPr>
            <a:spLocks noChangeArrowheads="1"/>
          </p:cNvSpPr>
          <p:nvPr/>
        </p:nvSpPr>
        <p:spPr bwMode="auto">
          <a:xfrm>
            <a:off x="5797549" y="3643314"/>
            <a:ext cx="1439862" cy="520700"/>
          </a:xfrm>
          <a:prstGeom prst="roundRect">
            <a:avLst>
              <a:gd name="adj" fmla="val 16667"/>
            </a:avLst>
          </a:prstGeom>
          <a:solidFill>
            <a:srgbClr val="01BD0A">
              <a:alpha val="50195"/>
            </a:srgbClr>
          </a:solidFill>
          <a:ln w="28575">
            <a:solidFill>
              <a:srgbClr val="01BD0A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000" b="1">
                <a:solidFill>
                  <a:srgbClr val="0000FF"/>
                </a:solidFill>
                <a:latin typeface="Tahoma" pitchFamily="34" charset="0"/>
              </a:rPr>
              <a:t>Significato</a:t>
            </a:r>
            <a:endParaRPr lang="it-IT" altLang="it-IT" b="1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59" name="_s57373"/>
          <p:cNvSpPr>
            <a:spLocks noChangeArrowheads="1"/>
          </p:cNvSpPr>
          <p:nvPr/>
        </p:nvSpPr>
        <p:spPr bwMode="auto">
          <a:xfrm>
            <a:off x="2557461" y="3571877"/>
            <a:ext cx="1117600" cy="531812"/>
          </a:xfrm>
          <a:prstGeom prst="roundRect">
            <a:avLst>
              <a:gd name="adj" fmla="val 16667"/>
            </a:avLst>
          </a:prstGeom>
          <a:solidFill>
            <a:srgbClr val="09A711">
              <a:alpha val="50195"/>
            </a:srgbClr>
          </a:solidFill>
          <a:ln w="28575">
            <a:solidFill>
              <a:srgbClr val="0399FF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400" b="1" dirty="0">
                <a:solidFill>
                  <a:srgbClr val="0000FF"/>
                </a:solidFill>
                <a:latin typeface="Tahoma" pitchFamily="34" charset="0"/>
              </a:rPr>
              <a:t>Forza</a:t>
            </a:r>
          </a:p>
        </p:txBody>
      </p:sp>
      <p:sp>
        <p:nvSpPr>
          <p:cNvPr id="60" name="_s57374"/>
          <p:cNvSpPr>
            <a:spLocks noChangeArrowheads="1"/>
          </p:cNvSpPr>
          <p:nvPr/>
        </p:nvSpPr>
        <p:spPr bwMode="auto">
          <a:xfrm>
            <a:off x="4357686" y="3643314"/>
            <a:ext cx="1155700" cy="520700"/>
          </a:xfrm>
          <a:prstGeom prst="roundRect">
            <a:avLst>
              <a:gd name="adj" fmla="val 16667"/>
            </a:avLst>
          </a:prstGeom>
          <a:solidFill>
            <a:srgbClr val="01BD0A">
              <a:alpha val="50195"/>
            </a:srgbClr>
          </a:solidFill>
          <a:ln w="28575">
            <a:solidFill>
              <a:srgbClr val="01BD0A"/>
            </a:solidFill>
            <a:round/>
            <a:headEnd/>
            <a:tailEnd/>
          </a:ln>
        </p:spPr>
        <p:txBody>
          <a:bodyPr wrap="none" lIns="22631" tIns="11316" rIns="22631" bIns="11316" anchor="ctr"/>
          <a:lstStyle/>
          <a:p>
            <a:pPr algn="ctr"/>
            <a:r>
              <a:rPr lang="it-IT" altLang="it-IT" sz="1600" b="1">
                <a:solidFill>
                  <a:srgbClr val="0000FF"/>
                </a:solidFill>
                <a:latin typeface="Tahoma" pitchFamily="34" charset="0"/>
              </a:rPr>
              <a:t>Contrazione</a:t>
            </a:r>
          </a:p>
          <a:p>
            <a:pPr algn="ctr"/>
            <a:r>
              <a:rPr lang="it-IT" altLang="it-IT" sz="1600" b="1">
                <a:solidFill>
                  <a:srgbClr val="0000FF"/>
                </a:solidFill>
                <a:latin typeface="Tahoma" pitchFamily="34" charset="0"/>
              </a:rPr>
              <a:t>Isometrica</a:t>
            </a:r>
          </a:p>
        </p:txBody>
      </p:sp>
      <p:sp>
        <p:nvSpPr>
          <p:cNvPr id="61" name="_s57376"/>
          <p:cNvSpPr>
            <a:spLocks noChangeArrowheads="1"/>
          </p:cNvSpPr>
          <p:nvPr/>
        </p:nvSpPr>
        <p:spPr bwMode="auto">
          <a:xfrm>
            <a:off x="4645024" y="4506914"/>
            <a:ext cx="1117600" cy="531813"/>
          </a:xfrm>
          <a:prstGeom prst="roundRect">
            <a:avLst>
              <a:gd name="adj" fmla="val 16667"/>
            </a:avLst>
          </a:prstGeom>
          <a:solidFill>
            <a:srgbClr val="0399FF">
              <a:alpha val="50195"/>
            </a:srgbClr>
          </a:solidFill>
          <a:ln w="28575">
            <a:solidFill>
              <a:srgbClr val="0399FF"/>
            </a:solidFill>
            <a:round/>
            <a:headEnd/>
            <a:tailEnd/>
          </a:ln>
        </p:spPr>
        <p:txBody>
          <a:bodyPr wrap="none" lIns="26343" tIns="13171" rIns="26343" bIns="13171" anchor="ctr"/>
          <a:lstStyle/>
          <a:p>
            <a:pPr algn="ctr"/>
            <a:r>
              <a:rPr lang="it-IT" altLang="it-IT" sz="1500" b="1">
                <a:latin typeface="Tahoma" pitchFamily="34" charset="0"/>
              </a:rPr>
              <a:t>Assenza </a:t>
            </a:r>
          </a:p>
          <a:p>
            <a:pPr algn="ctr"/>
            <a:r>
              <a:rPr lang="it-IT" altLang="it-IT" sz="1500" b="1">
                <a:latin typeface="Tahoma" pitchFamily="34" charset="0"/>
              </a:rPr>
              <a:t>di Fusioni</a:t>
            </a:r>
          </a:p>
        </p:txBody>
      </p:sp>
      <p:sp>
        <p:nvSpPr>
          <p:cNvPr id="62" name="_s57377"/>
          <p:cNvSpPr>
            <a:spLocks noChangeArrowheads="1"/>
          </p:cNvSpPr>
          <p:nvPr/>
        </p:nvSpPr>
        <p:spPr bwMode="auto">
          <a:xfrm>
            <a:off x="685799" y="3498852"/>
            <a:ext cx="1152525" cy="576262"/>
          </a:xfrm>
          <a:prstGeom prst="roundRect">
            <a:avLst>
              <a:gd name="adj" fmla="val 16667"/>
            </a:avLst>
          </a:prstGeom>
          <a:solidFill>
            <a:srgbClr val="01BD0A">
              <a:alpha val="50195"/>
            </a:srgbClr>
          </a:solidFill>
          <a:ln w="28575">
            <a:solidFill>
              <a:srgbClr val="01BD0A"/>
            </a:solidFill>
            <a:round/>
            <a:headEnd/>
            <a:tailEnd/>
          </a:ln>
        </p:spPr>
        <p:txBody>
          <a:bodyPr wrap="none" lIns="28325" tIns="14164" rIns="28325" bIns="14164" anchor="ctr"/>
          <a:lstStyle/>
          <a:p>
            <a:pPr algn="ctr"/>
            <a:r>
              <a:rPr lang="it-IT" altLang="it-IT" sz="2400" b="1">
                <a:solidFill>
                  <a:srgbClr val="0000FF"/>
                </a:solidFill>
                <a:latin typeface="Tahoma" pitchFamily="34" charset="0"/>
              </a:rPr>
              <a:t>Kihon</a:t>
            </a:r>
          </a:p>
          <a:p>
            <a:pPr algn="ctr"/>
            <a:r>
              <a:rPr lang="it-IT" altLang="it-IT" sz="1400" b="1">
                <a:solidFill>
                  <a:srgbClr val="0000FF"/>
                </a:solidFill>
                <a:latin typeface="Tahoma" pitchFamily="34" charset="0"/>
              </a:rPr>
              <a:t>(Stili/Scuole)</a:t>
            </a:r>
          </a:p>
        </p:txBody>
      </p:sp>
      <p:sp>
        <p:nvSpPr>
          <p:cNvPr id="63" name="_s57380"/>
          <p:cNvSpPr>
            <a:spLocks noChangeArrowheads="1"/>
          </p:cNvSpPr>
          <p:nvPr/>
        </p:nvSpPr>
        <p:spPr bwMode="auto">
          <a:xfrm>
            <a:off x="2917824" y="5588002"/>
            <a:ext cx="965200" cy="279400"/>
          </a:xfrm>
          <a:prstGeom prst="roundRect">
            <a:avLst>
              <a:gd name="adj" fmla="val 16667"/>
            </a:avLst>
          </a:prstGeom>
          <a:solidFill>
            <a:srgbClr val="C00000">
              <a:alpha val="50195"/>
            </a:srgbClr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lIns="57684" tIns="28840" rIns="57684" bIns="28840" anchor="ctr"/>
          <a:lstStyle/>
          <a:p>
            <a:pPr algn="ctr"/>
            <a:r>
              <a:rPr lang="it-IT" altLang="it-IT" sz="1500" b="1">
                <a:latin typeface="Tahoma" pitchFamily="34" charset="0"/>
              </a:rPr>
              <a:t>Efficacia</a:t>
            </a:r>
          </a:p>
        </p:txBody>
      </p:sp>
      <p:cxnSp>
        <p:nvCxnSpPr>
          <p:cNvPr id="64" name="_s57364"/>
          <p:cNvCxnSpPr>
            <a:cxnSpLocks noChangeShapeType="1"/>
          </p:cNvCxnSpPr>
          <p:nvPr/>
        </p:nvCxnSpPr>
        <p:spPr bwMode="auto">
          <a:xfrm rot="5400000" flipH="1" flipV="1">
            <a:off x="2208188" y="1792284"/>
            <a:ext cx="104775" cy="2378075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65" name="_s57349"/>
          <p:cNvCxnSpPr>
            <a:cxnSpLocks noChangeShapeType="1"/>
          </p:cNvCxnSpPr>
          <p:nvPr/>
        </p:nvCxnSpPr>
        <p:spPr bwMode="auto">
          <a:xfrm rot="10800000" flipH="1">
            <a:off x="7467586" y="4164013"/>
            <a:ext cx="923925" cy="609600"/>
          </a:xfrm>
          <a:prstGeom prst="bentConnector4">
            <a:avLst>
              <a:gd name="adj1" fmla="val -24759"/>
              <a:gd name="adj2" fmla="val 71819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66" name="_s57350"/>
          <p:cNvCxnSpPr>
            <a:cxnSpLocks noChangeShapeType="1"/>
            <a:stCxn id="85" idx="1"/>
            <a:endCxn id="81" idx="2"/>
          </p:cNvCxnSpPr>
          <p:nvPr/>
        </p:nvCxnSpPr>
        <p:spPr bwMode="auto">
          <a:xfrm rot="10800000" flipH="1">
            <a:off x="2932099" y="4103688"/>
            <a:ext cx="198437" cy="1624013"/>
          </a:xfrm>
          <a:prstGeom prst="bentConnector4">
            <a:avLst>
              <a:gd name="adj1" fmla="val -115014"/>
              <a:gd name="adj2" fmla="val 54301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67" name="_s57351"/>
          <p:cNvCxnSpPr>
            <a:cxnSpLocks noChangeShapeType="1"/>
          </p:cNvCxnSpPr>
          <p:nvPr/>
        </p:nvCxnSpPr>
        <p:spPr bwMode="auto">
          <a:xfrm flipH="1" flipV="1">
            <a:off x="1058849" y="4075113"/>
            <a:ext cx="614362" cy="625475"/>
          </a:xfrm>
          <a:prstGeom prst="bentConnector4">
            <a:avLst>
              <a:gd name="adj1" fmla="val -37269"/>
              <a:gd name="adj2" fmla="val 7125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68" name="_s57352"/>
          <p:cNvCxnSpPr>
            <a:cxnSpLocks noChangeShapeType="1"/>
            <a:endCxn id="84" idx="2"/>
          </p:cNvCxnSpPr>
          <p:nvPr/>
        </p:nvCxnSpPr>
        <p:spPr bwMode="auto">
          <a:xfrm rot="10800000" flipH="1">
            <a:off x="915974" y="4075113"/>
            <a:ext cx="360362" cy="1563688"/>
          </a:xfrm>
          <a:prstGeom prst="bentConnector4">
            <a:avLst>
              <a:gd name="adj1" fmla="val -63458"/>
              <a:gd name="adj2" fmla="val 58532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69" name="_s57353"/>
          <p:cNvCxnSpPr>
            <a:cxnSpLocks noChangeShapeType="1"/>
            <a:stCxn id="84" idx="0"/>
          </p:cNvCxnSpPr>
          <p:nvPr/>
        </p:nvCxnSpPr>
        <p:spPr bwMode="auto">
          <a:xfrm rot="16200000" flipV="1">
            <a:off x="1154892" y="3377407"/>
            <a:ext cx="204788" cy="381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70" name="_s57354"/>
          <p:cNvCxnSpPr>
            <a:cxnSpLocks noChangeShapeType="1"/>
            <a:stCxn id="83" idx="1"/>
            <a:endCxn id="82" idx="2"/>
          </p:cNvCxnSpPr>
          <p:nvPr/>
        </p:nvCxnSpPr>
        <p:spPr bwMode="auto">
          <a:xfrm rot="10800000" flipH="1">
            <a:off x="4659299" y="4164013"/>
            <a:ext cx="290512" cy="609600"/>
          </a:xfrm>
          <a:prstGeom prst="bentConnector4">
            <a:avLst>
              <a:gd name="adj1" fmla="val -78843"/>
              <a:gd name="adj2" fmla="val 71815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71" name="_s57355"/>
          <p:cNvCxnSpPr>
            <a:cxnSpLocks noChangeShapeType="1"/>
            <a:endCxn id="79" idx="2"/>
          </p:cNvCxnSpPr>
          <p:nvPr/>
        </p:nvCxnSpPr>
        <p:spPr bwMode="auto">
          <a:xfrm rot="16200000" flipV="1">
            <a:off x="8058137" y="3309938"/>
            <a:ext cx="277812" cy="38893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72" name="_s57356"/>
          <p:cNvCxnSpPr>
            <a:cxnSpLocks noChangeShapeType="1"/>
            <a:stCxn id="82" idx="0"/>
            <a:endCxn id="76" idx="2"/>
          </p:cNvCxnSpPr>
          <p:nvPr/>
        </p:nvCxnSpPr>
        <p:spPr bwMode="auto">
          <a:xfrm rot="16200000" flipV="1">
            <a:off x="4791855" y="3485357"/>
            <a:ext cx="277812" cy="381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73" name="_s57357"/>
          <p:cNvCxnSpPr>
            <a:cxnSpLocks noChangeShapeType="1"/>
            <a:stCxn id="81" idx="1"/>
            <a:endCxn id="77" idx="2"/>
          </p:cNvCxnSpPr>
          <p:nvPr/>
        </p:nvCxnSpPr>
        <p:spPr bwMode="auto">
          <a:xfrm rot="10800000" flipH="1" flipV="1">
            <a:off x="2571736" y="3836988"/>
            <a:ext cx="865188" cy="1119188"/>
          </a:xfrm>
          <a:prstGeom prst="bentConnector4">
            <a:avLst>
              <a:gd name="adj1" fmla="val -26421"/>
              <a:gd name="adj2" fmla="val 120431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74" name="_s57358"/>
          <p:cNvCxnSpPr>
            <a:cxnSpLocks noChangeShapeType="1"/>
            <a:stCxn id="80" idx="0"/>
            <a:endCxn id="78" idx="2"/>
          </p:cNvCxnSpPr>
          <p:nvPr/>
        </p:nvCxnSpPr>
        <p:spPr bwMode="auto">
          <a:xfrm rot="16200000" flipV="1">
            <a:off x="6338874" y="3449638"/>
            <a:ext cx="277812" cy="109538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75" name="_s57361"/>
          <p:cNvCxnSpPr>
            <a:cxnSpLocks noChangeShapeType="1"/>
            <a:stCxn id="77" idx="0"/>
          </p:cNvCxnSpPr>
          <p:nvPr/>
        </p:nvCxnSpPr>
        <p:spPr bwMode="auto">
          <a:xfrm rot="16200000" flipV="1">
            <a:off x="2667780" y="3666332"/>
            <a:ext cx="1141413" cy="396875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76" name="_s57368"/>
          <p:cNvSpPr>
            <a:spLocks noChangeArrowheads="1"/>
          </p:cNvSpPr>
          <p:nvPr/>
        </p:nvSpPr>
        <p:spPr bwMode="auto">
          <a:xfrm>
            <a:off x="4371961" y="3067051"/>
            <a:ext cx="1079500" cy="2984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28575">
            <a:solidFill>
              <a:srgbClr val="FF00AD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000" b="1" dirty="0">
                <a:latin typeface="Tahoma" pitchFamily="34" charset="0"/>
              </a:rPr>
              <a:t>Kime</a:t>
            </a:r>
          </a:p>
        </p:txBody>
      </p:sp>
      <p:sp>
        <p:nvSpPr>
          <p:cNvPr id="77" name="_s57369"/>
          <p:cNvSpPr>
            <a:spLocks noChangeArrowheads="1"/>
          </p:cNvSpPr>
          <p:nvPr/>
        </p:nvSpPr>
        <p:spPr bwMode="auto">
          <a:xfrm>
            <a:off x="2859074" y="4435476"/>
            <a:ext cx="1155700" cy="520700"/>
          </a:xfrm>
          <a:prstGeom prst="roundRect">
            <a:avLst>
              <a:gd name="adj" fmla="val 16667"/>
            </a:avLst>
          </a:prstGeom>
          <a:solidFill>
            <a:srgbClr val="00B0F0">
              <a:alpha val="50195"/>
            </a:srgbClr>
          </a:solidFill>
          <a:ln w="28575">
            <a:solidFill>
              <a:srgbClr val="01BD0A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000" b="1">
                <a:latin typeface="Tahoma" pitchFamily="34" charset="0"/>
              </a:rPr>
              <a:t>V</a:t>
            </a:r>
            <a:r>
              <a:rPr lang="it-IT" altLang="it-IT" b="1">
                <a:latin typeface="Tahoma" pitchFamily="34" charset="0"/>
              </a:rPr>
              <a:t>elocit</a:t>
            </a:r>
            <a:r>
              <a:rPr lang="it-IT" altLang="it-IT" sz="1600" b="1">
                <a:latin typeface="Tahoma" pitchFamily="34" charset="0"/>
              </a:rPr>
              <a:t>à</a:t>
            </a:r>
            <a:endParaRPr lang="it-IT" altLang="it-IT" sz="3200" b="1">
              <a:latin typeface="Tahoma" pitchFamily="34" charset="0"/>
            </a:endParaRPr>
          </a:p>
        </p:txBody>
      </p:sp>
      <p:sp>
        <p:nvSpPr>
          <p:cNvPr id="78" name="_s57370"/>
          <p:cNvSpPr>
            <a:spLocks noChangeArrowheads="1"/>
          </p:cNvSpPr>
          <p:nvPr/>
        </p:nvSpPr>
        <p:spPr bwMode="auto">
          <a:xfrm>
            <a:off x="5883261" y="3067051"/>
            <a:ext cx="1077913" cy="2984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28575">
            <a:solidFill>
              <a:srgbClr val="FF00AD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000" b="1">
                <a:latin typeface="Tahoma" pitchFamily="34" charset="0"/>
              </a:rPr>
              <a:t>Ritmo</a:t>
            </a:r>
          </a:p>
        </p:txBody>
      </p:sp>
      <p:sp>
        <p:nvSpPr>
          <p:cNvPr id="79" name="_s57371"/>
          <p:cNvSpPr>
            <a:spLocks noChangeArrowheads="1"/>
          </p:cNvSpPr>
          <p:nvPr/>
        </p:nvSpPr>
        <p:spPr bwMode="auto">
          <a:xfrm>
            <a:off x="7251686" y="3067051"/>
            <a:ext cx="1500188" cy="2984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28575">
            <a:solidFill>
              <a:srgbClr val="FF00AD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1900" b="1">
                <a:latin typeface="Tahoma" pitchFamily="34" charset="0"/>
              </a:rPr>
              <a:t>Espressività</a:t>
            </a:r>
          </a:p>
        </p:txBody>
      </p:sp>
      <p:sp>
        <p:nvSpPr>
          <p:cNvPr id="80" name="_s57372"/>
          <p:cNvSpPr>
            <a:spLocks noChangeArrowheads="1"/>
          </p:cNvSpPr>
          <p:nvPr/>
        </p:nvSpPr>
        <p:spPr bwMode="auto">
          <a:xfrm>
            <a:off x="5811824" y="3643313"/>
            <a:ext cx="1439862" cy="520700"/>
          </a:xfrm>
          <a:prstGeom prst="roundRect">
            <a:avLst>
              <a:gd name="adj" fmla="val 16667"/>
            </a:avLst>
          </a:prstGeom>
          <a:solidFill>
            <a:srgbClr val="01BD0A">
              <a:alpha val="50195"/>
            </a:srgbClr>
          </a:solidFill>
          <a:ln w="28575">
            <a:solidFill>
              <a:srgbClr val="01BD0A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000" b="1" dirty="0">
                <a:solidFill>
                  <a:srgbClr val="0000FF"/>
                </a:solidFill>
                <a:latin typeface="Tahoma" pitchFamily="34" charset="0"/>
              </a:rPr>
              <a:t>Significato</a:t>
            </a:r>
            <a:endParaRPr lang="it-IT" altLang="it-IT" b="1" dirty="0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81" name="_s57373"/>
          <p:cNvSpPr>
            <a:spLocks noChangeArrowheads="1"/>
          </p:cNvSpPr>
          <p:nvPr/>
        </p:nvSpPr>
        <p:spPr bwMode="auto">
          <a:xfrm>
            <a:off x="2571736" y="3571876"/>
            <a:ext cx="1117600" cy="531812"/>
          </a:xfrm>
          <a:prstGeom prst="roundRect">
            <a:avLst>
              <a:gd name="adj" fmla="val 16667"/>
            </a:avLst>
          </a:prstGeom>
          <a:solidFill>
            <a:srgbClr val="09A711">
              <a:alpha val="50195"/>
            </a:srgbClr>
          </a:solidFill>
          <a:ln w="28575">
            <a:solidFill>
              <a:srgbClr val="0399FF"/>
            </a:solidFill>
            <a:round/>
            <a:headEnd/>
            <a:tailEnd/>
          </a:ln>
        </p:spPr>
        <p:txBody>
          <a:bodyPr wrap="none" lIns="19554" tIns="9776" rIns="19554" bIns="9776" anchor="ctr"/>
          <a:lstStyle/>
          <a:p>
            <a:pPr algn="ctr"/>
            <a:r>
              <a:rPr lang="it-IT" altLang="it-IT" sz="2400" b="1" dirty="0">
                <a:solidFill>
                  <a:srgbClr val="0000FF"/>
                </a:solidFill>
                <a:latin typeface="Tahoma" pitchFamily="34" charset="0"/>
              </a:rPr>
              <a:t>Forza</a:t>
            </a:r>
          </a:p>
        </p:txBody>
      </p:sp>
      <p:sp>
        <p:nvSpPr>
          <p:cNvPr id="82" name="_s57374"/>
          <p:cNvSpPr>
            <a:spLocks noChangeArrowheads="1"/>
          </p:cNvSpPr>
          <p:nvPr/>
        </p:nvSpPr>
        <p:spPr bwMode="auto">
          <a:xfrm>
            <a:off x="4371961" y="3643313"/>
            <a:ext cx="1155700" cy="520700"/>
          </a:xfrm>
          <a:prstGeom prst="roundRect">
            <a:avLst>
              <a:gd name="adj" fmla="val 16667"/>
            </a:avLst>
          </a:prstGeom>
          <a:solidFill>
            <a:srgbClr val="01BD0A">
              <a:alpha val="50195"/>
            </a:srgbClr>
          </a:solidFill>
          <a:ln w="28575">
            <a:solidFill>
              <a:srgbClr val="01BD0A"/>
            </a:solidFill>
            <a:round/>
            <a:headEnd/>
            <a:tailEnd/>
          </a:ln>
        </p:spPr>
        <p:txBody>
          <a:bodyPr wrap="none" lIns="22631" tIns="11316" rIns="22631" bIns="11316" anchor="ctr"/>
          <a:lstStyle/>
          <a:p>
            <a:pPr algn="ctr"/>
            <a:r>
              <a:rPr lang="it-IT" altLang="it-IT" sz="1600" b="1">
                <a:solidFill>
                  <a:srgbClr val="0000FF"/>
                </a:solidFill>
                <a:latin typeface="Tahoma" pitchFamily="34" charset="0"/>
              </a:rPr>
              <a:t>Contrazione</a:t>
            </a:r>
          </a:p>
          <a:p>
            <a:pPr algn="ctr"/>
            <a:r>
              <a:rPr lang="it-IT" altLang="it-IT" sz="1600" b="1">
                <a:solidFill>
                  <a:srgbClr val="0000FF"/>
                </a:solidFill>
                <a:latin typeface="Tahoma" pitchFamily="34" charset="0"/>
              </a:rPr>
              <a:t>Isometrica</a:t>
            </a:r>
          </a:p>
        </p:txBody>
      </p:sp>
      <p:sp>
        <p:nvSpPr>
          <p:cNvPr id="83" name="_s57376"/>
          <p:cNvSpPr>
            <a:spLocks noChangeArrowheads="1"/>
          </p:cNvSpPr>
          <p:nvPr/>
        </p:nvSpPr>
        <p:spPr bwMode="auto">
          <a:xfrm>
            <a:off x="4659299" y="4506913"/>
            <a:ext cx="1117600" cy="531813"/>
          </a:xfrm>
          <a:prstGeom prst="roundRect">
            <a:avLst>
              <a:gd name="adj" fmla="val 16667"/>
            </a:avLst>
          </a:prstGeom>
          <a:solidFill>
            <a:srgbClr val="0399FF">
              <a:alpha val="50195"/>
            </a:srgbClr>
          </a:solidFill>
          <a:ln w="28575">
            <a:solidFill>
              <a:srgbClr val="0399FF"/>
            </a:solidFill>
            <a:round/>
            <a:headEnd/>
            <a:tailEnd/>
          </a:ln>
        </p:spPr>
        <p:txBody>
          <a:bodyPr wrap="none" lIns="26343" tIns="13171" rIns="26343" bIns="13171" anchor="ctr"/>
          <a:lstStyle/>
          <a:p>
            <a:pPr algn="ctr"/>
            <a:r>
              <a:rPr lang="it-IT" altLang="it-IT" sz="1500" b="1">
                <a:latin typeface="Tahoma" pitchFamily="34" charset="0"/>
              </a:rPr>
              <a:t>Assenza </a:t>
            </a:r>
          </a:p>
          <a:p>
            <a:pPr algn="ctr"/>
            <a:r>
              <a:rPr lang="it-IT" altLang="it-IT" sz="1500" b="1">
                <a:latin typeface="Tahoma" pitchFamily="34" charset="0"/>
              </a:rPr>
              <a:t>di Fusioni</a:t>
            </a:r>
          </a:p>
        </p:txBody>
      </p:sp>
      <p:sp>
        <p:nvSpPr>
          <p:cNvPr id="84" name="_s57377"/>
          <p:cNvSpPr>
            <a:spLocks noChangeArrowheads="1"/>
          </p:cNvSpPr>
          <p:nvPr/>
        </p:nvSpPr>
        <p:spPr bwMode="auto">
          <a:xfrm>
            <a:off x="700074" y="3498851"/>
            <a:ext cx="1152525" cy="576262"/>
          </a:xfrm>
          <a:prstGeom prst="roundRect">
            <a:avLst>
              <a:gd name="adj" fmla="val 16667"/>
            </a:avLst>
          </a:prstGeom>
          <a:solidFill>
            <a:srgbClr val="01BD0A">
              <a:alpha val="50195"/>
            </a:srgbClr>
          </a:solidFill>
          <a:ln w="28575">
            <a:solidFill>
              <a:srgbClr val="01BD0A"/>
            </a:solidFill>
            <a:round/>
            <a:headEnd/>
            <a:tailEnd/>
          </a:ln>
        </p:spPr>
        <p:txBody>
          <a:bodyPr wrap="none" lIns="28325" tIns="14164" rIns="28325" bIns="14164" anchor="ctr"/>
          <a:lstStyle/>
          <a:p>
            <a:pPr algn="ctr"/>
            <a:r>
              <a:rPr lang="it-IT" altLang="it-IT" sz="2400" b="1" dirty="0" err="1">
                <a:solidFill>
                  <a:srgbClr val="0000FF"/>
                </a:solidFill>
                <a:latin typeface="Tahoma" pitchFamily="34" charset="0"/>
              </a:rPr>
              <a:t>Kihon</a:t>
            </a:r>
            <a:endParaRPr lang="it-IT" altLang="it-IT" sz="2400" b="1" dirty="0">
              <a:solidFill>
                <a:srgbClr val="0000FF"/>
              </a:solidFill>
              <a:latin typeface="Tahoma" pitchFamily="34" charset="0"/>
            </a:endParaRPr>
          </a:p>
          <a:p>
            <a:pPr algn="ctr"/>
            <a:r>
              <a:rPr lang="it-IT" altLang="it-IT" sz="1400" b="1" dirty="0">
                <a:solidFill>
                  <a:srgbClr val="0000FF"/>
                </a:solidFill>
                <a:latin typeface="Tahoma" pitchFamily="34" charset="0"/>
              </a:rPr>
              <a:t>(Stili/Scuole)</a:t>
            </a:r>
          </a:p>
        </p:txBody>
      </p:sp>
      <p:sp>
        <p:nvSpPr>
          <p:cNvPr id="85" name="_s57380"/>
          <p:cNvSpPr>
            <a:spLocks noChangeArrowheads="1"/>
          </p:cNvSpPr>
          <p:nvPr/>
        </p:nvSpPr>
        <p:spPr bwMode="auto">
          <a:xfrm>
            <a:off x="2932099" y="5588001"/>
            <a:ext cx="965200" cy="279400"/>
          </a:xfrm>
          <a:prstGeom prst="roundRect">
            <a:avLst>
              <a:gd name="adj" fmla="val 16667"/>
            </a:avLst>
          </a:prstGeom>
          <a:solidFill>
            <a:srgbClr val="C00000">
              <a:alpha val="50195"/>
            </a:srgbClr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lIns="57684" tIns="28840" rIns="57684" bIns="28840" anchor="ctr"/>
          <a:lstStyle/>
          <a:p>
            <a:pPr algn="ctr"/>
            <a:r>
              <a:rPr lang="it-IT" altLang="it-IT" sz="1500" b="1">
                <a:latin typeface="Tahoma" pitchFamily="34" charset="0"/>
              </a:rPr>
              <a:t>Efficacia</a:t>
            </a:r>
          </a:p>
        </p:txBody>
      </p:sp>
    </p:spTree>
  </p:cSld>
  <p:clrMapOvr>
    <a:masterClrMapping/>
  </p:clrMapOvr>
  <p:transition spd="slow">
    <p:wheel spokes="1"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PARAMETRI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quantificare in punteggio la prestazione di un Atleta o di una Squadra devono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essere applicati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seguenti parametri sulle componenti strutturali della prestazione tecnica:</a:t>
            </a:r>
          </a:p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Ottimo = requisiti espressi al massimo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grado;</a:t>
            </a:r>
          </a:p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Buono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imprecisione di alcuni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requisiti;</a:t>
            </a:r>
          </a:p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Discreto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imprecisione alquanto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diffusa;</a:t>
            </a:r>
          </a:p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Sufficiente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imprecisione molto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diffusa;</a:t>
            </a:r>
          </a:p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v"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Insufficiente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prevalgono i requisiti non validamente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espressi.</a:t>
            </a:r>
          </a:p>
        </p:txBody>
      </p:sp>
    </p:spTree>
    <p:extLst>
      <p:ext uri="{BB962C8B-B14F-4D97-AF65-F5344CB8AC3E}">
        <p14:creationId xmlns="" xmlns:p14="http://schemas.microsoft.com/office/powerpoint/2010/main" val="95067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PARAMETRI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marL="136525" indent="0" algn="just">
              <a:lnSpc>
                <a:spcPct val="20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Giudice è assegnato il compito di esprimere una valutazione previo giudizio 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tipo </a:t>
            </a:r>
            <a:r>
              <a:rPr lang="it-IT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sintetico (insufficiente, sufficiente, discreto, buono e ottimo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136525" indent="0" algn="just">
              <a:lnSpc>
                <a:spcPct val="200000"/>
              </a:lnSpc>
              <a:buNone/>
            </a:pPr>
            <a:endParaRPr lang="it-IT" sz="22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just">
              <a:lnSpc>
                <a:spcPct val="20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giudizio, poi, viene convertito in numeri:</a:t>
            </a:r>
          </a:p>
          <a:p>
            <a:pPr marL="136525" indent="0" algn="just">
              <a:lnSpc>
                <a:spcPct val="200000"/>
              </a:lnSpc>
              <a:buNone/>
            </a:pPr>
            <a:endParaRPr lang="it-IT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just">
              <a:lnSpc>
                <a:spcPct val="200000"/>
              </a:lnSpc>
              <a:buNone/>
            </a:pPr>
            <a:endParaRPr lang="it-IT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just">
              <a:lnSpc>
                <a:spcPct val="200000"/>
              </a:lnSpc>
              <a:buNone/>
            </a:pPr>
            <a:endParaRPr lang="it-IT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228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1256" y="-171400"/>
            <a:ext cx="8128992" cy="966738"/>
          </a:xfrm>
        </p:spPr>
        <p:txBody>
          <a:bodyPr/>
          <a:lstStyle/>
          <a:p>
            <a:r>
              <a:rPr lang="en-GB" sz="4000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ARBITRO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07504" y="1225689"/>
            <a:ext cx="903649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DOVERI</a:t>
            </a:r>
          </a:p>
          <a:p>
            <a:pPr algn="ctr"/>
            <a:endParaRPr lang="it-IT" sz="28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neutralità</a:t>
            </a:r>
          </a:p>
          <a:p>
            <a:pPr algn="just"/>
            <a:endParaRPr lang="it-IT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ormazione continua </a:t>
            </a:r>
          </a:p>
          <a:p>
            <a:pPr algn="just"/>
            <a:endParaRPr lang="it-IT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cooperazione</a:t>
            </a:r>
            <a:endParaRPr lang="it-IT" sz="20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205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2609850" y="1052513"/>
            <a:ext cx="3962400" cy="533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 b="1">
                <a:solidFill>
                  <a:srgbClr val="FF0000"/>
                </a:solidFill>
                <a:latin typeface="Times New Roman" pitchFamily="18" charset="0"/>
              </a:rPr>
              <a:t>KATA FEDERALE</a:t>
            </a: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611560" y="1988840"/>
            <a:ext cx="7858125" cy="457200"/>
          </a:xfrm>
          <a:prstGeom prst="rect">
            <a:avLst/>
          </a:prstGeom>
          <a:solidFill>
            <a:srgbClr val="FFFF00"/>
          </a:solidFill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 b="1" dirty="0">
                <a:solidFill>
                  <a:srgbClr val="FF0000"/>
                </a:solidFill>
                <a:latin typeface="Times New Roman" pitchFamily="18" charset="0"/>
              </a:rPr>
              <a:t>INDIVIDUALE</a:t>
            </a:r>
          </a:p>
        </p:txBody>
      </p:sp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1431925" y="3546475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>
                <a:latin typeface="Times New Roman" pitchFamily="18" charset="0"/>
              </a:rPr>
              <a:t> </a:t>
            </a:r>
          </a:p>
        </p:txBody>
      </p:sp>
      <p:sp>
        <p:nvSpPr>
          <p:cNvPr id="71694" name="Rectangle 14">
            <a:hlinkClick r:id="rId4"/>
          </p:cNvPr>
          <p:cNvSpPr>
            <a:spLocks noChangeArrowheads="1"/>
          </p:cNvSpPr>
          <p:nvPr/>
        </p:nvSpPr>
        <p:spPr bwMode="auto">
          <a:xfrm>
            <a:off x="3779912" y="2492896"/>
            <a:ext cx="1524000" cy="76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1400" b="1" dirty="0">
                <a:solidFill>
                  <a:srgbClr val="FF0000"/>
                </a:solidFill>
                <a:latin typeface="Times New Roman" pitchFamily="18" charset="0"/>
              </a:rPr>
              <a:t>ESORDIENTI</a:t>
            </a:r>
          </a:p>
          <a:p>
            <a:pPr algn="ctr"/>
            <a:r>
              <a:rPr lang="it-IT" sz="1400" b="1" dirty="0" smtClean="0">
                <a:solidFill>
                  <a:srgbClr val="FF0000"/>
                </a:solidFill>
                <a:latin typeface="Times New Roman" pitchFamily="18" charset="0"/>
              </a:rPr>
              <a:t>JUNIOR</a:t>
            </a:r>
            <a:endParaRPr lang="it-IT" sz="14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r>
              <a:rPr lang="it-IT" sz="1400" b="1" dirty="0">
                <a:solidFill>
                  <a:srgbClr val="FF0000"/>
                </a:solidFill>
                <a:latin typeface="Times New Roman" pitchFamily="18" charset="0"/>
              </a:rPr>
              <a:t>CADETTI</a:t>
            </a:r>
          </a:p>
        </p:txBody>
      </p:sp>
      <p:sp>
        <p:nvSpPr>
          <p:cNvPr id="71695" name="Rectangle 15"/>
          <p:cNvSpPr>
            <a:spLocks noChangeArrowheads="1"/>
          </p:cNvSpPr>
          <p:nvPr/>
        </p:nvSpPr>
        <p:spPr bwMode="auto">
          <a:xfrm>
            <a:off x="6804248" y="2492896"/>
            <a:ext cx="1512168" cy="72008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rgbClr val="FF0000"/>
                </a:solidFill>
                <a:latin typeface="Times New Roman" pitchFamily="18" charset="0"/>
              </a:rPr>
              <a:t>SENIOR</a:t>
            </a:r>
            <a:endParaRPr lang="it-IT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1696" name="Rectangle 16"/>
          <p:cNvSpPr>
            <a:spLocks noChangeArrowheads="1"/>
          </p:cNvSpPr>
          <p:nvPr/>
        </p:nvSpPr>
        <p:spPr bwMode="auto">
          <a:xfrm>
            <a:off x="3990975" y="3190875"/>
            <a:ext cx="1295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>
                <a:latin typeface="Times New Roman" pitchFamily="18" charset="0"/>
              </a:rPr>
              <a:t>da 1 a 6</a:t>
            </a:r>
          </a:p>
        </p:txBody>
      </p:sp>
      <p:sp>
        <p:nvSpPr>
          <p:cNvPr id="71697" name="Rectangle 17"/>
          <p:cNvSpPr>
            <a:spLocks noChangeArrowheads="1"/>
          </p:cNvSpPr>
          <p:nvPr/>
        </p:nvSpPr>
        <p:spPr bwMode="auto">
          <a:xfrm>
            <a:off x="3771900" y="3190875"/>
            <a:ext cx="228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>
                <a:latin typeface="Times New Roman" pitchFamily="18" charset="0"/>
              </a:rPr>
              <a:t>T</a:t>
            </a:r>
          </a:p>
        </p:txBody>
      </p:sp>
      <p:sp>
        <p:nvSpPr>
          <p:cNvPr id="71698" name="Rectangle 18"/>
          <p:cNvSpPr>
            <a:spLocks noChangeArrowheads="1"/>
          </p:cNvSpPr>
          <p:nvPr/>
        </p:nvSpPr>
        <p:spPr bwMode="auto">
          <a:xfrm>
            <a:off x="3771900" y="4724400"/>
            <a:ext cx="228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 dirty="0" smtClean="0">
                <a:latin typeface="Times New Roman" pitchFamily="18" charset="0"/>
              </a:rPr>
              <a:t>E</a:t>
            </a:r>
            <a:endParaRPr lang="it-IT" sz="2400" dirty="0">
              <a:latin typeface="Times New Roman" pitchFamily="18" charset="0"/>
            </a:endParaRPr>
          </a:p>
        </p:txBody>
      </p:sp>
      <p:sp>
        <p:nvSpPr>
          <p:cNvPr id="71699" name="Rectangle 19"/>
          <p:cNvSpPr>
            <a:spLocks noChangeArrowheads="1"/>
          </p:cNvSpPr>
          <p:nvPr/>
        </p:nvSpPr>
        <p:spPr bwMode="auto">
          <a:xfrm>
            <a:off x="3771900" y="4343400"/>
            <a:ext cx="228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 dirty="0" smtClean="0">
                <a:latin typeface="Times New Roman" pitchFamily="18" charset="0"/>
              </a:rPr>
              <a:t>R</a:t>
            </a:r>
            <a:endParaRPr lang="it-IT" sz="2400" dirty="0">
              <a:latin typeface="Times New Roman" pitchFamily="18" charset="0"/>
            </a:endParaRPr>
          </a:p>
        </p:txBody>
      </p:sp>
      <p:sp>
        <p:nvSpPr>
          <p:cNvPr id="71700" name="Rectangle 20"/>
          <p:cNvSpPr>
            <a:spLocks noChangeArrowheads="1"/>
          </p:cNvSpPr>
          <p:nvPr/>
        </p:nvSpPr>
        <p:spPr bwMode="auto">
          <a:xfrm>
            <a:off x="3771900" y="3962400"/>
            <a:ext cx="228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 dirty="0" smtClean="0">
                <a:latin typeface="Times New Roman" pitchFamily="18" charset="0"/>
              </a:rPr>
              <a:t>K</a:t>
            </a:r>
            <a:endParaRPr lang="it-IT" sz="2400" dirty="0">
              <a:latin typeface="Times New Roman" pitchFamily="18" charset="0"/>
            </a:endParaRPr>
          </a:p>
        </p:txBody>
      </p:sp>
      <p:sp>
        <p:nvSpPr>
          <p:cNvPr id="71701" name="Rectangle 21"/>
          <p:cNvSpPr>
            <a:spLocks noChangeArrowheads="1"/>
          </p:cNvSpPr>
          <p:nvPr/>
        </p:nvSpPr>
        <p:spPr bwMode="auto">
          <a:xfrm>
            <a:off x="3771900" y="3581400"/>
            <a:ext cx="228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 dirty="0" smtClean="0">
                <a:latin typeface="Times New Roman" pitchFamily="18" charset="0"/>
              </a:rPr>
              <a:t>P</a:t>
            </a:r>
            <a:endParaRPr lang="it-IT" sz="2400" dirty="0">
              <a:latin typeface="Times New Roman" pitchFamily="18" charset="0"/>
            </a:endParaRPr>
          </a:p>
        </p:txBody>
      </p:sp>
      <p:sp>
        <p:nvSpPr>
          <p:cNvPr id="71703" name="Rectangle 23"/>
          <p:cNvSpPr>
            <a:spLocks noChangeArrowheads="1"/>
          </p:cNvSpPr>
          <p:nvPr/>
        </p:nvSpPr>
        <p:spPr bwMode="auto">
          <a:xfrm>
            <a:off x="3990975" y="3581400"/>
            <a:ext cx="1295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>
                <a:latin typeface="Times New Roman" pitchFamily="18" charset="0"/>
              </a:rPr>
              <a:t>da 1 a 4</a:t>
            </a:r>
          </a:p>
        </p:txBody>
      </p:sp>
      <p:sp>
        <p:nvSpPr>
          <p:cNvPr id="71704" name="Rectangle 24"/>
          <p:cNvSpPr>
            <a:spLocks noChangeArrowheads="1"/>
          </p:cNvSpPr>
          <p:nvPr/>
        </p:nvSpPr>
        <p:spPr bwMode="auto">
          <a:xfrm>
            <a:off x="3990975" y="3962400"/>
            <a:ext cx="1295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>
                <a:latin typeface="Times New Roman" pitchFamily="18" charset="0"/>
              </a:rPr>
              <a:t>da 1 a 4</a:t>
            </a:r>
          </a:p>
        </p:txBody>
      </p:sp>
      <p:sp>
        <p:nvSpPr>
          <p:cNvPr id="71705" name="Rectangle 25"/>
          <p:cNvSpPr>
            <a:spLocks noChangeArrowheads="1"/>
          </p:cNvSpPr>
          <p:nvPr/>
        </p:nvSpPr>
        <p:spPr bwMode="auto">
          <a:xfrm>
            <a:off x="3990975" y="4343400"/>
            <a:ext cx="1295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>
                <a:latin typeface="Times New Roman" pitchFamily="18" charset="0"/>
              </a:rPr>
              <a:t>da 1 a 3</a:t>
            </a:r>
          </a:p>
        </p:txBody>
      </p:sp>
      <p:sp>
        <p:nvSpPr>
          <p:cNvPr id="71706" name="Rectangle 26"/>
          <p:cNvSpPr>
            <a:spLocks noChangeArrowheads="1"/>
          </p:cNvSpPr>
          <p:nvPr/>
        </p:nvSpPr>
        <p:spPr bwMode="auto">
          <a:xfrm>
            <a:off x="3990975" y="4724400"/>
            <a:ext cx="1295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>
                <a:latin typeface="Times New Roman" pitchFamily="18" charset="0"/>
              </a:rPr>
              <a:t>da 1 a 3</a:t>
            </a:r>
          </a:p>
        </p:txBody>
      </p:sp>
      <p:sp>
        <p:nvSpPr>
          <p:cNvPr id="71707" name="Rectangle 27"/>
          <p:cNvSpPr>
            <a:spLocks noChangeArrowheads="1"/>
          </p:cNvSpPr>
          <p:nvPr/>
        </p:nvSpPr>
        <p:spPr bwMode="auto">
          <a:xfrm>
            <a:off x="7010400" y="3200400"/>
            <a:ext cx="1295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>
                <a:latin typeface="Times New Roman" pitchFamily="18" charset="0"/>
              </a:rPr>
              <a:t>da 1 a 5</a:t>
            </a:r>
          </a:p>
        </p:txBody>
      </p:sp>
      <p:sp>
        <p:nvSpPr>
          <p:cNvPr id="71708" name="Rectangle 28"/>
          <p:cNvSpPr>
            <a:spLocks noChangeArrowheads="1"/>
          </p:cNvSpPr>
          <p:nvPr/>
        </p:nvSpPr>
        <p:spPr bwMode="auto">
          <a:xfrm>
            <a:off x="6781800" y="3200400"/>
            <a:ext cx="228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 dirty="0">
                <a:latin typeface="Times New Roman" pitchFamily="18" charset="0"/>
              </a:rPr>
              <a:t>T</a:t>
            </a:r>
          </a:p>
        </p:txBody>
      </p:sp>
      <p:sp>
        <p:nvSpPr>
          <p:cNvPr id="71709" name="Rectangle 29"/>
          <p:cNvSpPr>
            <a:spLocks noChangeArrowheads="1"/>
          </p:cNvSpPr>
          <p:nvPr/>
        </p:nvSpPr>
        <p:spPr bwMode="auto">
          <a:xfrm>
            <a:off x="6781800" y="3581400"/>
            <a:ext cx="228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>
                <a:latin typeface="Times New Roman" pitchFamily="18" charset="0"/>
              </a:rPr>
              <a:t>P</a:t>
            </a:r>
          </a:p>
        </p:txBody>
      </p:sp>
      <p:sp>
        <p:nvSpPr>
          <p:cNvPr id="71710" name="Rectangle 30"/>
          <p:cNvSpPr>
            <a:spLocks noChangeArrowheads="1"/>
          </p:cNvSpPr>
          <p:nvPr/>
        </p:nvSpPr>
        <p:spPr bwMode="auto">
          <a:xfrm>
            <a:off x="6781800" y="3962400"/>
            <a:ext cx="228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 dirty="0" smtClean="0">
                <a:latin typeface="Times New Roman" pitchFamily="18" charset="0"/>
              </a:rPr>
              <a:t>K</a:t>
            </a:r>
            <a:endParaRPr lang="it-IT" sz="2400" dirty="0">
              <a:latin typeface="Times New Roman" pitchFamily="18" charset="0"/>
            </a:endParaRPr>
          </a:p>
        </p:txBody>
      </p:sp>
      <p:sp>
        <p:nvSpPr>
          <p:cNvPr id="71711" name="Rectangle 31"/>
          <p:cNvSpPr>
            <a:spLocks noChangeArrowheads="1"/>
          </p:cNvSpPr>
          <p:nvPr/>
        </p:nvSpPr>
        <p:spPr bwMode="auto">
          <a:xfrm>
            <a:off x="6781800" y="4343400"/>
            <a:ext cx="228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 dirty="0" smtClean="0">
                <a:latin typeface="Times New Roman" pitchFamily="18" charset="0"/>
              </a:rPr>
              <a:t>R</a:t>
            </a:r>
            <a:endParaRPr lang="it-IT" sz="2400" dirty="0">
              <a:latin typeface="Times New Roman" pitchFamily="18" charset="0"/>
            </a:endParaRPr>
          </a:p>
        </p:txBody>
      </p:sp>
      <p:sp>
        <p:nvSpPr>
          <p:cNvPr id="71712" name="Rectangle 32"/>
          <p:cNvSpPr>
            <a:spLocks noChangeArrowheads="1"/>
          </p:cNvSpPr>
          <p:nvPr/>
        </p:nvSpPr>
        <p:spPr bwMode="auto">
          <a:xfrm>
            <a:off x="6781800" y="4724400"/>
            <a:ext cx="228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 dirty="0" smtClean="0">
                <a:latin typeface="Times New Roman" pitchFamily="18" charset="0"/>
              </a:rPr>
              <a:t>E</a:t>
            </a:r>
            <a:endParaRPr lang="it-IT" sz="2400" dirty="0">
              <a:latin typeface="Times New Roman" pitchFamily="18" charset="0"/>
            </a:endParaRPr>
          </a:p>
        </p:txBody>
      </p:sp>
      <p:sp>
        <p:nvSpPr>
          <p:cNvPr id="71713" name="Rectangle 33"/>
          <p:cNvSpPr>
            <a:spLocks noChangeArrowheads="1"/>
          </p:cNvSpPr>
          <p:nvPr/>
        </p:nvSpPr>
        <p:spPr bwMode="auto">
          <a:xfrm>
            <a:off x="7010400" y="3581400"/>
            <a:ext cx="1295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>
                <a:latin typeface="Times New Roman" pitchFamily="18" charset="0"/>
              </a:rPr>
              <a:t>da 1 a 4</a:t>
            </a:r>
          </a:p>
        </p:txBody>
      </p:sp>
      <p:sp>
        <p:nvSpPr>
          <p:cNvPr id="71714" name="Rectangle 34"/>
          <p:cNvSpPr>
            <a:spLocks noChangeArrowheads="1"/>
          </p:cNvSpPr>
          <p:nvPr/>
        </p:nvSpPr>
        <p:spPr bwMode="auto">
          <a:xfrm>
            <a:off x="7010400" y="3962400"/>
            <a:ext cx="1295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>
                <a:latin typeface="Times New Roman" pitchFamily="18" charset="0"/>
              </a:rPr>
              <a:t>da 1 a 4</a:t>
            </a:r>
          </a:p>
        </p:txBody>
      </p:sp>
      <p:sp>
        <p:nvSpPr>
          <p:cNvPr id="71715" name="Rectangle 35"/>
          <p:cNvSpPr>
            <a:spLocks noChangeArrowheads="1"/>
          </p:cNvSpPr>
          <p:nvPr/>
        </p:nvSpPr>
        <p:spPr bwMode="auto">
          <a:xfrm>
            <a:off x="7010400" y="4343400"/>
            <a:ext cx="1295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>
                <a:latin typeface="Times New Roman" pitchFamily="18" charset="0"/>
              </a:rPr>
              <a:t>da 1 a 4</a:t>
            </a:r>
          </a:p>
        </p:txBody>
      </p:sp>
      <p:sp>
        <p:nvSpPr>
          <p:cNvPr id="71716" name="Rectangle 36"/>
          <p:cNvSpPr>
            <a:spLocks noChangeArrowheads="1"/>
          </p:cNvSpPr>
          <p:nvPr/>
        </p:nvSpPr>
        <p:spPr bwMode="auto">
          <a:xfrm>
            <a:off x="7010400" y="4724400"/>
            <a:ext cx="1295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>
                <a:latin typeface="Times New Roman" pitchFamily="18" charset="0"/>
              </a:rPr>
              <a:t>da 1 a 3</a:t>
            </a:r>
          </a:p>
        </p:txBody>
      </p:sp>
      <p:sp>
        <p:nvSpPr>
          <p:cNvPr id="71717" name="Text Box 37"/>
          <p:cNvSpPr txBox="1">
            <a:spLocks noChangeArrowheads="1"/>
          </p:cNvSpPr>
          <p:nvPr/>
        </p:nvSpPr>
        <p:spPr bwMode="auto">
          <a:xfrm>
            <a:off x="571500" y="228600"/>
            <a:ext cx="8107363" cy="461963"/>
          </a:xfrm>
          <a:prstGeom prst="rect">
            <a:avLst/>
          </a:prstGeom>
          <a:solidFill>
            <a:srgbClr val="FF0000"/>
          </a:solidFill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400" b="1">
                <a:latin typeface="Arial Rounded MT Bold" pitchFamily="34" charset="0"/>
              </a:rPr>
              <a:t>SCHEMA RIASSUNTIVO “GRIGLIE DI VALUTAZIONE</a:t>
            </a:r>
          </a:p>
        </p:txBody>
      </p:sp>
    </p:spTree>
  </p:cSld>
  <p:clrMapOvr>
    <a:masterClrMapping/>
  </p:clrMapOvr>
  <p:transition spd="slow">
    <p:wheel spokes="1"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PARAMETRI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183981"/>
          </a:xfrm>
        </p:spPr>
        <p:txBody>
          <a:bodyPr/>
          <a:lstStyle/>
          <a:p>
            <a:pPr marL="136525" indent="0" algn="ctr">
              <a:lnSpc>
                <a:spcPct val="20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it-IT" sz="22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 </a:t>
            </a:r>
            <a:r>
              <a:rPr lang="it-IT" sz="22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</a:t>
            </a:r>
          </a:p>
          <a:p>
            <a:pPr marL="136525" indent="0" algn="just">
              <a:lnSpc>
                <a:spcPct val="200000"/>
              </a:lnSpc>
              <a:buNone/>
            </a:pP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TECNICA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Ottimo = 6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Buono = 5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Discreto = 4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Sufficiente = 3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Insufficiente = 2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Modesto = 1</a:t>
            </a:r>
          </a:p>
        </p:txBody>
      </p:sp>
    </p:spTree>
    <p:extLst>
      <p:ext uri="{BB962C8B-B14F-4D97-AF65-F5344CB8AC3E}">
        <p14:creationId xmlns="" xmlns:p14="http://schemas.microsoft.com/office/powerpoint/2010/main" val="115228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PARAMETRI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183981"/>
          </a:xfrm>
        </p:spPr>
        <p:txBody>
          <a:bodyPr/>
          <a:lstStyle/>
          <a:p>
            <a:pPr marL="136525" indent="0" algn="ctr">
              <a:lnSpc>
                <a:spcPct val="20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it-IT" sz="22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 </a:t>
            </a:r>
            <a:r>
              <a:rPr lang="it-IT" sz="22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</a:t>
            </a:r>
          </a:p>
          <a:p>
            <a:pPr marL="136525" indent="0" algn="just">
              <a:lnSpc>
                <a:spcPct val="200000"/>
              </a:lnSpc>
              <a:buNone/>
            </a:pP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POTENZA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Ottimo = 4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Buono = 3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Sufficiente = 2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Insufficiente = 1</a:t>
            </a:r>
          </a:p>
        </p:txBody>
      </p:sp>
    </p:spTree>
    <p:extLst>
      <p:ext uri="{BB962C8B-B14F-4D97-AF65-F5344CB8AC3E}">
        <p14:creationId xmlns="" xmlns:p14="http://schemas.microsoft.com/office/powerpoint/2010/main" val="115228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PARAMETRI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183981"/>
          </a:xfrm>
        </p:spPr>
        <p:txBody>
          <a:bodyPr/>
          <a:lstStyle/>
          <a:p>
            <a:pPr marL="136525" indent="0" algn="ctr">
              <a:lnSpc>
                <a:spcPct val="20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it-IT" sz="22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 </a:t>
            </a:r>
            <a:r>
              <a:rPr lang="it-IT" sz="22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</a:t>
            </a:r>
          </a:p>
          <a:p>
            <a:pPr marL="136525" indent="0" algn="just">
              <a:lnSpc>
                <a:spcPct val="200000"/>
              </a:lnSpc>
              <a:buNone/>
            </a:pP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KIME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Ottimo = 4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Buono = 3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Sufficiente = 2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Insufficiente = 1</a:t>
            </a:r>
          </a:p>
        </p:txBody>
      </p:sp>
    </p:spTree>
    <p:extLst>
      <p:ext uri="{BB962C8B-B14F-4D97-AF65-F5344CB8AC3E}">
        <p14:creationId xmlns="" xmlns:p14="http://schemas.microsoft.com/office/powerpoint/2010/main" val="115228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PARAMETRI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183981"/>
          </a:xfrm>
        </p:spPr>
        <p:txBody>
          <a:bodyPr/>
          <a:lstStyle/>
          <a:p>
            <a:pPr marL="136525" indent="0" algn="ctr">
              <a:lnSpc>
                <a:spcPct val="20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it-IT" sz="22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 </a:t>
            </a:r>
            <a:r>
              <a:rPr lang="it-IT" sz="22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</a:t>
            </a:r>
          </a:p>
          <a:p>
            <a:pPr marL="136525" indent="0" algn="just">
              <a:lnSpc>
                <a:spcPct val="200000"/>
              </a:lnSpc>
              <a:buNone/>
            </a:pP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RITMO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Ottimo = 3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Discreto = 2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Insufficiente = 1</a:t>
            </a:r>
          </a:p>
        </p:txBody>
      </p:sp>
    </p:spTree>
    <p:extLst>
      <p:ext uri="{BB962C8B-B14F-4D97-AF65-F5344CB8AC3E}">
        <p14:creationId xmlns="" xmlns:p14="http://schemas.microsoft.com/office/powerpoint/2010/main" val="115228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PARAMETRI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183981"/>
          </a:xfrm>
        </p:spPr>
        <p:txBody>
          <a:bodyPr/>
          <a:lstStyle/>
          <a:p>
            <a:pPr marL="136525" indent="0" algn="ctr">
              <a:lnSpc>
                <a:spcPct val="20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it-IT" sz="22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 </a:t>
            </a:r>
            <a:r>
              <a:rPr lang="it-IT" sz="22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</a:t>
            </a:r>
          </a:p>
          <a:p>
            <a:pPr marL="136525" indent="0" algn="just">
              <a:lnSpc>
                <a:spcPct val="200000"/>
              </a:lnSpc>
              <a:buNone/>
            </a:pP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ESPRESSIVITA’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Ottimo = 3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Discreto = 2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Insufficiente = 1</a:t>
            </a:r>
          </a:p>
        </p:txBody>
      </p:sp>
    </p:spTree>
    <p:extLst>
      <p:ext uri="{BB962C8B-B14F-4D97-AF65-F5344CB8AC3E}">
        <p14:creationId xmlns="" xmlns:p14="http://schemas.microsoft.com/office/powerpoint/2010/main" val="115228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1071563"/>
            <a:ext cx="8501062" cy="4572000"/>
          </a:xfrm>
          <a:solidFill>
            <a:srgbClr val="FF0000"/>
          </a:solidFill>
          <a:ln w="57150">
            <a:solidFill>
              <a:schemeClr val="bg1"/>
            </a:solidFill>
          </a:ln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it-IT" sz="4000" b="1" dirty="0" smtClean="0">
                <a:solidFill>
                  <a:schemeClr val="bg1"/>
                </a:solidFill>
                <a:latin typeface="Calibri" pitchFamily="34" charset="0"/>
              </a:rPr>
              <a:t>IMPORTANTE</a:t>
            </a:r>
          </a:p>
          <a:p>
            <a:pPr algn="ctr" eaLnBrk="1" hangingPunct="1">
              <a:buFontTx/>
              <a:buNone/>
              <a:defRPr/>
            </a:pPr>
            <a:endParaRPr lang="it-IT" dirty="0" smtClean="0">
              <a:solidFill>
                <a:srgbClr val="FFFF00"/>
              </a:solidFill>
              <a:latin typeface="Calibri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it-IT" sz="2800" dirty="0" smtClean="0">
                <a:solidFill>
                  <a:srgbClr val="FFFF00"/>
                </a:solidFill>
                <a:latin typeface="Calibri" pitchFamily="34" charset="0"/>
              </a:rPr>
              <a:t>QUALSIASI COSA ACCADA DURANTE</a:t>
            </a:r>
          </a:p>
          <a:p>
            <a:pPr algn="ctr" eaLnBrk="1" hangingPunct="1">
              <a:buFontTx/>
              <a:buNone/>
              <a:defRPr/>
            </a:pPr>
            <a:r>
              <a:rPr lang="it-IT" sz="2800" dirty="0" smtClean="0">
                <a:solidFill>
                  <a:srgbClr val="FFFF00"/>
                </a:solidFill>
                <a:latin typeface="Calibri" pitchFamily="34" charset="0"/>
              </a:rPr>
              <a:t>LE PROVE VERRA’ PRESA </a:t>
            </a:r>
          </a:p>
          <a:p>
            <a:pPr algn="ctr" eaLnBrk="1" hangingPunct="1">
              <a:buFontTx/>
              <a:buNone/>
              <a:defRPr/>
            </a:pPr>
            <a:r>
              <a:rPr lang="it-IT" sz="2800" dirty="0" smtClean="0">
                <a:solidFill>
                  <a:srgbClr val="FFFF00"/>
                </a:solidFill>
                <a:latin typeface="Calibri" pitchFamily="34" charset="0"/>
              </a:rPr>
              <a:t>IN CONSIDERAZIONE SOLO ALLA FINE</a:t>
            </a:r>
          </a:p>
          <a:p>
            <a:pPr algn="ctr" eaLnBrk="1" hangingPunct="1">
              <a:buFontTx/>
              <a:buNone/>
              <a:defRPr/>
            </a:pPr>
            <a:r>
              <a:rPr lang="it-IT" sz="2800" dirty="0" err="1" smtClean="0">
                <a:solidFill>
                  <a:srgbClr val="FFFF00"/>
                </a:solidFill>
                <a:latin typeface="Calibri" pitchFamily="34" charset="0"/>
              </a:rPr>
              <a:t>DI</a:t>
            </a:r>
            <a:r>
              <a:rPr lang="it-IT" sz="2800" dirty="0" smtClean="0">
                <a:solidFill>
                  <a:srgbClr val="FFFF00"/>
                </a:solidFill>
                <a:latin typeface="Calibri" pitchFamily="34" charset="0"/>
              </a:rPr>
              <a:t> ENTRAMBE LE ESECUZIONI</a:t>
            </a:r>
          </a:p>
          <a:p>
            <a:pPr algn="ctr" eaLnBrk="1" hangingPunct="1">
              <a:buFontTx/>
              <a:buNone/>
              <a:defRPr/>
            </a:pPr>
            <a:endParaRPr lang="it-IT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eaLnBrk="1" hangingPunct="1">
              <a:defRPr/>
            </a:pPr>
            <a:endParaRPr lang="it-IT" dirty="0" smtClean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28596" y="188640"/>
            <a:ext cx="8072494" cy="72008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it-IT" sz="4000" u="sng" dirty="0" smtClean="0">
                <a:solidFill>
                  <a:srgbClr val="F7994B"/>
                </a:solidFill>
                <a:latin typeface="Arial Black" panose="020B0A04020102020204" pitchFamily="34" charset="0"/>
                <a:cs typeface="Arial" pitchFamily="34" charset="0"/>
              </a:rPr>
              <a:t>CRITERI DECISIONALI    </a:t>
            </a:r>
          </a:p>
        </p:txBody>
      </p:sp>
      <p:sp>
        <p:nvSpPr>
          <p:cNvPr id="7219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23850" y="1196975"/>
            <a:ext cx="8424863" cy="54006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it-IT" sz="3600" b="1" dirty="0" smtClean="0">
              <a:solidFill>
                <a:srgbClr val="FFFF00"/>
              </a:solidFill>
              <a:latin typeface="Helvetica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GB" altLang="it-IT" sz="3600" b="1" dirty="0" smtClean="0">
              <a:solidFill>
                <a:srgbClr val="FFFF00"/>
              </a:solidFill>
              <a:latin typeface="Helvetica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GB" altLang="it-IT" sz="3600" b="1" dirty="0" smtClean="0">
              <a:solidFill>
                <a:srgbClr val="FFFF00"/>
              </a:solidFill>
              <a:latin typeface="Helvetica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it-IT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ERRORI</a:t>
            </a:r>
          </a:p>
          <a:p>
            <a:pPr eaLnBrk="1" hangingPunct="1">
              <a:lnSpc>
                <a:spcPct val="90000"/>
              </a:lnSpc>
            </a:pPr>
            <a:r>
              <a:rPr lang="en-GB" altLang="it-IT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</a:t>
            </a:r>
          </a:p>
          <a:p>
            <a:pPr eaLnBrk="1" hangingPunct="1">
              <a:lnSpc>
                <a:spcPct val="90000"/>
              </a:lnSpc>
            </a:pPr>
            <a:r>
              <a:rPr lang="en-GB" altLang="it-IT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SQUALIFICA</a:t>
            </a:r>
            <a:endParaRPr lang="it-IT" sz="26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 rot="-2286491">
            <a:off x="512441" y="3377785"/>
            <a:ext cx="1176337" cy="1223963"/>
            <a:chOff x="2208" y="2779"/>
            <a:chExt cx="897" cy="816"/>
          </a:xfrm>
        </p:grpSpPr>
        <p:sp>
          <p:nvSpPr>
            <p:cNvPr id="5" name="Freeform 15"/>
            <p:cNvSpPr>
              <a:spLocks/>
            </p:cNvSpPr>
            <p:nvPr/>
          </p:nvSpPr>
          <p:spPr bwMode="auto">
            <a:xfrm flipH="1">
              <a:off x="2244" y="2795"/>
              <a:ext cx="740" cy="626"/>
            </a:xfrm>
            <a:custGeom>
              <a:avLst/>
              <a:gdLst>
                <a:gd name="T0" fmla="*/ 0 w 2221"/>
                <a:gd name="T1" fmla="*/ 0 h 1878"/>
                <a:gd name="T2" fmla="*/ 0 w 2221"/>
                <a:gd name="T3" fmla="*/ 0 h 1878"/>
                <a:gd name="T4" fmla="*/ 0 w 2221"/>
                <a:gd name="T5" fmla="*/ 0 h 1878"/>
                <a:gd name="T6" fmla="*/ 0 w 2221"/>
                <a:gd name="T7" fmla="*/ 0 h 1878"/>
                <a:gd name="T8" fmla="*/ 0 w 2221"/>
                <a:gd name="T9" fmla="*/ 0 h 1878"/>
                <a:gd name="T10" fmla="*/ 0 w 2221"/>
                <a:gd name="T11" fmla="*/ 0 h 1878"/>
                <a:gd name="T12" fmla="*/ 0 w 2221"/>
                <a:gd name="T13" fmla="*/ 0 h 1878"/>
                <a:gd name="T14" fmla="*/ 0 w 2221"/>
                <a:gd name="T15" fmla="*/ 0 h 1878"/>
                <a:gd name="T16" fmla="*/ 0 w 2221"/>
                <a:gd name="T17" fmla="*/ 0 h 1878"/>
                <a:gd name="T18" fmla="*/ 0 w 2221"/>
                <a:gd name="T19" fmla="*/ 0 h 1878"/>
                <a:gd name="T20" fmla="*/ 0 w 2221"/>
                <a:gd name="T21" fmla="*/ 0 h 1878"/>
                <a:gd name="T22" fmla="*/ 0 w 2221"/>
                <a:gd name="T23" fmla="*/ 0 h 1878"/>
                <a:gd name="T24" fmla="*/ 0 w 2221"/>
                <a:gd name="T25" fmla="*/ 0 h 1878"/>
                <a:gd name="T26" fmla="*/ 0 w 2221"/>
                <a:gd name="T27" fmla="*/ 0 h 1878"/>
                <a:gd name="T28" fmla="*/ 0 w 2221"/>
                <a:gd name="T29" fmla="*/ 0 h 1878"/>
                <a:gd name="T30" fmla="*/ 0 w 2221"/>
                <a:gd name="T31" fmla="*/ 0 h 1878"/>
                <a:gd name="T32" fmla="*/ 0 w 2221"/>
                <a:gd name="T33" fmla="*/ 0 h 1878"/>
                <a:gd name="T34" fmla="*/ 0 w 2221"/>
                <a:gd name="T35" fmla="*/ 0 h 1878"/>
                <a:gd name="T36" fmla="*/ 0 w 2221"/>
                <a:gd name="T37" fmla="*/ 0 h 1878"/>
                <a:gd name="T38" fmla="*/ 0 w 2221"/>
                <a:gd name="T39" fmla="*/ 0 h 1878"/>
                <a:gd name="T40" fmla="*/ 0 w 2221"/>
                <a:gd name="T41" fmla="*/ 0 h 1878"/>
                <a:gd name="T42" fmla="*/ 0 w 2221"/>
                <a:gd name="T43" fmla="*/ 0 h 18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221"/>
                <a:gd name="T67" fmla="*/ 0 h 1878"/>
                <a:gd name="T68" fmla="*/ 2221 w 2221"/>
                <a:gd name="T69" fmla="*/ 1878 h 187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221" h="1878">
                  <a:moveTo>
                    <a:pt x="0" y="292"/>
                  </a:moveTo>
                  <a:lnTo>
                    <a:pt x="410" y="115"/>
                  </a:lnTo>
                  <a:lnTo>
                    <a:pt x="839" y="0"/>
                  </a:lnTo>
                  <a:lnTo>
                    <a:pt x="1043" y="0"/>
                  </a:lnTo>
                  <a:lnTo>
                    <a:pt x="1206" y="79"/>
                  </a:lnTo>
                  <a:lnTo>
                    <a:pt x="1267" y="157"/>
                  </a:lnTo>
                  <a:lnTo>
                    <a:pt x="1253" y="381"/>
                  </a:lnTo>
                  <a:lnTo>
                    <a:pt x="1309" y="610"/>
                  </a:lnTo>
                  <a:lnTo>
                    <a:pt x="1560" y="582"/>
                  </a:lnTo>
                  <a:lnTo>
                    <a:pt x="1863" y="488"/>
                  </a:lnTo>
                  <a:lnTo>
                    <a:pt x="2021" y="502"/>
                  </a:lnTo>
                  <a:lnTo>
                    <a:pt x="1914" y="861"/>
                  </a:lnTo>
                  <a:lnTo>
                    <a:pt x="1928" y="1356"/>
                  </a:lnTo>
                  <a:lnTo>
                    <a:pt x="2221" y="1807"/>
                  </a:lnTo>
                  <a:lnTo>
                    <a:pt x="1816" y="1878"/>
                  </a:lnTo>
                  <a:lnTo>
                    <a:pt x="1364" y="1878"/>
                  </a:lnTo>
                  <a:lnTo>
                    <a:pt x="1025" y="1757"/>
                  </a:lnTo>
                  <a:lnTo>
                    <a:pt x="1011" y="1532"/>
                  </a:lnTo>
                  <a:lnTo>
                    <a:pt x="755" y="1541"/>
                  </a:lnTo>
                  <a:lnTo>
                    <a:pt x="289" y="1705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rgbClr val="0066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" name="Freeform 16"/>
            <p:cNvSpPr>
              <a:spLocks/>
            </p:cNvSpPr>
            <p:nvPr/>
          </p:nvSpPr>
          <p:spPr bwMode="auto">
            <a:xfrm flipH="1">
              <a:off x="2821" y="2829"/>
              <a:ext cx="247" cy="766"/>
            </a:xfrm>
            <a:custGeom>
              <a:avLst/>
              <a:gdLst>
                <a:gd name="T0" fmla="*/ 0 w 741"/>
                <a:gd name="T1" fmla="*/ 0 h 2298"/>
                <a:gd name="T2" fmla="*/ 0 w 741"/>
                <a:gd name="T3" fmla="*/ 0 h 2298"/>
                <a:gd name="T4" fmla="*/ 0 w 741"/>
                <a:gd name="T5" fmla="*/ 0 h 2298"/>
                <a:gd name="T6" fmla="*/ 0 w 741"/>
                <a:gd name="T7" fmla="*/ 0 h 2298"/>
                <a:gd name="T8" fmla="*/ 0 w 741"/>
                <a:gd name="T9" fmla="*/ 0 h 2298"/>
                <a:gd name="T10" fmla="*/ 0 w 741"/>
                <a:gd name="T11" fmla="*/ 0 h 2298"/>
                <a:gd name="T12" fmla="*/ 0 w 741"/>
                <a:gd name="T13" fmla="*/ 0 h 2298"/>
                <a:gd name="T14" fmla="*/ 0 w 741"/>
                <a:gd name="T15" fmla="*/ 0 h 2298"/>
                <a:gd name="T16" fmla="*/ 0 w 741"/>
                <a:gd name="T17" fmla="*/ 0 h 2298"/>
                <a:gd name="T18" fmla="*/ 0 w 741"/>
                <a:gd name="T19" fmla="*/ 0 h 2298"/>
                <a:gd name="T20" fmla="*/ 0 w 741"/>
                <a:gd name="T21" fmla="*/ 0 h 22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41"/>
                <a:gd name="T34" fmla="*/ 0 h 2298"/>
                <a:gd name="T35" fmla="*/ 741 w 741"/>
                <a:gd name="T36" fmla="*/ 2298 h 22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41" h="2298">
                  <a:moveTo>
                    <a:pt x="0" y="10"/>
                  </a:moveTo>
                  <a:lnTo>
                    <a:pt x="121" y="0"/>
                  </a:lnTo>
                  <a:lnTo>
                    <a:pt x="335" y="234"/>
                  </a:lnTo>
                  <a:lnTo>
                    <a:pt x="661" y="1688"/>
                  </a:lnTo>
                  <a:lnTo>
                    <a:pt x="741" y="2093"/>
                  </a:lnTo>
                  <a:lnTo>
                    <a:pt x="652" y="2298"/>
                  </a:lnTo>
                  <a:lnTo>
                    <a:pt x="545" y="1823"/>
                  </a:lnTo>
                  <a:lnTo>
                    <a:pt x="168" y="481"/>
                  </a:lnTo>
                  <a:lnTo>
                    <a:pt x="0" y="99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C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Freeform 17"/>
            <p:cNvSpPr>
              <a:spLocks/>
            </p:cNvSpPr>
            <p:nvPr/>
          </p:nvSpPr>
          <p:spPr bwMode="auto">
            <a:xfrm flipH="1">
              <a:off x="2845" y="2891"/>
              <a:ext cx="205" cy="609"/>
            </a:xfrm>
            <a:custGeom>
              <a:avLst/>
              <a:gdLst>
                <a:gd name="T0" fmla="*/ 0 w 615"/>
                <a:gd name="T1" fmla="*/ 0 h 1826"/>
                <a:gd name="T2" fmla="*/ 0 w 615"/>
                <a:gd name="T3" fmla="*/ 0 h 1826"/>
                <a:gd name="T4" fmla="*/ 0 w 615"/>
                <a:gd name="T5" fmla="*/ 0 h 1826"/>
                <a:gd name="T6" fmla="*/ 0 w 615"/>
                <a:gd name="T7" fmla="*/ 0 h 1826"/>
                <a:gd name="T8" fmla="*/ 0 w 615"/>
                <a:gd name="T9" fmla="*/ 0 h 1826"/>
                <a:gd name="T10" fmla="*/ 0 w 615"/>
                <a:gd name="T11" fmla="*/ 0 h 1826"/>
                <a:gd name="T12" fmla="*/ 0 w 615"/>
                <a:gd name="T13" fmla="*/ 0 h 1826"/>
                <a:gd name="T14" fmla="*/ 0 w 615"/>
                <a:gd name="T15" fmla="*/ 0 h 1826"/>
                <a:gd name="T16" fmla="*/ 0 w 615"/>
                <a:gd name="T17" fmla="*/ 0 h 18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5"/>
                <a:gd name="T28" fmla="*/ 0 h 1826"/>
                <a:gd name="T29" fmla="*/ 615 w 615"/>
                <a:gd name="T30" fmla="*/ 1826 h 18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5" h="1826">
                  <a:moveTo>
                    <a:pt x="0" y="0"/>
                  </a:moveTo>
                  <a:lnTo>
                    <a:pt x="145" y="33"/>
                  </a:lnTo>
                  <a:lnTo>
                    <a:pt x="182" y="228"/>
                  </a:lnTo>
                  <a:lnTo>
                    <a:pt x="444" y="764"/>
                  </a:lnTo>
                  <a:lnTo>
                    <a:pt x="615" y="1417"/>
                  </a:lnTo>
                  <a:lnTo>
                    <a:pt x="537" y="1826"/>
                  </a:lnTo>
                  <a:lnTo>
                    <a:pt x="155" y="4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702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auto">
            <a:xfrm flipH="1">
              <a:off x="2854" y="2823"/>
              <a:ext cx="251" cy="759"/>
            </a:xfrm>
            <a:custGeom>
              <a:avLst/>
              <a:gdLst>
                <a:gd name="T0" fmla="*/ 0 w 753"/>
                <a:gd name="T1" fmla="*/ 0 h 2279"/>
                <a:gd name="T2" fmla="*/ 0 w 753"/>
                <a:gd name="T3" fmla="*/ 0 h 2279"/>
                <a:gd name="T4" fmla="*/ 0 w 753"/>
                <a:gd name="T5" fmla="*/ 0 h 2279"/>
                <a:gd name="T6" fmla="*/ 0 w 753"/>
                <a:gd name="T7" fmla="*/ 0 h 2279"/>
                <a:gd name="T8" fmla="*/ 0 w 753"/>
                <a:gd name="T9" fmla="*/ 0 h 2279"/>
                <a:gd name="T10" fmla="*/ 0 w 753"/>
                <a:gd name="T11" fmla="*/ 0 h 2279"/>
                <a:gd name="T12" fmla="*/ 0 w 753"/>
                <a:gd name="T13" fmla="*/ 0 h 2279"/>
                <a:gd name="T14" fmla="*/ 0 w 753"/>
                <a:gd name="T15" fmla="*/ 0 h 2279"/>
                <a:gd name="T16" fmla="*/ 0 w 753"/>
                <a:gd name="T17" fmla="*/ 0 h 2279"/>
                <a:gd name="T18" fmla="*/ 0 w 753"/>
                <a:gd name="T19" fmla="*/ 0 h 2279"/>
                <a:gd name="T20" fmla="*/ 0 w 753"/>
                <a:gd name="T21" fmla="*/ 0 h 2279"/>
                <a:gd name="T22" fmla="*/ 0 w 753"/>
                <a:gd name="T23" fmla="*/ 0 h 2279"/>
                <a:gd name="T24" fmla="*/ 0 w 753"/>
                <a:gd name="T25" fmla="*/ 0 h 2279"/>
                <a:gd name="T26" fmla="*/ 0 w 753"/>
                <a:gd name="T27" fmla="*/ 0 h 2279"/>
                <a:gd name="T28" fmla="*/ 0 w 753"/>
                <a:gd name="T29" fmla="*/ 0 h 2279"/>
                <a:gd name="T30" fmla="*/ 0 w 753"/>
                <a:gd name="T31" fmla="*/ 0 h 2279"/>
                <a:gd name="T32" fmla="*/ 0 w 753"/>
                <a:gd name="T33" fmla="*/ 0 h 2279"/>
                <a:gd name="T34" fmla="*/ 0 w 753"/>
                <a:gd name="T35" fmla="*/ 0 h 2279"/>
                <a:gd name="T36" fmla="*/ 0 w 753"/>
                <a:gd name="T37" fmla="*/ 0 h 2279"/>
                <a:gd name="T38" fmla="*/ 0 w 753"/>
                <a:gd name="T39" fmla="*/ 0 h 2279"/>
                <a:gd name="T40" fmla="*/ 0 w 753"/>
                <a:gd name="T41" fmla="*/ 0 h 2279"/>
                <a:gd name="T42" fmla="*/ 0 w 753"/>
                <a:gd name="T43" fmla="*/ 0 h 2279"/>
                <a:gd name="T44" fmla="*/ 0 w 753"/>
                <a:gd name="T45" fmla="*/ 0 h 2279"/>
                <a:gd name="T46" fmla="*/ 0 w 753"/>
                <a:gd name="T47" fmla="*/ 0 h 2279"/>
                <a:gd name="T48" fmla="*/ 0 w 753"/>
                <a:gd name="T49" fmla="*/ 0 h 2279"/>
                <a:gd name="T50" fmla="*/ 0 w 753"/>
                <a:gd name="T51" fmla="*/ 0 h 2279"/>
                <a:gd name="T52" fmla="*/ 0 w 753"/>
                <a:gd name="T53" fmla="*/ 0 h 2279"/>
                <a:gd name="T54" fmla="*/ 0 w 753"/>
                <a:gd name="T55" fmla="*/ 0 h 2279"/>
                <a:gd name="T56" fmla="*/ 0 w 753"/>
                <a:gd name="T57" fmla="*/ 0 h 2279"/>
                <a:gd name="T58" fmla="*/ 0 w 753"/>
                <a:gd name="T59" fmla="*/ 0 h 227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53"/>
                <a:gd name="T91" fmla="*/ 0 h 2279"/>
                <a:gd name="T92" fmla="*/ 753 w 753"/>
                <a:gd name="T93" fmla="*/ 2279 h 227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53" h="2279">
                  <a:moveTo>
                    <a:pt x="0" y="66"/>
                  </a:moveTo>
                  <a:lnTo>
                    <a:pt x="116" y="0"/>
                  </a:lnTo>
                  <a:lnTo>
                    <a:pt x="232" y="18"/>
                  </a:lnTo>
                  <a:lnTo>
                    <a:pt x="172" y="173"/>
                  </a:lnTo>
                  <a:lnTo>
                    <a:pt x="311" y="503"/>
                  </a:lnTo>
                  <a:lnTo>
                    <a:pt x="358" y="340"/>
                  </a:lnTo>
                  <a:lnTo>
                    <a:pt x="423" y="517"/>
                  </a:lnTo>
                  <a:lnTo>
                    <a:pt x="396" y="717"/>
                  </a:lnTo>
                  <a:lnTo>
                    <a:pt x="465" y="648"/>
                  </a:lnTo>
                  <a:lnTo>
                    <a:pt x="503" y="778"/>
                  </a:lnTo>
                  <a:lnTo>
                    <a:pt x="460" y="983"/>
                  </a:lnTo>
                  <a:lnTo>
                    <a:pt x="530" y="918"/>
                  </a:lnTo>
                  <a:lnTo>
                    <a:pt x="572" y="1062"/>
                  </a:lnTo>
                  <a:lnTo>
                    <a:pt x="517" y="1235"/>
                  </a:lnTo>
                  <a:lnTo>
                    <a:pt x="604" y="1170"/>
                  </a:lnTo>
                  <a:lnTo>
                    <a:pt x="632" y="1300"/>
                  </a:lnTo>
                  <a:lnTo>
                    <a:pt x="567" y="1468"/>
                  </a:lnTo>
                  <a:lnTo>
                    <a:pt x="670" y="1388"/>
                  </a:lnTo>
                  <a:lnTo>
                    <a:pt x="693" y="1519"/>
                  </a:lnTo>
                  <a:lnTo>
                    <a:pt x="651" y="1622"/>
                  </a:lnTo>
                  <a:lnTo>
                    <a:pt x="745" y="1976"/>
                  </a:lnTo>
                  <a:lnTo>
                    <a:pt x="753" y="2279"/>
                  </a:lnTo>
                  <a:lnTo>
                    <a:pt x="683" y="2139"/>
                  </a:lnTo>
                  <a:lnTo>
                    <a:pt x="618" y="1809"/>
                  </a:lnTo>
                  <a:lnTo>
                    <a:pt x="517" y="1458"/>
                  </a:lnTo>
                  <a:lnTo>
                    <a:pt x="372" y="923"/>
                  </a:lnTo>
                  <a:lnTo>
                    <a:pt x="237" y="494"/>
                  </a:lnTo>
                  <a:lnTo>
                    <a:pt x="74" y="187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 flipH="1">
              <a:off x="2548" y="2779"/>
              <a:ext cx="444" cy="385"/>
            </a:xfrm>
            <a:custGeom>
              <a:avLst/>
              <a:gdLst>
                <a:gd name="T0" fmla="*/ 0 w 1332"/>
                <a:gd name="T1" fmla="*/ 0 h 1156"/>
                <a:gd name="T2" fmla="*/ 0 w 1332"/>
                <a:gd name="T3" fmla="*/ 0 h 1156"/>
                <a:gd name="T4" fmla="*/ 0 w 1332"/>
                <a:gd name="T5" fmla="*/ 0 h 1156"/>
                <a:gd name="T6" fmla="*/ 0 w 1332"/>
                <a:gd name="T7" fmla="*/ 0 h 1156"/>
                <a:gd name="T8" fmla="*/ 0 w 1332"/>
                <a:gd name="T9" fmla="*/ 0 h 1156"/>
                <a:gd name="T10" fmla="*/ 0 w 1332"/>
                <a:gd name="T11" fmla="*/ 0 h 1156"/>
                <a:gd name="T12" fmla="*/ 0 w 1332"/>
                <a:gd name="T13" fmla="*/ 0 h 1156"/>
                <a:gd name="T14" fmla="*/ 0 w 1332"/>
                <a:gd name="T15" fmla="*/ 0 h 1156"/>
                <a:gd name="T16" fmla="*/ 0 w 1332"/>
                <a:gd name="T17" fmla="*/ 0 h 1156"/>
                <a:gd name="T18" fmla="*/ 0 w 1332"/>
                <a:gd name="T19" fmla="*/ 0 h 1156"/>
                <a:gd name="T20" fmla="*/ 0 w 1332"/>
                <a:gd name="T21" fmla="*/ 0 h 1156"/>
                <a:gd name="T22" fmla="*/ 0 w 1332"/>
                <a:gd name="T23" fmla="*/ 0 h 1156"/>
                <a:gd name="T24" fmla="*/ 0 w 1332"/>
                <a:gd name="T25" fmla="*/ 0 h 1156"/>
                <a:gd name="T26" fmla="*/ 0 w 1332"/>
                <a:gd name="T27" fmla="*/ 0 h 1156"/>
                <a:gd name="T28" fmla="*/ 0 w 1332"/>
                <a:gd name="T29" fmla="*/ 0 h 1156"/>
                <a:gd name="T30" fmla="*/ 0 w 1332"/>
                <a:gd name="T31" fmla="*/ 0 h 1156"/>
                <a:gd name="T32" fmla="*/ 0 w 1332"/>
                <a:gd name="T33" fmla="*/ 0 h 1156"/>
                <a:gd name="T34" fmla="*/ 0 w 1332"/>
                <a:gd name="T35" fmla="*/ 0 h 1156"/>
                <a:gd name="T36" fmla="*/ 0 w 1332"/>
                <a:gd name="T37" fmla="*/ 0 h 1156"/>
                <a:gd name="T38" fmla="*/ 0 w 1332"/>
                <a:gd name="T39" fmla="*/ 0 h 1156"/>
                <a:gd name="T40" fmla="*/ 0 w 1332"/>
                <a:gd name="T41" fmla="*/ 0 h 1156"/>
                <a:gd name="T42" fmla="*/ 0 w 1332"/>
                <a:gd name="T43" fmla="*/ 0 h 1156"/>
                <a:gd name="T44" fmla="*/ 0 w 1332"/>
                <a:gd name="T45" fmla="*/ 0 h 1156"/>
                <a:gd name="T46" fmla="*/ 0 w 1332"/>
                <a:gd name="T47" fmla="*/ 0 h 1156"/>
                <a:gd name="T48" fmla="*/ 0 w 1332"/>
                <a:gd name="T49" fmla="*/ 0 h 1156"/>
                <a:gd name="T50" fmla="*/ 0 w 1332"/>
                <a:gd name="T51" fmla="*/ 0 h 1156"/>
                <a:gd name="T52" fmla="*/ 0 w 1332"/>
                <a:gd name="T53" fmla="*/ 0 h 1156"/>
                <a:gd name="T54" fmla="*/ 0 w 1332"/>
                <a:gd name="T55" fmla="*/ 0 h 1156"/>
                <a:gd name="T56" fmla="*/ 0 w 1332"/>
                <a:gd name="T57" fmla="*/ 0 h 1156"/>
                <a:gd name="T58" fmla="*/ 0 w 1332"/>
                <a:gd name="T59" fmla="*/ 0 h 1156"/>
                <a:gd name="T60" fmla="*/ 0 w 1332"/>
                <a:gd name="T61" fmla="*/ 0 h 1156"/>
                <a:gd name="T62" fmla="*/ 0 w 1332"/>
                <a:gd name="T63" fmla="*/ 0 h 1156"/>
                <a:gd name="T64" fmla="*/ 0 w 1332"/>
                <a:gd name="T65" fmla="*/ 0 h 1156"/>
                <a:gd name="T66" fmla="*/ 0 w 1332"/>
                <a:gd name="T67" fmla="*/ 0 h 1156"/>
                <a:gd name="T68" fmla="*/ 0 w 1332"/>
                <a:gd name="T69" fmla="*/ 0 h 1156"/>
                <a:gd name="T70" fmla="*/ 0 w 1332"/>
                <a:gd name="T71" fmla="*/ 0 h 1156"/>
                <a:gd name="T72" fmla="*/ 0 w 1332"/>
                <a:gd name="T73" fmla="*/ 0 h 1156"/>
                <a:gd name="T74" fmla="*/ 0 w 1332"/>
                <a:gd name="T75" fmla="*/ 0 h 115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332"/>
                <a:gd name="T115" fmla="*/ 0 h 1156"/>
                <a:gd name="T116" fmla="*/ 1332 w 1332"/>
                <a:gd name="T117" fmla="*/ 1156 h 115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332" h="1156">
                  <a:moveTo>
                    <a:pt x="0" y="285"/>
                  </a:moveTo>
                  <a:lnTo>
                    <a:pt x="84" y="397"/>
                  </a:lnTo>
                  <a:lnTo>
                    <a:pt x="116" y="578"/>
                  </a:lnTo>
                  <a:lnTo>
                    <a:pt x="233" y="942"/>
                  </a:lnTo>
                  <a:lnTo>
                    <a:pt x="279" y="1156"/>
                  </a:lnTo>
                  <a:lnTo>
                    <a:pt x="257" y="826"/>
                  </a:lnTo>
                  <a:lnTo>
                    <a:pt x="210" y="611"/>
                  </a:lnTo>
                  <a:lnTo>
                    <a:pt x="140" y="355"/>
                  </a:lnTo>
                  <a:lnTo>
                    <a:pt x="428" y="205"/>
                  </a:lnTo>
                  <a:lnTo>
                    <a:pt x="810" y="84"/>
                  </a:lnTo>
                  <a:lnTo>
                    <a:pt x="1094" y="70"/>
                  </a:lnTo>
                  <a:lnTo>
                    <a:pt x="1197" y="122"/>
                  </a:lnTo>
                  <a:lnTo>
                    <a:pt x="1159" y="219"/>
                  </a:lnTo>
                  <a:lnTo>
                    <a:pt x="1020" y="369"/>
                  </a:lnTo>
                  <a:lnTo>
                    <a:pt x="973" y="485"/>
                  </a:lnTo>
                  <a:lnTo>
                    <a:pt x="1011" y="570"/>
                  </a:lnTo>
                  <a:lnTo>
                    <a:pt x="1169" y="630"/>
                  </a:lnTo>
                  <a:lnTo>
                    <a:pt x="1332" y="658"/>
                  </a:lnTo>
                  <a:lnTo>
                    <a:pt x="1280" y="564"/>
                  </a:lnTo>
                  <a:lnTo>
                    <a:pt x="1132" y="578"/>
                  </a:lnTo>
                  <a:lnTo>
                    <a:pt x="1206" y="518"/>
                  </a:lnTo>
                  <a:lnTo>
                    <a:pt x="1276" y="485"/>
                  </a:lnTo>
                  <a:lnTo>
                    <a:pt x="1253" y="429"/>
                  </a:lnTo>
                  <a:lnTo>
                    <a:pt x="1165" y="447"/>
                  </a:lnTo>
                  <a:lnTo>
                    <a:pt x="1062" y="509"/>
                  </a:lnTo>
                  <a:lnTo>
                    <a:pt x="1108" y="420"/>
                  </a:lnTo>
                  <a:lnTo>
                    <a:pt x="1201" y="369"/>
                  </a:lnTo>
                  <a:lnTo>
                    <a:pt x="1290" y="346"/>
                  </a:lnTo>
                  <a:lnTo>
                    <a:pt x="1286" y="276"/>
                  </a:lnTo>
                  <a:lnTo>
                    <a:pt x="1179" y="285"/>
                  </a:lnTo>
                  <a:lnTo>
                    <a:pt x="1290" y="205"/>
                  </a:lnTo>
                  <a:lnTo>
                    <a:pt x="1276" y="122"/>
                  </a:lnTo>
                  <a:lnTo>
                    <a:pt x="1179" y="48"/>
                  </a:lnTo>
                  <a:lnTo>
                    <a:pt x="978" y="0"/>
                  </a:lnTo>
                  <a:lnTo>
                    <a:pt x="699" y="38"/>
                  </a:lnTo>
                  <a:lnTo>
                    <a:pt x="396" y="131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 flipH="1">
              <a:off x="2624" y="2816"/>
              <a:ext cx="92" cy="83"/>
            </a:xfrm>
            <a:custGeom>
              <a:avLst/>
              <a:gdLst>
                <a:gd name="T0" fmla="*/ 0 w 275"/>
                <a:gd name="T1" fmla="*/ 0 h 247"/>
                <a:gd name="T2" fmla="*/ 0 w 275"/>
                <a:gd name="T3" fmla="*/ 0 h 247"/>
                <a:gd name="T4" fmla="*/ 0 w 275"/>
                <a:gd name="T5" fmla="*/ 0 h 247"/>
                <a:gd name="T6" fmla="*/ 0 w 275"/>
                <a:gd name="T7" fmla="*/ 0 h 247"/>
                <a:gd name="T8" fmla="*/ 0 w 275"/>
                <a:gd name="T9" fmla="*/ 0 h 247"/>
                <a:gd name="T10" fmla="*/ 0 w 275"/>
                <a:gd name="T11" fmla="*/ 0 h 247"/>
                <a:gd name="T12" fmla="*/ 0 w 275"/>
                <a:gd name="T13" fmla="*/ 0 h 247"/>
                <a:gd name="T14" fmla="*/ 0 w 275"/>
                <a:gd name="T15" fmla="*/ 0 h 247"/>
                <a:gd name="T16" fmla="*/ 0 w 275"/>
                <a:gd name="T17" fmla="*/ 0 h 247"/>
                <a:gd name="T18" fmla="*/ 0 w 275"/>
                <a:gd name="T19" fmla="*/ 0 h 2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5"/>
                <a:gd name="T31" fmla="*/ 0 h 247"/>
                <a:gd name="T32" fmla="*/ 275 w 275"/>
                <a:gd name="T33" fmla="*/ 247 h 2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5" h="247">
                  <a:moveTo>
                    <a:pt x="0" y="33"/>
                  </a:moveTo>
                  <a:lnTo>
                    <a:pt x="177" y="0"/>
                  </a:lnTo>
                  <a:lnTo>
                    <a:pt x="275" y="24"/>
                  </a:lnTo>
                  <a:lnTo>
                    <a:pt x="256" y="85"/>
                  </a:lnTo>
                  <a:lnTo>
                    <a:pt x="120" y="168"/>
                  </a:lnTo>
                  <a:lnTo>
                    <a:pt x="42" y="247"/>
                  </a:lnTo>
                  <a:lnTo>
                    <a:pt x="61" y="168"/>
                  </a:lnTo>
                  <a:lnTo>
                    <a:pt x="144" y="71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1" name="Freeform 21"/>
            <p:cNvSpPr>
              <a:spLocks/>
            </p:cNvSpPr>
            <p:nvPr/>
          </p:nvSpPr>
          <p:spPr bwMode="auto">
            <a:xfrm flipH="1">
              <a:off x="2208" y="2953"/>
              <a:ext cx="446" cy="482"/>
            </a:xfrm>
            <a:custGeom>
              <a:avLst/>
              <a:gdLst>
                <a:gd name="T0" fmla="*/ 0 w 1336"/>
                <a:gd name="T1" fmla="*/ 0 h 1445"/>
                <a:gd name="T2" fmla="*/ 0 w 1336"/>
                <a:gd name="T3" fmla="*/ 0 h 1445"/>
                <a:gd name="T4" fmla="*/ 0 w 1336"/>
                <a:gd name="T5" fmla="*/ 0 h 1445"/>
                <a:gd name="T6" fmla="*/ 0 w 1336"/>
                <a:gd name="T7" fmla="*/ 0 h 1445"/>
                <a:gd name="T8" fmla="*/ 0 w 1336"/>
                <a:gd name="T9" fmla="*/ 0 h 1445"/>
                <a:gd name="T10" fmla="*/ 0 w 1336"/>
                <a:gd name="T11" fmla="*/ 0 h 1445"/>
                <a:gd name="T12" fmla="*/ 0 w 1336"/>
                <a:gd name="T13" fmla="*/ 0 h 1445"/>
                <a:gd name="T14" fmla="*/ 0 w 1336"/>
                <a:gd name="T15" fmla="*/ 0 h 1445"/>
                <a:gd name="T16" fmla="*/ 0 w 1336"/>
                <a:gd name="T17" fmla="*/ 0 h 1445"/>
                <a:gd name="T18" fmla="*/ 0 w 1336"/>
                <a:gd name="T19" fmla="*/ 0 h 1445"/>
                <a:gd name="T20" fmla="*/ 0 w 1336"/>
                <a:gd name="T21" fmla="*/ 0 h 1445"/>
                <a:gd name="T22" fmla="*/ 0 w 1336"/>
                <a:gd name="T23" fmla="*/ 0 h 1445"/>
                <a:gd name="T24" fmla="*/ 0 w 1336"/>
                <a:gd name="T25" fmla="*/ 0 h 1445"/>
                <a:gd name="T26" fmla="*/ 0 w 1336"/>
                <a:gd name="T27" fmla="*/ 0 h 1445"/>
                <a:gd name="T28" fmla="*/ 0 w 1336"/>
                <a:gd name="T29" fmla="*/ 0 h 1445"/>
                <a:gd name="T30" fmla="*/ 0 w 1336"/>
                <a:gd name="T31" fmla="*/ 0 h 1445"/>
                <a:gd name="T32" fmla="*/ 0 w 1336"/>
                <a:gd name="T33" fmla="*/ 0 h 1445"/>
                <a:gd name="T34" fmla="*/ 0 w 1336"/>
                <a:gd name="T35" fmla="*/ 0 h 1445"/>
                <a:gd name="T36" fmla="*/ 0 w 1336"/>
                <a:gd name="T37" fmla="*/ 0 h 1445"/>
                <a:gd name="T38" fmla="*/ 0 w 1336"/>
                <a:gd name="T39" fmla="*/ 0 h 1445"/>
                <a:gd name="T40" fmla="*/ 0 w 1336"/>
                <a:gd name="T41" fmla="*/ 0 h 1445"/>
                <a:gd name="T42" fmla="*/ 0 w 1336"/>
                <a:gd name="T43" fmla="*/ 0 h 1445"/>
                <a:gd name="T44" fmla="*/ 0 w 1336"/>
                <a:gd name="T45" fmla="*/ 0 h 1445"/>
                <a:gd name="T46" fmla="*/ 0 w 1336"/>
                <a:gd name="T47" fmla="*/ 0 h 1445"/>
                <a:gd name="T48" fmla="*/ 0 w 1336"/>
                <a:gd name="T49" fmla="*/ 0 h 1445"/>
                <a:gd name="T50" fmla="*/ 0 w 1336"/>
                <a:gd name="T51" fmla="*/ 0 h 1445"/>
                <a:gd name="T52" fmla="*/ 0 w 1336"/>
                <a:gd name="T53" fmla="*/ 0 h 1445"/>
                <a:gd name="T54" fmla="*/ 0 w 1336"/>
                <a:gd name="T55" fmla="*/ 0 h 1445"/>
                <a:gd name="T56" fmla="*/ 0 w 1336"/>
                <a:gd name="T57" fmla="*/ 0 h 1445"/>
                <a:gd name="T58" fmla="*/ 0 w 1336"/>
                <a:gd name="T59" fmla="*/ 0 h 144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336"/>
                <a:gd name="T91" fmla="*/ 0 h 1445"/>
                <a:gd name="T92" fmla="*/ 1336 w 1336"/>
                <a:gd name="T93" fmla="*/ 1445 h 1445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336" h="1445">
                  <a:moveTo>
                    <a:pt x="410" y="126"/>
                  </a:moveTo>
                  <a:lnTo>
                    <a:pt x="661" y="62"/>
                  </a:lnTo>
                  <a:lnTo>
                    <a:pt x="922" y="0"/>
                  </a:lnTo>
                  <a:lnTo>
                    <a:pt x="1052" y="28"/>
                  </a:lnTo>
                  <a:lnTo>
                    <a:pt x="1011" y="140"/>
                  </a:lnTo>
                  <a:lnTo>
                    <a:pt x="955" y="425"/>
                  </a:lnTo>
                  <a:lnTo>
                    <a:pt x="955" y="733"/>
                  </a:lnTo>
                  <a:lnTo>
                    <a:pt x="1062" y="1017"/>
                  </a:lnTo>
                  <a:lnTo>
                    <a:pt x="1187" y="1231"/>
                  </a:lnTo>
                  <a:lnTo>
                    <a:pt x="1336" y="1361"/>
                  </a:lnTo>
                  <a:lnTo>
                    <a:pt x="987" y="1445"/>
                  </a:lnTo>
                  <a:lnTo>
                    <a:pt x="466" y="1436"/>
                  </a:lnTo>
                  <a:lnTo>
                    <a:pt x="214" y="1394"/>
                  </a:lnTo>
                  <a:lnTo>
                    <a:pt x="0" y="1283"/>
                  </a:lnTo>
                  <a:lnTo>
                    <a:pt x="19" y="1031"/>
                  </a:lnTo>
                  <a:lnTo>
                    <a:pt x="56" y="1221"/>
                  </a:lnTo>
                  <a:lnTo>
                    <a:pt x="228" y="1315"/>
                  </a:lnTo>
                  <a:lnTo>
                    <a:pt x="527" y="1366"/>
                  </a:lnTo>
                  <a:lnTo>
                    <a:pt x="838" y="1370"/>
                  </a:lnTo>
                  <a:lnTo>
                    <a:pt x="1020" y="1347"/>
                  </a:lnTo>
                  <a:lnTo>
                    <a:pt x="1165" y="1295"/>
                  </a:lnTo>
                  <a:lnTo>
                    <a:pt x="1024" y="1146"/>
                  </a:lnTo>
                  <a:lnTo>
                    <a:pt x="903" y="858"/>
                  </a:lnTo>
                  <a:lnTo>
                    <a:pt x="880" y="644"/>
                  </a:lnTo>
                  <a:lnTo>
                    <a:pt x="894" y="346"/>
                  </a:lnTo>
                  <a:lnTo>
                    <a:pt x="978" y="84"/>
                  </a:lnTo>
                  <a:lnTo>
                    <a:pt x="856" y="56"/>
                  </a:lnTo>
                  <a:lnTo>
                    <a:pt x="624" y="122"/>
                  </a:lnTo>
                  <a:lnTo>
                    <a:pt x="410" y="1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auto">
            <a:xfrm flipH="1">
              <a:off x="2733" y="3309"/>
              <a:ext cx="132" cy="199"/>
            </a:xfrm>
            <a:custGeom>
              <a:avLst/>
              <a:gdLst>
                <a:gd name="T0" fmla="*/ 0 w 396"/>
                <a:gd name="T1" fmla="*/ 0 h 597"/>
                <a:gd name="T2" fmla="*/ 0 w 396"/>
                <a:gd name="T3" fmla="*/ 0 h 597"/>
                <a:gd name="T4" fmla="*/ 0 w 396"/>
                <a:gd name="T5" fmla="*/ 0 h 597"/>
                <a:gd name="T6" fmla="*/ 0 w 396"/>
                <a:gd name="T7" fmla="*/ 0 h 597"/>
                <a:gd name="T8" fmla="*/ 0 w 396"/>
                <a:gd name="T9" fmla="*/ 0 h 597"/>
                <a:gd name="T10" fmla="*/ 0 w 396"/>
                <a:gd name="T11" fmla="*/ 0 h 597"/>
                <a:gd name="T12" fmla="*/ 0 w 396"/>
                <a:gd name="T13" fmla="*/ 0 h 597"/>
                <a:gd name="T14" fmla="*/ 0 w 396"/>
                <a:gd name="T15" fmla="*/ 0 h 597"/>
                <a:gd name="T16" fmla="*/ 0 w 396"/>
                <a:gd name="T17" fmla="*/ 0 h 597"/>
                <a:gd name="T18" fmla="*/ 0 w 396"/>
                <a:gd name="T19" fmla="*/ 0 h 597"/>
                <a:gd name="T20" fmla="*/ 0 w 396"/>
                <a:gd name="T21" fmla="*/ 0 h 597"/>
                <a:gd name="T22" fmla="*/ 0 w 396"/>
                <a:gd name="T23" fmla="*/ 0 h 5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"/>
                <a:gd name="T37" fmla="*/ 0 h 597"/>
                <a:gd name="T38" fmla="*/ 396 w 396"/>
                <a:gd name="T39" fmla="*/ 597 h 59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" h="597">
                  <a:moveTo>
                    <a:pt x="18" y="71"/>
                  </a:moveTo>
                  <a:lnTo>
                    <a:pt x="186" y="24"/>
                  </a:lnTo>
                  <a:lnTo>
                    <a:pt x="396" y="0"/>
                  </a:lnTo>
                  <a:lnTo>
                    <a:pt x="182" y="89"/>
                  </a:lnTo>
                  <a:lnTo>
                    <a:pt x="60" y="164"/>
                  </a:lnTo>
                  <a:lnTo>
                    <a:pt x="93" y="359"/>
                  </a:lnTo>
                  <a:lnTo>
                    <a:pt x="131" y="532"/>
                  </a:lnTo>
                  <a:lnTo>
                    <a:pt x="117" y="597"/>
                  </a:lnTo>
                  <a:lnTo>
                    <a:pt x="56" y="369"/>
                  </a:lnTo>
                  <a:lnTo>
                    <a:pt x="0" y="127"/>
                  </a:lnTo>
                  <a:lnTo>
                    <a:pt x="18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3" name="Group 5"/>
          <p:cNvGrpSpPr>
            <a:grpSpLocks/>
          </p:cNvGrpSpPr>
          <p:nvPr/>
        </p:nvGrpSpPr>
        <p:grpSpPr bwMode="auto">
          <a:xfrm rot="2465617">
            <a:off x="7560516" y="3400740"/>
            <a:ext cx="1150938" cy="1295400"/>
            <a:chOff x="4368" y="821"/>
            <a:chExt cx="897" cy="816"/>
          </a:xfrm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4489" y="837"/>
              <a:ext cx="740" cy="626"/>
            </a:xfrm>
            <a:custGeom>
              <a:avLst/>
              <a:gdLst>
                <a:gd name="T0" fmla="*/ 0 w 2221"/>
                <a:gd name="T1" fmla="*/ 0 h 1878"/>
                <a:gd name="T2" fmla="*/ 0 w 2221"/>
                <a:gd name="T3" fmla="*/ 0 h 1878"/>
                <a:gd name="T4" fmla="*/ 0 w 2221"/>
                <a:gd name="T5" fmla="*/ 0 h 1878"/>
                <a:gd name="T6" fmla="*/ 0 w 2221"/>
                <a:gd name="T7" fmla="*/ 0 h 1878"/>
                <a:gd name="T8" fmla="*/ 0 w 2221"/>
                <a:gd name="T9" fmla="*/ 0 h 1878"/>
                <a:gd name="T10" fmla="*/ 0 w 2221"/>
                <a:gd name="T11" fmla="*/ 0 h 1878"/>
                <a:gd name="T12" fmla="*/ 0 w 2221"/>
                <a:gd name="T13" fmla="*/ 0 h 1878"/>
                <a:gd name="T14" fmla="*/ 0 w 2221"/>
                <a:gd name="T15" fmla="*/ 0 h 1878"/>
                <a:gd name="T16" fmla="*/ 0 w 2221"/>
                <a:gd name="T17" fmla="*/ 0 h 1878"/>
                <a:gd name="T18" fmla="*/ 0 w 2221"/>
                <a:gd name="T19" fmla="*/ 0 h 1878"/>
                <a:gd name="T20" fmla="*/ 0 w 2221"/>
                <a:gd name="T21" fmla="*/ 0 h 1878"/>
                <a:gd name="T22" fmla="*/ 0 w 2221"/>
                <a:gd name="T23" fmla="*/ 0 h 1878"/>
                <a:gd name="T24" fmla="*/ 0 w 2221"/>
                <a:gd name="T25" fmla="*/ 0 h 1878"/>
                <a:gd name="T26" fmla="*/ 0 w 2221"/>
                <a:gd name="T27" fmla="*/ 0 h 1878"/>
                <a:gd name="T28" fmla="*/ 0 w 2221"/>
                <a:gd name="T29" fmla="*/ 0 h 1878"/>
                <a:gd name="T30" fmla="*/ 0 w 2221"/>
                <a:gd name="T31" fmla="*/ 0 h 1878"/>
                <a:gd name="T32" fmla="*/ 0 w 2221"/>
                <a:gd name="T33" fmla="*/ 0 h 1878"/>
                <a:gd name="T34" fmla="*/ 0 w 2221"/>
                <a:gd name="T35" fmla="*/ 0 h 1878"/>
                <a:gd name="T36" fmla="*/ 0 w 2221"/>
                <a:gd name="T37" fmla="*/ 0 h 1878"/>
                <a:gd name="T38" fmla="*/ 0 w 2221"/>
                <a:gd name="T39" fmla="*/ 0 h 1878"/>
                <a:gd name="T40" fmla="*/ 0 w 2221"/>
                <a:gd name="T41" fmla="*/ 0 h 1878"/>
                <a:gd name="T42" fmla="*/ 0 w 2221"/>
                <a:gd name="T43" fmla="*/ 0 h 18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221"/>
                <a:gd name="T67" fmla="*/ 0 h 1878"/>
                <a:gd name="T68" fmla="*/ 2221 w 2221"/>
                <a:gd name="T69" fmla="*/ 1878 h 187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221" h="1878">
                  <a:moveTo>
                    <a:pt x="0" y="292"/>
                  </a:moveTo>
                  <a:lnTo>
                    <a:pt x="410" y="115"/>
                  </a:lnTo>
                  <a:lnTo>
                    <a:pt x="839" y="0"/>
                  </a:lnTo>
                  <a:lnTo>
                    <a:pt x="1043" y="0"/>
                  </a:lnTo>
                  <a:lnTo>
                    <a:pt x="1206" y="79"/>
                  </a:lnTo>
                  <a:lnTo>
                    <a:pt x="1267" y="157"/>
                  </a:lnTo>
                  <a:lnTo>
                    <a:pt x="1253" y="381"/>
                  </a:lnTo>
                  <a:lnTo>
                    <a:pt x="1309" y="610"/>
                  </a:lnTo>
                  <a:lnTo>
                    <a:pt x="1560" y="582"/>
                  </a:lnTo>
                  <a:lnTo>
                    <a:pt x="1863" y="488"/>
                  </a:lnTo>
                  <a:lnTo>
                    <a:pt x="2021" y="502"/>
                  </a:lnTo>
                  <a:lnTo>
                    <a:pt x="1914" y="861"/>
                  </a:lnTo>
                  <a:lnTo>
                    <a:pt x="1928" y="1356"/>
                  </a:lnTo>
                  <a:lnTo>
                    <a:pt x="2221" y="1807"/>
                  </a:lnTo>
                  <a:lnTo>
                    <a:pt x="1816" y="1878"/>
                  </a:lnTo>
                  <a:lnTo>
                    <a:pt x="1364" y="1878"/>
                  </a:lnTo>
                  <a:lnTo>
                    <a:pt x="1025" y="1757"/>
                  </a:lnTo>
                  <a:lnTo>
                    <a:pt x="1011" y="1532"/>
                  </a:lnTo>
                  <a:lnTo>
                    <a:pt x="755" y="1541"/>
                  </a:lnTo>
                  <a:lnTo>
                    <a:pt x="289" y="1705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4405" y="871"/>
              <a:ext cx="247" cy="766"/>
            </a:xfrm>
            <a:custGeom>
              <a:avLst/>
              <a:gdLst>
                <a:gd name="T0" fmla="*/ 0 w 741"/>
                <a:gd name="T1" fmla="*/ 0 h 2298"/>
                <a:gd name="T2" fmla="*/ 0 w 741"/>
                <a:gd name="T3" fmla="*/ 0 h 2298"/>
                <a:gd name="T4" fmla="*/ 0 w 741"/>
                <a:gd name="T5" fmla="*/ 0 h 2298"/>
                <a:gd name="T6" fmla="*/ 0 w 741"/>
                <a:gd name="T7" fmla="*/ 0 h 2298"/>
                <a:gd name="T8" fmla="*/ 0 w 741"/>
                <a:gd name="T9" fmla="*/ 0 h 2298"/>
                <a:gd name="T10" fmla="*/ 0 w 741"/>
                <a:gd name="T11" fmla="*/ 0 h 2298"/>
                <a:gd name="T12" fmla="*/ 0 w 741"/>
                <a:gd name="T13" fmla="*/ 0 h 2298"/>
                <a:gd name="T14" fmla="*/ 0 w 741"/>
                <a:gd name="T15" fmla="*/ 0 h 2298"/>
                <a:gd name="T16" fmla="*/ 0 w 741"/>
                <a:gd name="T17" fmla="*/ 0 h 2298"/>
                <a:gd name="T18" fmla="*/ 0 w 741"/>
                <a:gd name="T19" fmla="*/ 0 h 2298"/>
                <a:gd name="T20" fmla="*/ 0 w 741"/>
                <a:gd name="T21" fmla="*/ 0 h 22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41"/>
                <a:gd name="T34" fmla="*/ 0 h 2298"/>
                <a:gd name="T35" fmla="*/ 741 w 741"/>
                <a:gd name="T36" fmla="*/ 2298 h 22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41" h="2298">
                  <a:moveTo>
                    <a:pt x="0" y="10"/>
                  </a:moveTo>
                  <a:lnTo>
                    <a:pt x="121" y="0"/>
                  </a:lnTo>
                  <a:lnTo>
                    <a:pt x="335" y="234"/>
                  </a:lnTo>
                  <a:lnTo>
                    <a:pt x="661" y="1688"/>
                  </a:lnTo>
                  <a:lnTo>
                    <a:pt x="741" y="2093"/>
                  </a:lnTo>
                  <a:lnTo>
                    <a:pt x="652" y="2298"/>
                  </a:lnTo>
                  <a:lnTo>
                    <a:pt x="545" y="1823"/>
                  </a:lnTo>
                  <a:lnTo>
                    <a:pt x="168" y="481"/>
                  </a:lnTo>
                  <a:lnTo>
                    <a:pt x="0" y="99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CC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4423" y="933"/>
              <a:ext cx="205" cy="609"/>
            </a:xfrm>
            <a:custGeom>
              <a:avLst/>
              <a:gdLst>
                <a:gd name="T0" fmla="*/ 0 w 615"/>
                <a:gd name="T1" fmla="*/ 0 h 1826"/>
                <a:gd name="T2" fmla="*/ 0 w 615"/>
                <a:gd name="T3" fmla="*/ 0 h 1826"/>
                <a:gd name="T4" fmla="*/ 0 w 615"/>
                <a:gd name="T5" fmla="*/ 0 h 1826"/>
                <a:gd name="T6" fmla="*/ 0 w 615"/>
                <a:gd name="T7" fmla="*/ 0 h 1826"/>
                <a:gd name="T8" fmla="*/ 0 w 615"/>
                <a:gd name="T9" fmla="*/ 0 h 1826"/>
                <a:gd name="T10" fmla="*/ 0 w 615"/>
                <a:gd name="T11" fmla="*/ 0 h 1826"/>
                <a:gd name="T12" fmla="*/ 0 w 615"/>
                <a:gd name="T13" fmla="*/ 0 h 1826"/>
                <a:gd name="T14" fmla="*/ 0 w 615"/>
                <a:gd name="T15" fmla="*/ 0 h 1826"/>
                <a:gd name="T16" fmla="*/ 0 w 615"/>
                <a:gd name="T17" fmla="*/ 0 h 18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5"/>
                <a:gd name="T28" fmla="*/ 0 h 1826"/>
                <a:gd name="T29" fmla="*/ 615 w 615"/>
                <a:gd name="T30" fmla="*/ 1826 h 18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5" h="1826">
                  <a:moveTo>
                    <a:pt x="0" y="0"/>
                  </a:moveTo>
                  <a:lnTo>
                    <a:pt x="145" y="33"/>
                  </a:lnTo>
                  <a:lnTo>
                    <a:pt x="182" y="228"/>
                  </a:lnTo>
                  <a:lnTo>
                    <a:pt x="444" y="764"/>
                  </a:lnTo>
                  <a:lnTo>
                    <a:pt x="615" y="1417"/>
                  </a:lnTo>
                  <a:lnTo>
                    <a:pt x="537" y="1826"/>
                  </a:lnTo>
                  <a:lnTo>
                    <a:pt x="155" y="4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702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4368" y="865"/>
              <a:ext cx="251" cy="759"/>
            </a:xfrm>
            <a:custGeom>
              <a:avLst/>
              <a:gdLst>
                <a:gd name="T0" fmla="*/ 0 w 753"/>
                <a:gd name="T1" fmla="*/ 0 h 2279"/>
                <a:gd name="T2" fmla="*/ 0 w 753"/>
                <a:gd name="T3" fmla="*/ 0 h 2279"/>
                <a:gd name="T4" fmla="*/ 0 w 753"/>
                <a:gd name="T5" fmla="*/ 0 h 2279"/>
                <a:gd name="T6" fmla="*/ 0 w 753"/>
                <a:gd name="T7" fmla="*/ 0 h 2279"/>
                <a:gd name="T8" fmla="*/ 0 w 753"/>
                <a:gd name="T9" fmla="*/ 0 h 2279"/>
                <a:gd name="T10" fmla="*/ 0 w 753"/>
                <a:gd name="T11" fmla="*/ 0 h 2279"/>
                <a:gd name="T12" fmla="*/ 0 w 753"/>
                <a:gd name="T13" fmla="*/ 0 h 2279"/>
                <a:gd name="T14" fmla="*/ 0 w 753"/>
                <a:gd name="T15" fmla="*/ 0 h 2279"/>
                <a:gd name="T16" fmla="*/ 0 w 753"/>
                <a:gd name="T17" fmla="*/ 0 h 2279"/>
                <a:gd name="T18" fmla="*/ 0 w 753"/>
                <a:gd name="T19" fmla="*/ 0 h 2279"/>
                <a:gd name="T20" fmla="*/ 0 w 753"/>
                <a:gd name="T21" fmla="*/ 0 h 2279"/>
                <a:gd name="T22" fmla="*/ 0 w 753"/>
                <a:gd name="T23" fmla="*/ 0 h 2279"/>
                <a:gd name="T24" fmla="*/ 0 w 753"/>
                <a:gd name="T25" fmla="*/ 0 h 2279"/>
                <a:gd name="T26" fmla="*/ 0 w 753"/>
                <a:gd name="T27" fmla="*/ 0 h 2279"/>
                <a:gd name="T28" fmla="*/ 0 w 753"/>
                <a:gd name="T29" fmla="*/ 0 h 2279"/>
                <a:gd name="T30" fmla="*/ 0 w 753"/>
                <a:gd name="T31" fmla="*/ 0 h 2279"/>
                <a:gd name="T32" fmla="*/ 0 w 753"/>
                <a:gd name="T33" fmla="*/ 0 h 2279"/>
                <a:gd name="T34" fmla="*/ 0 w 753"/>
                <a:gd name="T35" fmla="*/ 0 h 2279"/>
                <a:gd name="T36" fmla="*/ 0 w 753"/>
                <a:gd name="T37" fmla="*/ 0 h 2279"/>
                <a:gd name="T38" fmla="*/ 0 w 753"/>
                <a:gd name="T39" fmla="*/ 0 h 2279"/>
                <a:gd name="T40" fmla="*/ 0 w 753"/>
                <a:gd name="T41" fmla="*/ 0 h 2279"/>
                <a:gd name="T42" fmla="*/ 0 w 753"/>
                <a:gd name="T43" fmla="*/ 0 h 2279"/>
                <a:gd name="T44" fmla="*/ 0 w 753"/>
                <a:gd name="T45" fmla="*/ 0 h 2279"/>
                <a:gd name="T46" fmla="*/ 0 w 753"/>
                <a:gd name="T47" fmla="*/ 0 h 2279"/>
                <a:gd name="T48" fmla="*/ 0 w 753"/>
                <a:gd name="T49" fmla="*/ 0 h 2279"/>
                <a:gd name="T50" fmla="*/ 0 w 753"/>
                <a:gd name="T51" fmla="*/ 0 h 2279"/>
                <a:gd name="T52" fmla="*/ 0 w 753"/>
                <a:gd name="T53" fmla="*/ 0 h 2279"/>
                <a:gd name="T54" fmla="*/ 0 w 753"/>
                <a:gd name="T55" fmla="*/ 0 h 2279"/>
                <a:gd name="T56" fmla="*/ 0 w 753"/>
                <a:gd name="T57" fmla="*/ 0 h 2279"/>
                <a:gd name="T58" fmla="*/ 0 w 753"/>
                <a:gd name="T59" fmla="*/ 0 h 227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53"/>
                <a:gd name="T91" fmla="*/ 0 h 2279"/>
                <a:gd name="T92" fmla="*/ 753 w 753"/>
                <a:gd name="T93" fmla="*/ 2279 h 227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53" h="2279">
                  <a:moveTo>
                    <a:pt x="0" y="66"/>
                  </a:moveTo>
                  <a:lnTo>
                    <a:pt x="116" y="0"/>
                  </a:lnTo>
                  <a:lnTo>
                    <a:pt x="232" y="18"/>
                  </a:lnTo>
                  <a:lnTo>
                    <a:pt x="172" y="173"/>
                  </a:lnTo>
                  <a:lnTo>
                    <a:pt x="311" y="503"/>
                  </a:lnTo>
                  <a:lnTo>
                    <a:pt x="358" y="340"/>
                  </a:lnTo>
                  <a:lnTo>
                    <a:pt x="423" y="517"/>
                  </a:lnTo>
                  <a:lnTo>
                    <a:pt x="396" y="717"/>
                  </a:lnTo>
                  <a:lnTo>
                    <a:pt x="465" y="648"/>
                  </a:lnTo>
                  <a:lnTo>
                    <a:pt x="503" y="778"/>
                  </a:lnTo>
                  <a:lnTo>
                    <a:pt x="460" y="983"/>
                  </a:lnTo>
                  <a:lnTo>
                    <a:pt x="530" y="918"/>
                  </a:lnTo>
                  <a:lnTo>
                    <a:pt x="572" y="1062"/>
                  </a:lnTo>
                  <a:lnTo>
                    <a:pt x="517" y="1235"/>
                  </a:lnTo>
                  <a:lnTo>
                    <a:pt x="604" y="1170"/>
                  </a:lnTo>
                  <a:lnTo>
                    <a:pt x="632" y="1300"/>
                  </a:lnTo>
                  <a:lnTo>
                    <a:pt x="567" y="1468"/>
                  </a:lnTo>
                  <a:lnTo>
                    <a:pt x="670" y="1388"/>
                  </a:lnTo>
                  <a:lnTo>
                    <a:pt x="693" y="1519"/>
                  </a:lnTo>
                  <a:lnTo>
                    <a:pt x="651" y="1622"/>
                  </a:lnTo>
                  <a:lnTo>
                    <a:pt x="745" y="1976"/>
                  </a:lnTo>
                  <a:lnTo>
                    <a:pt x="753" y="2279"/>
                  </a:lnTo>
                  <a:lnTo>
                    <a:pt x="683" y="2139"/>
                  </a:lnTo>
                  <a:lnTo>
                    <a:pt x="618" y="1809"/>
                  </a:lnTo>
                  <a:lnTo>
                    <a:pt x="517" y="1458"/>
                  </a:lnTo>
                  <a:lnTo>
                    <a:pt x="372" y="923"/>
                  </a:lnTo>
                  <a:lnTo>
                    <a:pt x="237" y="494"/>
                  </a:lnTo>
                  <a:lnTo>
                    <a:pt x="74" y="187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4481" y="821"/>
              <a:ext cx="444" cy="385"/>
            </a:xfrm>
            <a:custGeom>
              <a:avLst/>
              <a:gdLst>
                <a:gd name="T0" fmla="*/ 0 w 1332"/>
                <a:gd name="T1" fmla="*/ 0 h 1156"/>
                <a:gd name="T2" fmla="*/ 0 w 1332"/>
                <a:gd name="T3" fmla="*/ 0 h 1156"/>
                <a:gd name="T4" fmla="*/ 0 w 1332"/>
                <a:gd name="T5" fmla="*/ 0 h 1156"/>
                <a:gd name="T6" fmla="*/ 0 w 1332"/>
                <a:gd name="T7" fmla="*/ 0 h 1156"/>
                <a:gd name="T8" fmla="*/ 0 w 1332"/>
                <a:gd name="T9" fmla="*/ 0 h 1156"/>
                <a:gd name="T10" fmla="*/ 0 w 1332"/>
                <a:gd name="T11" fmla="*/ 0 h 1156"/>
                <a:gd name="T12" fmla="*/ 0 w 1332"/>
                <a:gd name="T13" fmla="*/ 0 h 1156"/>
                <a:gd name="T14" fmla="*/ 0 w 1332"/>
                <a:gd name="T15" fmla="*/ 0 h 1156"/>
                <a:gd name="T16" fmla="*/ 0 w 1332"/>
                <a:gd name="T17" fmla="*/ 0 h 1156"/>
                <a:gd name="T18" fmla="*/ 0 w 1332"/>
                <a:gd name="T19" fmla="*/ 0 h 1156"/>
                <a:gd name="T20" fmla="*/ 0 w 1332"/>
                <a:gd name="T21" fmla="*/ 0 h 1156"/>
                <a:gd name="T22" fmla="*/ 0 w 1332"/>
                <a:gd name="T23" fmla="*/ 0 h 1156"/>
                <a:gd name="T24" fmla="*/ 0 w 1332"/>
                <a:gd name="T25" fmla="*/ 0 h 1156"/>
                <a:gd name="T26" fmla="*/ 0 w 1332"/>
                <a:gd name="T27" fmla="*/ 0 h 1156"/>
                <a:gd name="T28" fmla="*/ 0 w 1332"/>
                <a:gd name="T29" fmla="*/ 0 h 1156"/>
                <a:gd name="T30" fmla="*/ 0 w 1332"/>
                <a:gd name="T31" fmla="*/ 0 h 1156"/>
                <a:gd name="T32" fmla="*/ 0 w 1332"/>
                <a:gd name="T33" fmla="*/ 0 h 1156"/>
                <a:gd name="T34" fmla="*/ 0 w 1332"/>
                <a:gd name="T35" fmla="*/ 0 h 1156"/>
                <a:gd name="T36" fmla="*/ 0 w 1332"/>
                <a:gd name="T37" fmla="*/ 0 h 1156"/>
                <a:gd name="T38" fmla="*/ 0 w 1332"/>
                <a:gd name="T39" fmla="*/ 0 h 1156"/>
                <a:gd name="T40" fmla="*/ 0 w 1332"/>
                <a:gd name="T41" fmla="*/ 0 h 1156"/>
                <a:gd name="T42" fmla="*/ 0 w 1332"/>
                <a:gd name="T43" fmla="*/ 0 h 1156"/>
                <a:gd name="T44" fmla="*/ 0 w 1332"/>
                <a:gd name="T45" fmla="*/ 0 h 1156"/>
                <a:gd name="T46" fmla="*/ 0 w 1332"/>
                <a:gd name="T47" fmla="*/ 0 h 1156"/>
                <a:gd name="T48" fmla="*/ 0 w 1332"/>
                <a:gd name="T49" fmla="*/ 0 h 1156"/>
                <a:gd name="T50" fmla="*/ 0 w 1332"/>
                <a:gd name="T51" fmla="*/ 0 h 1156"/>
                <a:gd name="T52" fmla="*/ 0 w 1332"/>
                <a:gd name="T53" fmla="*/ 0 h 1156"/>
                <a:gd name="T54" fmla="*/ 0 w 1332"/>
                <a:gd name="T55" fmla="*/ 0 h 1156"/>
                <a:gd name="T56" fmla="*/ 0 w 1332"/>
                <a:gd name="T57" fmla="*/ 0 h 1156"/>
                <a:gd name="T58" fmla="*/ 0 w 1332"/>
                <a:gd name="T59" fmla="*/ 0 h 1156"/>
                <a:gd name="T60" fmla="*/ 0 w 1332"/>
                <a:gd name="T61" fmla="*/ 0 h 1156"/>
                <a:gd name="T62" fmla="*/ 0 w 1332"/>
                <a:gd name="T63" fmla="*/ 0 h 1156"/>
                <a:gd name="T64" fmla="*/ 0 w 1332"/>
                <a:gd name="T65" fmla="*/ 0 h 1156"/>
                <a:gd name="T66" fmla="*/ 0 w 1332"/>
                <a:gd name="T67" fmla="*/ 0 h 1156"/>
                <a:gd name="T68" fmla="*/ 0 w 1332"/>
                <a:gd name="T69" fmla="*/ 0 h 1156"/>
                <a:gd name="T70" fmla="*/ 0 w 1332"/>
                <a:gd name="T71" fmla="*/ 0 h 1156"/>
                <a:gd name="T72" fmla="*/ 0 w 1332"/>
                <a:gd name="T73" fmla="*/ 0 h 1156"/>
                <a:gd name="T74" fmla="*/ 0 w 1332"/>
                <a:gd name="T75" fmla="*/ 0 h 115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332"/>
                <a:gd name="T115" fmla="*/ 0 h 1156"/>
                <a:gd name="T116" fmla="*/ 1332 w 1332"/>
                <a:gd name="T117" fmla="*/ 1156 h 115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332" h="1156">
                  <a:moveTo>
                    <a:pt x="0" y="285"/>
                  </a:moveTo>
                  <a:lnTo>
                    <a:pt x="84" y="397"/>
                  </a:lnTo>
                  <a:lnTo>
                    <a:pt x="116" y="578"/>
                  </a:lnTo>
                  <a:lnTo>
                    <a:pt x="233" y="942"/>
                  </a:lnTo>
                  <a:lnTo>
                    <a:pt x="279" y="1156"/>
                  </a:lnTo>
                  <a:lnTo>
                    <a:pt x="257" y="826"/>
                  </a:lnTo>
                  <a:lnTo>
                    <a:pt x="210" y="611"/>
                  </a:lnTo>
                  <a:lnTo>
                    <a:pt x="140" y="355"/>
                  </a:lnTo>
                  <a:lnTo>
                    <a:pt x="428" y="205"/>
                  </a:lnTo>
                  <a:lnTo>
                    <a:pt x="810" y="84"/>
                  </a:lnTo>
                  <a:lnTo>
                    <a:pt x="1094" y="70"/>
                  </a:lnTo>
                  <a:lnTo>
                    <a:pt x="1197" y="122"/>
                  </a:lnTo>
                  <a:lnTo>
                    <a:pt x="1159" y="219"/>
                  </a:lnTo>
                  <a:lnTo>
                    <a:pt x="1020" y="369"/>
                  </a:lnTo>
                  <a:lnTo>
                    <a:pt x="973" y="485"/>
                  </a:lnTo>
                  <a:lnTo>
                    <a:pt x="1011" y="570"/>
                  </a:lnTo>
                  <a:lnTo>
                    <a:pt x="1169" y="630"/>
                  </a:lnTo>
                  <a:lnTo>
                    <a:pt x="1332" y="658"/>
                  </a:lnTo>
                  <a:lnTo>
                    <a:pt x="1280" y="564"/>
                  </a:lnTo>
                  <a:lnTo>
                    <a:pt x="1132" y="578"/>
                  </a:lnTo>
                  <a:lnTo>
                    <a:pt x="1206" y="518"/>
                  </a:lnTo>
                  <a:lnTo>
                    <a:pt x="1276" y="485"/>
                  </a:lnTo>
                  <a:lnTo>
                    <a:pt x="1253" y="429"/>
                  </a:lnTo>
                  <a:lnTo>
                    <a:pt x="1165" y="447"/>
                  </a:lnTo>
                  <a:lnTo>
                    <a:pt x="1062" y="509"/>
                  </a:lnTo>
                  <a:lnTo>
                    <a:pt x="1108" y="420"/>
                  </a:lnTo>
                  <a:lnTo>
                    <a:pt x="1201" y="369"/>
                  </a:lnTo>
                  <a:lnTo>
                    <a:pt x="1290" y="346"/>
                  </a:lnTo>
                  <a:lnTo>
                    <a:pt x="1286" y="276"/>
                  </a:lnTo>
                  <a:lnTo>
                    <a:pt x="1179" y="285"/>
                  </a:lnTo>
                  <a:lnTo>
                    <a:pt x="1290" y="205"/>
                  </a:lnTo>
                  <a:lnTo>
                    <a:pt x="1276" y="122"/>
                  </a:lnTo>
                  <a:lnTo>
                    <a:pt x="1179" y="48"/>
                  </a:lnTo>
                  <a:lnTo>
                    <a:pt x="978" y="0"/>
                  </a:lnTo>
                  <a:lnTo>
                    <a:pt x="699" y="38"/>
                  </a:lnTo>
                  <a:lnTo>
                    <a:pt x="396" y="131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757" y="858"/>
              <a:ext cx="92" cy="83"/>
            </a:xfrm>
            <a:custGeom>
              <a:avLst/>
              <a:gdLst>
                <a:gd name="T0" fmla="*/ 0 w 275"/>
                <a:gd name="T1" fmla="*/ 0 h 247"/>
                <a:gd name="T2" fmla="*/ 0 w 275"/>
                <a:gd name="T3" fmla="*/ 0 h 247"/>
                <a:gd name="T4" fmla="*/ 0 w 275"/>
                <a:gd name="T5" fmla="*/ 0 h 247"/>
                <a:gd name="T6" fmla="*/ 0 w 275"/>
                <a:gd name="T7" fmla="*/ 0 h 247"/>
                <a:gd name="T8" fmla="*/ 0 w 275"/>
                <a:gd name="T9" fmla="*/ 0 h 247"/>
                <a:gd name="T10" fmla="*/ 0 w 275"/>
                <a:gd name="T11" fmla="*/ 0 h 247"/>
                <a:gd name="T12" fmla="*/ 0 w 275"/>
                <a:gd name="T13" fmla="*/ 0 h 247"/>
                <a:gd name="T14" fmla="*/ 0 w 275"/>
                <a:gd name="T15" fmla="*/ 0 h 247"/>
                <a:gd name="T16" fmla="*/ 0 w 275"/>
                <a:gd name="T17" fmla="*/ 0 h 247"/>
                <a:gd name="T18" fmla="*/ 0 w 275"/>
                <a:gd name="T19" fmla="*/ 0 h 2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5"/>
                <a:gd name="T31" fmla="*/ 0 h 247"/>
                <a:gd name="T32" fmla="*/ 275 w 275"/>
                <a:gd name="T33" fmla="*/ 247 h 2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5" h="247">
                  <a:moveTo>
                    <a:pt x="0" y="33"/>
                  </a:moveTo>
                  <a:lnTo>
                    <a:pt x="177" y="0"/>
                  </a:lnTo>
                  <a:lnTo>
                    <a:pt x="275" y="24"/>
                  </a:lnTo>
                  <a:lnTo>
                    <a:pt x="256" y="85"/>
                  </a:lnTo>
                  <a:lnTo>
                    <a:pt x="120" y="168"/>
                  </a:lnTo>
                  <a:lnTo>
                    <a:pt x="42" y="247"/>
                  </a:lnTo>
                  <a:lnTo>
                    <a:pt x="61" y="168"/>
                  </a:lnTo>
                  <a:lnTo>
                    <a:pt x="144" y="71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4819" y="995"/>
              <a:ext cx="446" cy="482"/>
            </a:xfrm>
            <a:custGeom>
              <a:avLst/>
              <a:gdLst>
                <a:gd name="T0" fmla="*/ 0 w 1336"/>
                <a:gd name="T1" fmla="*/ 0 h 1445"/>
                <a:gd name="T2" fmla="*/ 0 w 1336"/>
                <a:gd name="T3" fmla="*/ 0 h 1445"/>
                <a:gd name="T4" fmla="*/ 0 w 1336"/>
                <a:gd name="T5" fmla="*/ 0 h 1445"/>
                <a:gd name="T6" fmla="*/ 0 w 1336"/>
                <a:gd name="T7" fmla="*/ 0 h 1445"/>
                <a:gd name="T8" fmla="*/ 0 w 1336"/>
                <a:gd name="T9" fmla="*/ 0 h 1445"/>
                <a:gd name="T10" fmla="*/ 0 w 1336"/>
                <a:gd name="T11" fmla="*/ 0 h 1445"/>
                <a:gd name="T12" fmla="*/ 0 w 1336"/>
                <a:gd name="T13" fmla="*/ 0 h 1445"/>
                <a:gd name="T14" fmla="*/ 0 w 1336"/>
                <a:gd name="T15" fmla="*/ 0 h 1445"/>
                <a:gd name="T16" fmla="*/ 0 w 1336"/>
                <a:gd name="T17" fmla="*/ 0 h 1445"/>
                <a:gd name="T18" fmla="*/ 0 w 1336"/>
                <a:gd name="T19" fmla="*/ 0 h 1445"/>
                <a:gd name="T20" fmla="*/ 0 w 1336"/>
                <a:gd name="T21" fmla="*/ 0 h 1445"/>
                <a:gd name="T22" fmla="*/ 0 w 1336"/>
                <a:gd name="T23" fmla="*/ 0 h 1445"/>
                <a:gd name="T24" fmla="*/ 0 w 1336"/>
                <a:gd name="T25" fmla="*/ 0 h 1445"/>
                <a:gd name="T26" fmla="*/ 0 w 1336"/>
                <a:gd name="T27" fmla="*/ 0 h 1445"/>
                <a:gd name="T28" fmla="*/ 0 w 1336"/>
                <a:gd name="T29" fmla="*/ 0 h 1445"/>
                <a:gd name="T30" fmla="*/ 0 w 1336"/>
                <a:gd name="T31" fmla="*/ 0 h 1445"/>
                <a:gd name="T32" fmla="*/ 0 w 1336"/>
                <a:gd name="T33" fmla="*/ 0 h 1445"/>
                <a:gd name="T34" fmla="*/ 0 w 1336"/>
                <a:gd name="T35" fmla="*/ 0 h 1445"/>
                <a:gd name="T36" fmla="*/ 0 w 1336"/>
                <a:gd name="T37" fmla="*/ 0 h 1445"/>
                <a:gd name="T38" fmla="*/ 0 w 1336"/>
                <a:gd name="T39" fmla="*/ 0 h 1445"/>
                <a:gd name="T40" fmla="*/ 0 w 1336"/>
                <a:gd name="T41" fmla="*/ 0 h 1445"/>
                <a:gd name="T42" fmla="*/ 0 w 1336"/>
                <a:gd name="T43" fmla="*/ 0 h 1445"/>
                <a:gd name="T44" fmla="*/ 0 w 1336"/>
                <a:gd name="T45" fmla="*/ 0 h 1445"/>
                <a:gd name="T46" fmla="*/ 0 w 1336"/>
                <a:gd name="T47" fmla="*/ 0 h 1445"/>
                <a:gd name="T48" fmla="*/ 0 w 1336"/>
                <a:gd name="T49" fmla="*/ 0 h 1445"/>
                <a:gd name="T50" fmla="*/ 0 w 1336"/>
                <a:gd name="T51" fmla="*/ 0 h 1445"/>
                <a:gd name="T52" fmla="*/ 0 w 1336"/>
                <a:gd name="T53" fmla="*/ 0 h 1445"/>
                <a:gd name="T54" fmla="*/ 0 w 1336"/>
                <a:gd name="T55" fmla="*/ 0 h 1445"/>
                <a:gd name="T56" fmla="*/ 0 w 1336"/>
                <a:gd name="T57" fmla="*/ 0 h 1445"/>
                <a:gd name="T58" fmla="*/ 0 w 1336"/>
                <a:gd name="T59" fmla="*/ 0 h 144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336"/>
                <a:gd name="T91" fmla="*/ 0 h 1445"/>
                <a:gd name="T92" fmla="*/ 1336 w 1336"/>
                <a:gd name="T93" fmla="*/ 1445 h 1445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336" h="1445">
                  <a:moveTo>
                    <a:pt x="410" y="126"/>
                  </a:moveTo>
                  <a:lnTo>
                    <a:pt x="661" y="62"/>
                  </a:lnTo>
                  <a:lnTo>
                    <a:pt x="922" y="0"/>
                  </a:lnTo>
                  <a:lnTo>
                    <a:pt x="1052" y="28"/>
                  </a:lnTo>
                  <a:lnTo>
                    <a:pt x="1011" y="140"/>
                  </a:lnTo>
                  <a:lnTo>
                    <a:pt x="955" y="425"/>
                  </a:lnTo>
                  <a:lnTo>
                    <a:pt x="955" y="733"/>
                  </a:lnTo>
                  <a:lnTo>
                    <a:pt x="1062" y="1017"/>
                  </a:lnTo>
                  <a:lnTo>
                    <a:pt x="1187" y="1231"/>
                  </a:lnTo>
                  <a:lnTo>
                    <a:pt x="1336" y="1361"/>
                  </a:lnTo>
                  <a:lnTo>
                    <a:pt x="987" y="1445"/>
                  </a:lnTo>
                  <a:lnTo>
                    <a:pt x="466" y="1436"/>
                  </a:lnTo>
                  <a:lnTo>
                    <a:pt x="214" y="1394"/>
                  </a:lnTo>
                  <a:lnTo>
                    <a:pt x="0" y="1283"/>
                  </a:lnTo>
                  <a:lnTo>
                    <a:pt x="19" y="1031"/>
                  </a:lnTo>
                  <a:lnTo>
                    <a:pt x="56" y="1221"/>
                  </a:lnTo>
                  <a:lnTo>
                    <a:pt x="228" y="1315"/>
                  </a:lnTo>
                  <a:lnTo>
                    <a:pt x="527" y="1366"/>
                  </a:lnTo>
                  <a:lnTo>
                    <a:pt x="838" y="1370"/>
                  </a:lnTo>
                  <a:lnTo>
                    <a:pt x="1020" y="1347"/>
                  </a:lnTo>
                  <a:lnTo>
                    <a:pt x="1165" y="1295"/>
                  </a:lnTo>
                  <a:lnTo>
                    <a:pt x="1024" y="1146"/>
                  </a:lnTo>
                  <a:lnTo>
                    <a:pt x="903" y="858"/>
                  </a:lnTo>
                  <a:lnTo>
                    <a:pt x="880" y="644"/>
                  </a:lnTo>
                  <a:lnTo>
                    <a:pt x="894" y="346"/>
                  </a:lnTo>
                  <a:lnTo>
                    <a:pt x="978" y="84"/>
                  </a:lnTo>
                  <a:lnTo>
                    <a:pt x="856" y="56"/>
                  </a:lnTo>
                  <a:lnTo>
                    <a:pt x="624" y="122"/>
                  </a:lnTo>
                  <a:lnTo>
                    <a:pt x="410" y="1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4608" y="1351"/>
              <a:ext cx="132" cy="199"/>
            </a:xfrm>
            <a:custGeom>
              <a:avLst/>
              <a:gdLst>
                <a:gd name="T0" fmla="*/ 0 w 396"/>
                <a:gd name="T1" fmla="*/ 0 h 597"/>
                <a:gd name="T2" fmla="*/ 0 w 396"/>
                <a:gd name="T3" fmla="*/ 0 h 597"/>
                <a:gd name="T4" fmla="*/ 0 w 396"/>
                <a:gd name="T5" fmla="*/ 0 h 597"/>
                <a:gd name="T6" fmla="*/ 0 w 396"/>
                <a:gd name="T7" fmla="*/ 0 h 597"/>
                <a:gd name="T8" fmla="*/ 0 w 396"/>
                <a:gd name="T9" fmla="*/ 0 h 597"/>
                <a:gd name="T10" fmla="*/ 0 w 396"/>
                <a:gd name="T11" fmla="*/ 0 h 597"/>
                <a:gd name="T12" fmla="*/ 0 w 396"/>
                <a:gd name="T13" fmla="*/ 0 h 597"/>
                <a:gd name="T14" fmla="*/ 0 w 396"/>
                <a:gd name="T15" fmla="*/ 0 h 597"/>
                <a:gd name="T16" fmla="*/ 0 w 396"/>
                <a:gd name="T17" fmla="*/ 0 h 597"/>
                <a:gd name="T18" fmla="*/ 0 w 396"/>
                <a:gd name="T19" fmla="*/ 0 h 597"/>
                <a:gd name="T20" fmla="*/ 0 w 396"/>
                <a:gd name="T21" fmla="*/ 0 h 597"/>
                <a:gd name="T22" fmla="*/ 0 w 396"/>
                <a:gd name="T23" fmla="*/ 0 h 5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96"/>
                <a:gd name="T37" fmla="*/ 0 h 597"/>
                <a:gd name="T38" fmla="*/ 396 w 396"/>
                <a:gd name="T39" fmla="*/ 597 h 59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96" h="597">
                  <a:moveTo>
                    <a:pt x="18" y="71"/>
                  </a:moveTo>
                  <a:lnTo>
                    <a:pt x="186" y="24"/>
                  </a:lnTo>
                  <a:lnTo>
                    <a:pt x="396" y="0"/>
                  </a:lnTo>
                  <a:lnTo>
                    <a:pt x="182" y="89"/>
                  </a:lnTo>
                  <a:lnTo>
                    <a:pt x="60" y="164"/>
                  </a:lnTo>
                  <a:lnTo>
                    <a:pt x="93" y="359"/>
                  </a:lnTo>
                  <a:lnTo>
                    <a:pt x="131" y="532"/>
                  </a:lnTo>
                  <a:lnTo>
                    <a:pt x="117" y="597"/>
                  </a:lnTo>
                  <a:lnTo>
                    <a:pt x="56" y="369"/>
                  </a:lnTo>
                  <a:lnTo>
                    <a:pt x="0" y="127"/>
                  </a:lnTo>
                  <a:lnTo>
                    <a:pt x="18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97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41438"/>
            <a:ext cx="9144000" cy="53022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Clr>
                <a:srgbClr val="FFFF00"/>
              </a:buClr>
              <a:buNone/>
              <a:defRPr/>
            </a:pPr>
            <a:endParaRPr lang="it-IT" sz="2000" b="1" dirty="0" smtClean="0"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80000"/>
              </a:lnSpc>
              <a:buClr>
                <a:srgbClr val="FFFF00"/>
              </a:buClr>
              <a:buNone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 seguenti errori, se evidenti, devono essere tenuti presenti </a:t>
            </a:r>
          </a:p>
          <a:p>
            <a:pPr algn="ctr" eaLnBrk="1" hangingPunct="1">
              <a:lnSpc>
                <a:spcPct val="80000"/>
              </a:lnSpc>
              <a:buClr>
                <a:srgbClr val="FFFF00"/>
              </a:buClr>
              <a:buNone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nella valutazione in accordo con i criteri di valutazione:</a:t>
            </a:r>
            <a:endParaRPr lang="en-GB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  <a:defRPr/>
            </a:pPr>
            <a:endParaRPr lang="it-IT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  <a:defRPr/>
            </a:pPr>
            <a:endParaRPr lang="it-IT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Clr>
                <a:srgbClr val="FFFF00"/>
              </a:buClr>
              <a:buFont typeface="Wingdings" pitchFamily="2" charset="2"/>
              <a:buNone/>
              <a:defRPr/>
            </a:pPr>
            <a:endParaRPr lang="it-IT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en-GB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Equilibrio</a:t>
            </a:r>
            <a:endParaRPr lang="sv-SE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en-GB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Movimenti</a:t>
            </a:r>
            <a:endParaRPr lang="sv-SE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en-GB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Sincronizzazione</a:t>
            </a:r>
            <a:endParaRPr lang="sv-SE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en-GB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Segnali esterni </a:t>
            </a:r>
            <a:endParaRPr lang="sv-SE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en-GB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Perdita di tempo</a:t>
            </a:r>
            <a:endParaRPr lang="it-IT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Rettangolo 6"/>
          <p:cNvSpPr>
            <a:spLocks noChangeArrowheads="1"/>
          </p:cNvSpPr>
          <p:nvPr/>
        </p:nvSpPr>
        <p:spPr bwMode="auto">
          <a:xfrm>
            <a:off x="2700338" y="333375"/>
            <a:ext cx="4032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4000" b="1" u="sng" cap="all" dirty="0" smtClean="0">
                <a:ln w="6350">
                  <a:noFill/>
                </a:ln>
                <a:solidFill>
                  <a:srgbClr val="FF99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Arial" pitchFamily="34" charset="0"/>
              </a:rPr>
              <a:t>ERRORI</a:t>
            </a:r>
            <a:endParaRPr lang="it-IT" sz="4000" b="1" u="sng" cap="all" dirty="0">
              <a:ln w="6350">
                <a:noFill/>
              </a:ln>
              <a:solidFill>
                <a:srgbClr val="FF9900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latin typeface="Arial Black" panose="020B0A04020102020204" pitchFamily="34" charset="0"/>
              <a:ea typeface="+mj-ea"/>
              <a:cs typeface="Arial" pitchFamily="34" charset="0"/>
            </a:endParaRPr>
          </a:p>
        </p:txBody>
      </p:sp>
      <p:pic>
        <p:nvPicPr>
          <p:cNvPr id="8" name="Bildobjekt 4" descr="C:\Users\javier.SWEKARATE\AppData\Local\Microsoft\Windows\Temporary Internet Files\Content.IE5\QSBUR9K0\MC90008876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071810"/>
            <a:ext cx="1944687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objekt 5" descr="C:\Users\javier.SWEKARATE\AppData\Local\Microsoft\Windows\Temporary Internet Files\Content.IE5\LVZBRHAP\MC90008877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357562"/>
            <a:ext cx="2038350" cy="238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4400" u="sng" cap="all" dirty="0" smtClean="0">
                <a:solidFill>
                  <a:srgbClr val="FF99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ERRORI</a:t>
            </a:r>
            <a:r>
              <a:rPr lang="it-IT" sz="4400" u="sng" cap="all" dirty="0" smtClean="0">
                <a:solidFill>
                  <a:srgbClr val="FF99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it-IT" sz="4400" u="sng" cap="all" dirty="0" smtClean="0">
                <a:solidFill>
                  <a:srgbClr val="FF99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022865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en-GB" sz="40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Equilibrio</a:t>
            </a:r>
            <a:endParaRPr lang="en-GB" sz="4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piccola perdita di equilibrio</a:t>
            </a:r>
            <a:endParaRPr lang="en-GB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en-GB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Movimenti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esecuzione di un movimento in modo non corretto o incompleto o saltare </a:t>
            </a:r>
            <a:r>
              <a:rPr lang="it-IT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tecnica</a:t>
            </a: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(non eseguire una parata o una tecnica in maniera completa;</a:t>
            </a:r>
            <a:endParaRPr lang="it-IT" sz="2400" b="1" i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FontTx/>
              <a:buChar char="-"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eseguire un pugno fuori bersaglio). </a:t>
            </a:r>
          </a:p>
          <a:p>
            <a:pPr marL="0" indent="0" algn="ctr">
              <a:buFontTx/>
              <a:buChar char="-"/>
              <a:defRPr/>
            </a:pPr>
            <a:endParaRPr lang="it-IT" sz="2400" b="1" dirty="0" smtClean="0">
              <a:latin typeface="Arial" pitchFamily="34" charset="0"/>
              <a:cs typeface="Arial" pitchFamily="34" charset="0"/>
            </a:endParaRP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1256" y="-171400"/>
            <a:ext cx="8128992" cy="966738"/>
          </a:xfrm>
        </p:spPr>
        <p:txBody>
          <a:bodyPr/>
          <a:lstStyle/>
          <a:p>
            <a:r>
              <a:rPr lang="en-GB" sz="4000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ARBITRO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07504" y="1225689"/>
            <a:ext cx="903649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NEUTRALITA’</a:t>
            </a:r>
          </a:p>
          <a:p>
            <a:pPr algn="just"/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L’Arbitro ha il dovere di essere solo il «testimone» dell’evento sportivo.</a:t>
            </a:r>
          </a:p>
          <a:p>
            <a:pPr algn="just"/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 il dovere di comportarsi secondo correttezza e buona fede.</a:t>
            </a:r>
          </a:p>
          <a:p>
            <a:pPr algn="just"/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 il dovere di resistere a qualsiasi pressione possa provenire dall’ambiente esterno.</a:t>
            </a:r>
          </a:p>
          <a:p>
            <a:pPr algn="just"/>
            <a:endParaRPr lang="it-IT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 il dovere di astenersi qualora possa essere minacciata la propria serenità di giudizio ovvero in qualsiasi caso possa ravvisarsi un conflitto di interessi anche solo potenziale.</a:t>
            </a:r>
          </a:p>
          <a:p>
            <a:pPr algn="just"/>
            <a:endParaRPr lang="it-IT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273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95536" y="188640"/>
            <a:ext cx="8280920" cy="72008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it-IT" sz="4000" u="sng" dirty="0" smtClean="0">
                <a:solidFill>
                  <a:srgbClr val="FF9900"/>
                </a:solidFill>
                <a:latin typeface="Arial Black" panose="020B0A04020102020204" pitchFamily="34" charset="0"/>
                <a:cs typeface="Arial" pitchFamily="34" charset="0"/>
              </a:rPr>
              <a:t>ERRORI</a:t>
            </a:r>
            <a:r>
              <a:rPr lang="it-IT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23850" y="981075"/>
            <a:ext cx="8424863" cy="5616575"/>
          </a:xfrm>
        </p:spPr>
        <p:txBody>
          <a:bodyPr/>
          <a:lstStyle/>
          <a:p>
            <a:pPr>
              <a:defRPr/>
            </a:pPr>
            <a:endParaRPr lang="en-GB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GB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SINCRONIZZAZIONE</a:t>
            </a:r>
          </a:p>
          <a:p>
            <a:pPr>
              <a:defRPr/>
            </a:pPr>
            <a:r>
              <a:rPr lang="it-IT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effettuare un movimento asincrono</a:t>
            </a:r>
          </a:p>
          <a:p>
            <a:pPr>
              <a:defRPr/>
            </a:pPr>
            <a:r>
              <a:rPr lang="en-GB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it-IT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eseguire una tecnica prima che il movimento di transizione del corpo  sia completato</a:t>
            </a: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defRPr/>
            </a:pPr>
            <a:endParaRPr lang="it-IT" sz="2000" b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GB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SEGNALI ESTERNI </a:t>
            </a:r>
            <a:endParaRPr lang="sv-SE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GB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uso</a:t>
            </a:r>
            <a:r>
              <a:rPr lang="en-GB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di </a:t>
            </a:r>
            <a:r>
              <a:rPr lang="en-GB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segnali</a:t>
            </a:r>
            <a:r>
              <a:rPr lang="en-GB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acustici</a:t>
            </a:r>
            <a:r>
              <a:rPr lang="en-GB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o </a:t>
            </a:r>
            <a:r>
              <a:rPr lang="en-GB" sz="20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teatrali</a:t>
            </a:r>
            <a:endParaRPr lang="en-GB" sz="20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it-IT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(da chiunque provengano, compresi gli altri membri della squadra)</a:t>
            </a:r>
            <a:r>
              <a:rPr lang="en-GB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come</a:t>
            </a:r>
          </a:p>
          <a:p>
            <a:pPr>
              <a:defRPr/>
            </a:pP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battere i piedi o colpire il petto, le braccia,o il karate-gi, o                                      </a:t>
            </a:r>
          </a:p>
          <a:p>
            <a:pPr>
              <a:defRPr/>
            </a:pP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respirazione inappropriata.</a:t>
            </a:r>
          </a:p>
          <a:p>
            <a:pPr>
              <a:defRPr/>
            </a:pPr>
            <a:endParaRPr lang="it-IT" sz="20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N.B. Gli UDG dovranno penalizzare l’uso di segnali esterni decurtando dal punteggio complessivo un valore compreso tra – 1 e – 5, come indicato nella tabella delle PENALITA’.</a:t>
            </a:r>
            <a:endParaRPr lang="en-GB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449263" lvl="1" indent="-442913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endParaRPr lang="it-IT" altLang="it-IT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95536" y="188640"/>
            <a:ext cx="8280920" cy="72008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it-IT" sz="4000" dirty="0" smtClean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u="sng" dirty="0" smtClean="0">
                <a:solidFill>
                  <a:srgbClr val="FF9900"/>
                </a:solidFill>
                <a:latin typeface="Arial Black" panose="020B0A04020102020204" pitchFamily="34" charset="0"/>
                <a:cs typeface="Arial" pitchFamily="34" charset="0"/>
              </a:rPr>
              <a:t>ERRORI</a:t>
            </a:r>
            <a:r>
              <a:rPr lang="it-IT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23850" y="981075"/>
            <a:ext cx="8424863" cy="5616575"/>
          </a:xfrm>
        </p:spPr>
        <p:txBody>
          <a:bodyPr/>
          <a:lstStyle/>
          <a:p>
            <a:pPr>
              <a:defRPr/>
            </a:pPr>
            <a:endParaRPr lang="en-GB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GB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GB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PERDITA DI TEMPO</a:t>
            </a:r>
          </a:p>
          <a:p>
            <a:pPr>
              <a:defRPr/>
            </a:pPr>
            <a:endParaRPr lang="en-GB" sz="3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marcia prolungata;</a:t>
            </a:r>
          </a:p>
          <a:p>
            <a:pPr algn="just">
              <a:lnSpc>
                <a:spcPct val="150000"/>
              </a:lnSpc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inchini eccessivi;</a:t>
            </a:r>
          </a:p>
          <a:p>
            <a:pPr algn="just">
              <a:lnSpc>
                <a:spcPct val="150000"/>
              </a:lnSpc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pause prolungate prima dell’inizio della prova</a:t>
            </a: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it-IT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it-IT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endParaRPr lang="sv-SE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449263" lvl="1" indent="-442913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endParaRPr lang="it-IT" altLang="it-IT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95536" y="188640"/>
            <a:ext cx="8280920" cy="72008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it-IT" sz="4000" dirty="0" smtClean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u="sng" dirty="0" smtClean="0">
                <a:solidFill>
                  <a:srgbClr val="FF9900"/>
                </a:solidFill>
                <a:latin typeface="Arial Black" panose="020B0A04020102020204" pitchFamily="34" charset="0"/>
                <a:cs typeface="Arial" pitchFamily="34" charset="0"/>
              </a:rPr>
              <a:t>ERRORI</a:t>
            </a:r>
            <a:r>
              <a:rPr lang="it-IT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23850" y="981075"/>
            <a:ext cx="8424863" cy="5616575"/>
          </a:xfrm>
        </p:spPr>
        <p:txBody>
          <a:bodyPr/>
          <a:lstStyle/>
          <a:p>
            <a:pPr>
              <a:defRPr/>
            </a:pPr>
            <a:endParaRPr lang="en-GB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GB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Cintura che si allenta scendendo dai fianchi durante l’esecuzione;</a:t>
            </a:r>
          </a:p>
          <a:p>
            <a:pPr algn="just">
              <a:defRPr/>
            </a:pPr>
            <a:endParaRPr lang="it-IT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-"/>
              <a:defRPr/>
            </a:pPr>
            <a:r>
              <a:rPr lang="it-IT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 Distrarre i giudici muovendosi al di fuori dell’area di gara mentre l’avversario sta eseguendo la sua prova;</a:t>
            </a:r>
          </a:p>
          <a:p>
            <a:pPr algn="just">
              <a:buFontTx/>
              <a:buChar char="-"/>
              <a:defRPr/>
            </a:pPr>
            <a:endParaRPr lang="it-IT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Provocare una ferita a causa si una tecnica non controllata durante il </a:t>
            </a:r>
            <a:r>
              <a:rPr lang="it-IT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Bunkai</a:t>
            </a: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it-IT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it-IT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endParaRPr lang="sv-SE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449263" lvl="1" indent="-442913" algn="just" eaLnBrk="1" hangingPunct="1">
              <a:lnSpc>
                <a:spcPct val="150000"/>
              </a:lnSpc>
              <a:spcBef>
                <a:spcPct val="0"/>
              </a:spcBef>
              <a:buClrTx/>
            </a:pPr>
            <a:endParaRPr lang="it-IT" altLang="it-IT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066" name="Group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87018909"/>
              </p:ext>
            </p:extLst>
          </p:nvPr>
        </p:nvGraphicFramePr>
        <p:xfrm>
          <a:off x="571472" y="1285860"/>
          <a:ext cx="8064500" cy="5377941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6617844"/>
                <a:gridCol w="1446656"/>
              </a:tblGrid>
              <a:tr h="7143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1436" marR="91436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1436" marR="91436" marT="45725" marB="4572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FF99"/>
                        </a:solidFill>
                        <a:effectLst/>
                        <a:latin typeface="+mj-lt"/>
                      </a:endParaRPr>
                    </a:p>
                  </a:txBody>
                  <a:tcPr marL="91436" marR="91436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FF99"/>
                        </a:solidFill>
                        <a:effectLst/>
                        <a:latin typeface="+mj-lt"/>
                      </a:endParaRPr>
                    </a:p>
                  </a:txBody>
                  <a:tcPr marL="91436" marR="91436" marT="45725" marB="4572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Esitazione (breve vuoto di memoria) durante l’esecuzione:</a:t>
                      </a:r>
                    </a:p>
                  </a:txBody>
                  <a:tcPr marL="91436" marR="91436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-1</a:t>
                      </a:r>
                    </a:p>
                  </a:txBody>
                  <a:tcPr marL="91436" marR="91436" marT="45725" marB="4572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Breve perdita di equilibrio subito corretta:</a:t>
                      </a:r>
                    </a:p>
                  </a:txBody>
                  <a:tcPr marL="91436" marR="91436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-1</a:t>
                      </a:r>
                    </a:p>
                  </a:txBody>
                  <a:tcPr marL="91436" marR="91436" marT="45725" marB="4572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5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Lieve perdita di sincronizzazione:</a:t>
                      </a:r>
                    </a:p>
                  </a:txBody>
                  <a:tcPr marL="91436" marR="91436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-1</a:t>
                      </a:r>
                    </a:p>
                  </a:txBody>
                  <a:tcPr marL="91436" marR="91436" marT="45725" marB="4572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1436" marR="91436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91436" marR="91436" marT="45725" marB="4572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Evidente perdita di sincronizzazione:</a:t>
                      </a:r>
                    </a:p>
                  </a:txBody>
                  <a:tcPr marL="91436" marR="91436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-2</a:t>
                      </a:r>
                    </a:p>
                  </a:txBody>
                  <a:tcPr marL="91436" marR="91436" marT="45725" marB="4572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Evidente perdita di equilibrio:</a:t>
                      </a:r>
                    </a:p>
                  </a:txBody>
                  <a:tcPr marL="91436" marR="91436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-2</a:t>
                      </a:r>
                    </a:p>
                  </a:txBody>
                  <a:tcPr marL="91436" marR="91436" marT="45725" marB="4572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Posizioni esasperate o antifisiologiche:</a:t>
                      </a:r>
                    </a:p>
                  </a:txBody>
                  <a:tcPr marL="91436" marR="91436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-3</a:t>
                      </a:r>
                    </a:p>
                  </a:txBody>
                  <a:tcPr marL="91436" marR="91436" marT="45725" marB="4572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Grave perdita di equilibrio o caduta:</a:t>
                      </a:r>
                    </a:p>
                  </a:txBody>
                  <a:tcPr marL="91436" marR="91436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-5</a:t>
                      </a:r>
                    </a:p>
                  </a:txBody>
                  <a:tcPr marL="91436" marR="91436" marT="45725" marB="4572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Uso di segnali esterni</a:t>
                      </a:r>
                    </a:p>
                  </a:txBody>
                  <a:tcPr marL="91436" marR="91436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da – 1 a - 5</a:t>
                      </a:r>
                    </a:p>
                  </a:txBody>
                  <a:tcPr marL="91436" marR="91436" marT="45725" marB="4572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FF99"/>
                        </a:solidFill>
                        <a:effectLst/>
                        <a:latin typeface="+mj-lt"/>
                      </a:endParaRPr>
                    </a:p>
                  </a:txBody>
                  <a:tcPr marL="91436" marR="91436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FF99"/>
                        </a:solidFill>
                        <a:effectLst/>
                        <a:latin typeface="+mj-lt"/>
                      </a:endParaRPr>
                    </a:p>
                  </a:txBody>
                  <a:tcPr marL="91436" marR="91436" marT="45725" marB="4572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j-lt"/>
                      </a:endParaRPr>
                    </a:p>
                  </a:txBody>
                  <a:tcPr marL="91436" marR="91436" marT="45725" marB="4572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j-lt"/>
                      </a:endParaRPr>
                    </a:p>
                  </a:txBody>
                  <a:tcPr marL="91436" marR="91436" marT="45725" marB="45725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126" name="Rectangle 47"/>
          <p:cNvSpPr>
            <a:spLocks noChangeArrowheads="1"/>
          </p:cNvSpPr>
          <p:nvPr/>
        </p:nvSpPr>
        <p:spPr bwMode="auto">
          <a:xfrm>
            <a:off x="928662" y="357166"/>
            <a:ext cx="7248525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altLang="it-IT" sz="4000" b="1" u="sng" dirty="0">
                <a:solidFill>
                  <a:srgbClr val="F799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PENALITA’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12974"/>
          </a:xfrm>
        </p:spPr>
        <p:txBody>
          <a:bodyPr/>
          <a:lstStyle/>
          <a:p>
            <a:pPr>
              <a:defRPr/>
            </a:pPr>
            <a:r>
              <a:rPr lang="it-IT" sz="4400" dirty="0" smtClean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u="sng" dirty="0" smtClean="0">
                <a:solidFill>
                  <a:srgbClr val="F7994B"/>
                </a:solidFill>
                <a:latin typeface="Arial Black" panose="020B0A04020102020204" pitchFamily="34" charset="0"/>
                <a:cs typeface="Times New Roman" pitchFamily="18" charset="0"/>
              </a:rPr>
              <a:t>CASI </a:t>
            </a:r>
            <a:r>
              <a:rPr lang="it-IT" sz="4000" u="sng" dirty="0" err="1" smtClean="0">
                <a:solidFill>
                  <a:srgbClr val="F7994B"/>
                </a:solidFill>
                <a:latin typeface="Arial Black" panose="020B0A04020102020204" pitchFamily="34" charset="0"/>
                <a:cs typeface="Times New Roman" pitchFamily="18" charset="0"/>
              </a:rPr>
              <a:t>DI</a:t>
            </a:r>
            <a:r>
              <a:rPr lang="it-IT" sz="4000" u="sng" dirty="0" smtClean="0">
                <a:solidFill>
                  <a:srgbClr val="F7994B"/>
                </a:solidFill>
                <a:latin typeface="Arial Black" panose="020B0A04020102020204" pitchFamily="34" charset="0"/>
                <a:cs typeface="Times New Roman" pitchFamily="18" charset="0"/>
              </a:rPr>
              <a:t> SQUALIFICA</a:t>
            </a:r>
            <a:r>
              <a:rPr lang="it-IT" sz="4000" cap="all" dirty="0" smtClean="0">
                <a:solidFill>
                  <a:srgbClr val="FF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it-IT" sz="4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288" y="836613"/>
            <a:ext cx="8229600" cy="5400699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endParaRPr lang="it-IT" sz="20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1. Eseguire un kata diverso da quello dichiarato al tavolo della Giuria o annunciare un kata diverso da quello dichiarato al tavolo della Giuria.</a:t>
            </a:r>
            <a:r>
              <a:rPr lang="it-IT" sz="2400" b="1" dirty="0" smtClean="0">
                <a:solidFill>
                  <a:schemeClr val="tx2"/>
                </a:solidFill>
              </a:rPr>
              <a:t/>
            </a:r>
            <a:br>
              <a:rPr lang="it-IT" sz="2400" b="1" dirty="0" smtClean="0">
                <a:solidFill>
                  <a:schemeClr val="tx2"/>
                </a:solidFill>
              </a:rPr>
            </a:br>
            <a:endParaRPr lang="it-IT" sz="2400" b="1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2. Non eseguire il saluto all’inizio e/o alla fine del KATA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it-IT" sz="1400" b="1" dirty="0">
                <a:latin typeface="Arial" pitchFamily="34" charset="0"/>
                <a:cs typeface="Arial" pitchFamily="34" charset="0"/>
              </a:rPr>
              <a:t>	</a:t>
            </a:r>
            <a:r>
              <a:rPr lang="it-IT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(negli incontri a squadre dove è prevista l’esecuzione del </a:t>
            </a:r>
            <a:r>
              <a:rPr lang="it-IT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Bunkai</a:t>
            </a:r>
            <a:r>
              <a:rPr lang="it-IT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il saluto </a:t>
            </a:r>
            <a:r>
              <a:rPr lang="it-IT" sz="16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non</a:t>
            </a:r>
            <a:r>
              <a:rPr lang="it-IT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deve essere effettuato al termine del kata, bensì </a:t>
            </a:r>
            <a:r>
              <a:rPr lang="it-IT" sz="16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al termine del </a:t>
            </a:r>
            <a:r>
              <a:rPr lang="it-IT" sz="1600" b="1" u="sng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Bunkai</a:t>
            </a:r>
            <a:r>
              <a:rPr lang="it-IT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it-IT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endParaRPr lang="it-IT" sz="2400" b="1" dirty="0" smtClean="0"/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it-IT" sz="2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it-IT" sz="2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Effettuare una pausa evidente o interrompere la prova (KATA e/o BUNKAI).</a:t>
            </a:r>
            <a:r>
              <a:rPr lang="it-IT" sz="2400" b="1" dirty="0">
                <a:solidFill>
                  <a:schemeClr val="tx2"/>
                </a:solidFill>
              </a:rPr>
              <a:t/>
            </a:r>
            <a:br>
              <a:rPr lang="it-IT" sz="2400" b="1" dirty="0">
                <a:solidFill>
                  <a:schemeClr val="tx2"/>
                </a:solidFill>
              </a:rPr>
            </a:br>
            <a:endParaRPr lang="it-IT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12974"/>
          </a:xfrm>
        </p:spPr>
        <p:txBody>
          <a:bodyPr/>
          <a:lstStyle/>
          <a:p>
            <a:pPr>
              <a:defRPr/>
            </a:pPr>
            <a:r>
              <a:rPr lang="it-IT" sz="4000" u="sng" dirty="0" smtClean="0">
                <a:solidFill>
                  <a:srgbClr val="F7994B"/>
                </a:solidFill>
                <a:latin typeface="Arial Black" panose="020B0A04020102020204" pitchFamily="34" charset="0"/>
                <a:cs typeface="Times New Roman" pitchFamily="18" charset="0"/>
              </a:rPr>
              <a:t>CASI </a:t>
            </a:r>
            <a:r>
              <a:rPr lang="it-IT" sz="4000" u="sng" dirty="0" err="1" smtClean="0">
                <a:solidFill>
                  <a:srgbClr val="F7994B"/>
                </a:solidFill>
                <a:latin typeface="Arial Black" panose="020B0A04020102020204" pitchFamily="34" charset="0"/>
                <a:cs typeface="Times New Roman" pitchFamily="18" charset="0"/>
              </a:rPr>
              <a:t>DI</a:t>
            </a:r>
            <a:r>
              <a:rPr lang="it-IT" sz="4000" u="sng" dirty="0" smtClean="0">
                <a:solidFill>
                  <a:srgbClr val="F7994B"/>
                </a:solidFill>
                <a:latin typeface="Arial Black" panose="020B0A04020102020204" pitchFamily="34" charset="0"/>
                <a:cs typeface="Times New Roman" pitchFamily="18" charset="0"/>
              </a:rPr>
              <a:t> SQUALIFICA</a:t>
            </a:r>
            <a:r>
              <a:rPr lang="it-IT" sz="4000" u="sng" dirty="0" smtClean="0">
                <a:solidFill>
                  <a:srgbClr val="F64B1C"/>
                </a:solidFill>
                <a:latin typeface="Arial Black" panose="020B0A04020102020204" pitchFamily="34" charset="0"/>
                <a:cs typeface="Times New Roman" pitchFamily="18" charset="0"/>
              </a:rPr>
              <a:t> </a:t>
            </a:r>
            <a:r>
              <a:rPr lang="it-IT" sz="4400" dirty="0" smtClean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it-IT" sz="20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it-IT" sz="2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Interferire con la funzione dei Giudici (come costringere un Giudice a spostarsi per ragioni di sicurezza o  arrivare a contatto con un Giudice</a:t>
            </a: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it-IT" sz="2400" dirty="0">
              <a:solidFill>
                <a:schemeClr val="tx2"/>
              </a:solidFill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5. </a:t>
            </a:r>
            <a:r>
              <a:rPr lang="it-IT" sz="2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Far cadere la cintura durante l'esecuzione </a:t>
            </a: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della prova (KATA e/o BUNKAI).</a:t>
            </a:r>
            <a:endParaRPr lang="en-GB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  <a:defRPr/>
            </a:pP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it-IT" sz="2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Superare il limite di tempo di 6 minuti per l’esecuzione del </a:t>
            </a: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KATA </a:t>
            </a:r>
            <a:r>
              <a:rPr lang="it-IT" sz="2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 del </a:t>
            </a: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BUNKAI.</a:t>
            </a:r>
            <a:endParaRPr lang="it-IT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  <a:defRPr/>
            </a:pPr>
            <a:r>
              <a:rPr lang="it-IT" sz="20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7. Eseguire una tecnica di forbice al collo durante il </a:t>
            </a:r>
            <a:r>
              <a:rPr lang="it-IT" sz="2000" b="1" u="sng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bunkai</a:t>
            </a:r>
            <a:r>
              <a:rPr lang="it-IT" sz="20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8. Non seguire le istruzioni del Giudice n. 1 o  porre in essere altri comportamenti illeciti.</a:t>
            </a:r>
            <a:endParaRPr lang="en-GB" sz="20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Font typeface="Wingdings 2" pitchFamily="18" charset="2"/>
              <a:buNone/>
              <a:defRPr/>
            </a:pPr>
            <a:endParaRPr lang="it-IT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sz="44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ORGANIZZAZIONE DELLE GARE</a:t>
            </a:r>
            <a:r>
              <a:rPr lang="it-IT" sz="6000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6000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it-IT" sz="31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it-IT" sz="31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it-IT" sz="3100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464050"/>
          </a:xfrm>
        </p:spPr>
        <p:txBody>
          <a:bodyPr/>
          <a:lstStyle/>
          <a:p>
            <a:pPr marL="457200" indent="-457200" algn="ctr" eaLnBrk="1" hangingPunct="1">
              <a:buFont typeface="Wingdings" pitchFamily="2" charset="2"/>
              <a:buNone/>
            </a:pPr>
            <a:endParaRPr lang="it-IT" altLang="it-IT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ctr" eaLnBrk="1" hangingPunct="1">
              <a:buFont typeface="Wingdings" pitchFamily="2" charset="2"/>
              <a:buNone/>
            </a:pPr>
            <a:endParaRPr lang="it-IT" altLang="it-IT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ctr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it-IT" alt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Viene </a:t>
            </a:r>
            <a:r>
              <a:rPr lang="it-IT" altLang="it-IT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applicato il sistema a </a:t>
            </a:r>
          </a:p>
          <a:p>
            <a:pPr marL="457200" indent="-457200" algn="ctr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it-IT" altLang="it-IT" sz="2400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“Bandierine”</a:t>
            </a:r>
          </a:p>
          <a:p>
            <a:pPr marL="457200" indent="-457200" algn="ctr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it-IT" altLang="it-IT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 eliminazione diretta con ricupero</a:t>
            </a:r>
            <a:endParaRPr lang="it-IT" sz="24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 2" pitchFamily="18" charset="2"/>
              <a:buNone/>
              <a:defRPr/>
            </a:pPr>
            <a:endParaRPr lang="it-IT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it-IT" sz="4000" u="sng" dirty="0" smtClean="0">
                <a:solidFill>
                  <a:schemeClr val="accent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GRUPPO ARBITRALE</a:t>
            </a:r>
            <a:endParaRPr lang="it-IT" sz="4000" u="sng" dirty="0">
              <a:solidFill>
                <a:schemeClr val="accent6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pPr algn="ctr">
              <a:buNone/>
              <a:defRPr/>
            </a:pP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Vengono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utilizzati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cinque Giudici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6" descr="Island 2008 0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141663"/>
            <a:ext cx="3744912" cy="27797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Documents and Settings\Javier\Skrivbord\DSC_90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163052"/>
            <a:ext cx="1649412" cy="281622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pPr>
              <a:defRPr/>
            </a:pPr>
            <a:r>
              <a:rPr lang="it-IT" sz="4000" u="sng" dirty="0" smtClean="0">
                <a:solidFill>
                  <a:schemeClr val="accent6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GRUPPO ARBITRALE</a:t>
            </a:r>
            <a:endParaRPr lang="it-IT" sz="4000" u="sng" dirty="0">
              <a:solidFill>
                <a:schemeClr val="accent6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txBody>
          <a:bodyPr/>
          <a:lstStyle/>
          <a:p>
            <a:pPr algn="ctr">
              <a:defRPr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Ogni Giudice ha una bandierina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rossa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e una bandierina </a:t>
            </a:r>
            <a:r>
              <a:rPr lang="it-IT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</a:t>
            </a:r>
          </a:p>
          <a:p>
            <a:pPr algn="ctr">
              <a:defRPr/>
            </a:pPr>
            <a:r>
              <a:rPr lang="it-IT" b="1" kern="10" spc="320" dirty="0" err="1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Fukushin</a:t>
            </a:r>
            <a:r>
              <a:rPr lang="it-IT" b="1" kern="10" spc="32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 3</a:t>
            </a:r>
          </a:p>
          <a:p>
            <a:pPr algn="ctr">
              <a:defRPr/>
            </a:pPr>
            <a:r>
              <a:rPr lang="it-IT" b="1" kern="10" spc="320" dirty="0" err="1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Fukushin</a:t>
            </a:r>
            <a:r>
              <a:rPr lang="it-IT" b="1" kern="10" spc="32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 3</a:t>
            </a:r>
          </a:p>
          <a:p>
            <a:pPr algn="ctr">
              <a:defRPr/>
            </a:pPr>
            <a:endParaRPr lang="it-IT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829094" y="2400599"/>
            <a:ext cx="3600000" cy="3600000"/>
          </a:xfrm>
          <a:prstGeom prst="rect">
            <a:avLst/>
          </a:prstGeom>
          <a:solidFill>
            <a:srgbClr val="339966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sv-SE" altLang="it-IT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189094" y="2754086"/>
            <a:ext cx="2880000" cy="2880000"/>
          </a:xfrm>
          <a:prstGeom prst="rect">
            <a:avLst/>
          </a:prstGeom>
          <a:solidFill>
            <a:srgbClr val="FF000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sv-SE" altLang="it-IT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3549094" y="3114086"/>
            <a:ext cx="2160000" cy="2160000"/>
          </a:xfrm>
          <a:prstGeom prst="rect">
            <a:avLst/>
          </a:prstGeom>
          <a:solidFill>
            <a:srgbClr val="339966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sv-SE" altLang="it-IT">
              <a:solidFill>
                <a:srgbClr val="09A711"/>
              </a:solidFill>
            </a:endParaRPr>
          </a:p>
        </p:txBody>
      </p:sp>
      <p:sp>
        <p:nvSpPr>
          <p:cNvPr id="8" name="WordArt 6"/>
          <p:cNvSpPr>
            <a:spLocks noChangeArrowheads="1" noChangeShapeType="1" noTextEdit="1"/>
          </p:cNvSpPr>
          <p:nvPr/>
        </p:nvSpPr>
        <p:spPr bwMode="auto">
          <a:xfrm>
            <a:off x="6831806" y="2400599"/>
            <a:ext cx="1412601" cy="353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/>
            <a:r>
              <a:rPr lang="it-IT" sz="1600" b="1" kern="10" spc="320" dirty="0" err="1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Fukushin</a:t>
            </a:r>
            <a:r>
              <a:rPr lang="it-IT" sz="1600" b="1" kern="10" spc="32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 4</a:t>
            </a:r>
          </a:p>
        </p:txBody>
      </p:sp>
      <p:sp>
        <p:nvSpPr>
          <p:cNvPr id="10" name="WordArt 13"/>
          <p:cNvSpPr>
            <a:spLocks noChangeArrowheads="1" noChangeShapeType="1" noTextEdit="1"/>
          </p:cNvSpPr>
          <p:nvPr/>
        </p:nvSpPr>
        <p:spPr bwMode="auto">
          <a:xfrm>
            <a:off x="6831806" y="5634087"/>
            <a:ext cx="1412601" cy="3864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>
              <a:defRPr/>
            </a:pPr>
            <a:r>
              <a:rPr lang="it-IT" b="1" kern="10" spc="320" dirty="0" err="1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Fukushin</a:t>
            </a:r>
            <a:r>
              <a:rPr lang="it-IT" b="1" kern="10" spc="32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 </a:t>
            </a:r>
            <a:r>
              <a:rPr lang="it-IT" b="1" kern="10" spc="32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5</a:t>
            </a:r>
            <a:endParaRPr lang="it-IT" sz="1600" b="1" kern="10" spc="320" dirty="0">
              <a:ln w="9525">
                <a:solidFill>
                  <a:schemeClr val="hlink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C0C0C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1" name="WordArt 9"/>
          <p:cNvSpPr>
            <a:spLocks noChangeArrowheads="1" noChangeShapeType="1" noTextEdit="1"/>
          </p:cNvSpPr>
          <p:nvPr/>
        </p:nvSpPr>
        <p:spPr bwMode="auto">
          <a:xfrm>
            <a:off x="3995936" y="6237312"/>
            <a:ext cx="1440160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/>
            <a:r>
              <a:rPr lang="it-IT" sz="1600" b="1" kern="10" spc="320" dirty="0" err="1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Fukushin</a:t>
            </a:r>
            <a:r>
              <a:rPr lang="it-IT" sz="1600" b="1" kern="10" spc="32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 1</a:t>
            </a:r>
          </a:p>
        </p:txBody>
      </p:sp>
      <p:sp>
        <p:nvSpPr>
          <p:cNvPr id="12" name="WordArt 12"/>
          <p:cNvSpPr>
            <a:spLocks noChangeArrowheads="1" noChangeShapeType="1" noTextEdit="1"/>
          </p:cNvSpPr>
          <p:nvPr/>
        </p:nvSpPr>
        <p:spPr bwMode="auto">
          <a:xfrm>
            <a:off x="1043608" y="5634087"/>
            <a:ext cx="1457003" cy="3864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/>
            <a:r>
              <a:rPr lang="it-IT" sz="1600" b="1" kern="10" spc="320" dirty="0" err="1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Fukushin</a:t>
            </a:r>
            <a:r>
              <a:rPr lang="it-IT" sz="1600" b="1" kern="10" spc="32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 2</a:t>
            </a:r>
          </a:p>
        </p:txBody>
      </p:sp>
      <p:sp>
        <p:nvSpPr>
          <p:cNvPr id="13" name="WordArt 7"/>
          <p:cNvSpPr>
            <a:spLocks noChangeArrowheads="1" noChangeShapeType="1" noTextEdit="1"/>
          </p:cNvSpPr>
          <p:nvPr/>
        </p:nvSpPr>
        <p:spPr bwMode="auto">
          <a:xfrm>
            <a:off x="1115616" y="2400598"/>
            <a:ext cx="1390764" cy="353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/>
            <a:r>
              <a:rPr lang="it-IT" sz="1600" b="1" kern="10" spc="320" dirty="0" err="1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Fukushin</a:t>
            </a:r>
            <a:r>
              <a:rPr lang="it-IT" sz="1600" b="1" kern="10" spc="32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 3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4080612" y="2442877"/>
            <a:ext cx="1355484" cy="3112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>
              <a:defRPr/>
            </a:pPr>
            <a:r>
              <a:rPr lang="it-IT" sz="1600" b="1" kern="10" spc="32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Ao</a:t>
            </a:r>
            <a:r>
              <a:rPr lang="it-IT" sz="1600" b="1" kern="10" spc="32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 + </a:t>
            </a:r>
            <a:r>
              <a:rPr lang="it-IT" sz="1600" b="1" kern="10" spc="32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Aka</a:t>
            </a:r>
            <a:endParaRPr lang="it-IT" sz="1600" b="1" kern="10" spc="32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u="sng" dirty="0" smtClean="0">
                <a:solidFill>
                  <a:srgbClr val="F7994B"/>
                </a:solidFill>
                <a:latin typeface="Arial Black" panose="020B0A04020102020204" pitchFamily="34" charset="0"/>
              </a:rPr>
              <a:t>GRUPPO ARBITRALE</a:t>
            </a:r>
          </a:p>
        </p:txBody>
      </p:sp>
      <p:sp>
        <p:nvSpPr>
          <p:cNvPr id="11" name="Segnaposto contenuto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it-IT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Nelle gare Interregionali e Regionali (fatta eccezione per le Fasi Regionali di Qualificazione), </a:t>
            </a:r>
            <a:r>
              <a:rPr lang="it-IT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Gruppo Arbitrale può essere composto di tre Giudici invece che di 5</a:t>
            </a:r>
            <a:r>
              <a:rPr lang="it-IT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485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1256" y="-171400"/>
            <a:ext cx="8128992" cy="966738"/>
          </a:xfrm>
        </p:spPr>
        <p:txBody>
          <a:bodyPr/>
          <a:lstStyle/>
          <a:p>
            <a:r>
              <a:rPr lang="en-GB" sz="4000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ARBITRO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07504" y="1225689"/>
            <a:ext cx="9036496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FORMAZIONE CONTINUA</a:t>
            </a:r>
          </a:p>
          <a:p>
            <a:pPr algn="just"/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it-IT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conoscenza approfondita</a:t>
            </a:r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 regolamento è condizione imprescindibile per una sua corretta applicazione.</a:t>
            </a:r>
          </a:p>
          <a:p>
            <a:pPr algn="just"/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L’esercitazione pratica, poi, è ciò che consente all’Arbitro di affinare i processi valutativi; di esprimere, cioè, in maniera precisa un giudizio di conformità o meno del gesto tecnico al modello prestativo. </a:t>
            </a:r>
          </a:p>
          <a:p>
            <a:pPr algn="just"/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E’ l’unico strumento, infine, che consente di perfezionare la «tecnica arbitrale». </a:t>
            </a:r>
          </a:p>
          <a:p>
            <a:pPr algn="just"/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630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4000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ORGANIZZAZIONE DELLE GARE</a:t>
            </a:r>
            <a:endParaRPr lang="it-IT" sz="4000" i="1" u="sng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19459" name="Segnaposto contenuto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it-IT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it-IT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Nelle </a:t>
            </a:r>
            <a:r>
              <a:rPr lang="it-IT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gare FIJLKAM i concorrenti possono </a:t>
            </a:r>
          </a:p>
          <a:p>
            <a:pPr algn="ctr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it-IT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eseguire </a:t>
            </a:r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esclusivamente i</a:t>
            </a:r>
            <a:r>
              <a:rPr lang="it-IT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Kata presenti</a:t>
            </a:r>
            <a:endParaRPr lang="it-IT" b="1" u="sng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it-IT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all’interno </a:t>
            </a:r>
            <a:r>
              <a:rPr lang="it-IT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r>
              <a:rPr lang="it-IT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seguente </a:t>
            </a:r>
            <a:r>
              <a:rPr lang="it-IT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elenco</a:t>
            </a:r>
            <a:r>
              <a:rPr lang="en-GB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it-IT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buClrTx/>
              <a:buFont typeface="Wingdings 2" pitchFamily="18" charset="2"/>
              <a:buNone/>
            </a:pPr>
            <a:endParaRPr lang="it-IT" altLang="it-IT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Elenco </a:t>
            </a:r>
            <a:r>
              <a:rPr lang="it-IT" dirty="0" err="1" smtClean="0">
                <a:solidFill>
                  <a:srgbClr val="FF0000"/>
                </a:solidFill>
              </a:rPr>
              <a:t>Kata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5256584"/>
          </a:xfrm>
        </p:spPr>
        <p:txBody>
          <a:bodyPr/>
          <a:lstStyle/>
          <a:p>
            <a:pPr>
              <a:buNone/>
            </a:pPr>
            <a:r>
              <a:rPr lang="it-IT" sz="1100" b="1" dirty="0" smtClean="0">
                <a:solidFill>
                  <a:schemeClr val="tx2"/>
                </a:solidFill>
              </a:rPr>
              <a:t>            ANAN                                                              JYUROKU                                                                         PASSAI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ANAN DAI                                                      KANCHIN                                                                        PINAN 1-5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ANANKO                                                         KANKU DAI                                                                   ROHAI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AOYAGI                                                           KANKU SHO                                                                  SAIFA (SAIHA)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BASSAI DAI                                                    KANSHU                                                                         SANCHIN</a:t>
            </a:r>
          </a:p>
          <a:p>
            <a:r>
              <a:rPr lang="fi-FI" sz="1100" b="1" dirty="0" smtClean="0">
                <a:solidFill>
                  <a:schemeClr val="tx2"/>
                </a:solidFill>
              </a:rPr>
              <a:t>BASSAI SHO                                                   KISHIMOTO NO KUSHANKU                                 SANSAI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CHATANYARA KUSHANKU                     KOSOKUN (KUSHANKU)                                         SANSEIRU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CHIBANA NO KUSHANKU                       KOSOKUN (KUSHANKU) DAI                                 SANSERU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CHINTE                                                            KOSOKUN (KUSHANKU) SHO                                SEICHAN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CHINTO                                                           KYAN NO WANSHU                                                    SEICHIN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ENPI                                                                  KYAN NO CHINTO                                                       SEIENCHIN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FUKYGATA 1-2                                              KURURUNFA                                                                  SEIPAI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GANKAKU                                                      KUSANKU                                                                       SEIRYU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GARYU                                                            MATSUMURA ROHAI                                                  SEISAN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GEKISAI (GEKSAI) 1-2                                MATSUKAZE                                                                  SHIHO KOUSOUKUN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GOJUSHIHO                                                  MATSUMURA BASSAI                                                SHINPA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GOJUSHIHO DAI                                         MEIKYO                                                                            SHINSEI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GOJUSHIHO SHO                                        MYOJO                                                                              SHISOCHIN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HAKUCHO                                                     NAIFANCHIN (NAIHANSHIN) 1-3                           SOCHIN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HANGETSU                                                   NIJUSHIHO                                                                      SUPARINPEI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HAUFA                                                            NIPAIPO                                                                           TEKKI 1-3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HEIAN 1-5                                                       NISEISHI                                                                          TENSHO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HEIKU                                                             OHAN                                                                               TOMARI BASSAI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ISHIMINE BASSAI                                      OYADOMARI NO PASSAI                                         UNSU (UNSHU)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ITOSU ROHAI 1-3                                        PACHU                                                                             USEISHI (GOJUSHIHO)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JIIN                                                                   PAIKU                                                                              WANKAN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JION                                                                 PAPUREN                                                                       WANSHU</a:t>
            </a:r>
          </a:p>
          <a:p>
            <a:r>
              <a:rPr lang="it-IT" sz="1100" b="1" dirty="0" smtClean="0">
                <a:solidFill>
                  <a:schemeClr val="tx2"/>
                </a:solidFill>
              </a:rPr>
              <a:t>JITTE</a:t>
            </a:r>
            <a:endParaRPr lang="it-IT" sz="11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1905000" y="261939"/>
          <a:ext cx="5367338" cy="6911478"/>
        </p:xfrm>
        <a:graphic>
          <a:graphicData uri="http://schemas.openxmlformats.org/presentationml/2006/ole">
            <p:oleObj spid="_x0000_s2050" name="Document" r:id="rId3" imgW="6262079" imgH="916327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4000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ORGANIZZAZIONE DELLE GARE</a:t>
            </a:r>
            <a:endParaRPr lang="it-IT" sz="4000" i="1" u="sng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21507" name="Segnaposto contenuto 2"/>
          <p:cNvSpPr>
            <a:spLocks noGrp="1"/>
          </p:cNvSpPr>
          <p:nvPr>
            <p:ph idx="1"/>
          </p:nvPr>
        </p:nvSpPr>
        <p:spPr>
          <a:xfrm>
            <a:off x="611560" y="1268759"/>
            <a:ext cx="8003927" cy="5472609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marL="136525" indent="0" algn="ctr" eaLnBrk="1" hangingPunct="1">
              <a:buClrTx/>
              <a:buNone/>
            </a:pPr>
            <a:r>
              <a:rPr lang="it-IT" alt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scelta è libera, ma in ogni turno si deve eseguire un Kata diverso.</a:t>
            </a:r>
          </a:p>
          <a:p>
            <a:pPr marL="136525" indent="0" algn="ctr" eaLnBrk="1" hangingPunct="1">
              <a:buClrTx/>
              <a:buNone/>
            </a:pPr>
            <a:r>
              <a:rPr lang="it-IT" altLang="it-IT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it-IT" alt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volta eseguito, un Kata non  può essere ripetuto</a:t>
            </a:r>
          </a:p>
        </p:txBody>
      </p:sp>
      <p:pic>
        <p:nvPicPr>
          <p:cNvPr id="5" name="Picture 8" descr="C:\Users\javier.SWEKARATE\Desktop\Bildgt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3297685"/>
            <a:ext cx="3429149" cy="3289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:\Users\javier.SWEKARATE\Desktop\Bilgyd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297684"/>
            <a:ext cx="2054225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ORGANIZZAZIONE DELLE GARE</a:t>
            </a:r>
            <a:endParaRPr lang="it-IT" sz="3600" dirty="0">
              <a:latin typeface="Arial Black" panose="020B0A04020102020204" pitchFamily="34" charset="0"/>
            </a:endParaRPr>
          </a:p>
        </p:txBody>
      </p:sp>
      <p:sp>
        <p:nvSpPr>
          <p:cNvPr id="2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00200"/>
            <a:ext cx="8435280" cy="4708525"/>
          </a:xfrm>
          <a:solidFill>
            <a:schemeClr val="bg2">
              <a:lumMod val="90000"/>
            </a:schemeClr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it-IT" sz="2400" b="1" dirty="0" smtClean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it-IT" sz="900" dirty="0" smtClean="0"/>
              <a:t/>
            </a:r>
            <a:br>
              <a:rPr lang="it-IT" sz="900" dirty="0" smtClean="0"/>
            </a:br>
            <a:endParaRPr lang="sv-SE" sz="900" b="1" dirty="0" smtClean="0"/>
          </a:p>
          <a:p>
            <a:pPr>
              <a:buFont typeface="Wingdings" pitchFamily="2" charset="2"/>
              <a:buNone/>
              <a:defRPr/>
            </a:pPr>
            <a:endParaRPr lang="sv-SE" sz="1050" b="1" dirty="0" smtClean="0">
              <a:solidFill>
                <a:srgbClr val="FFFF00"/>
              </a:solidFill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it-IT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ono consentite leggere variazioni 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previste dallo </a:t>
            </a:r>
            <a:r>
              <a:rPr lang="it-IT" sz="24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Stile (</a:t>
            </a:r>
            <a:r>
              <a:rPr lang="it-IT" sz="2400" b="1" u="sng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ryu</a:t>
            </a:r>
            <a:r>
              <a:rPr lang="it-IT" sz="24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ha) praticato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it-IT" sz="24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dall’Atleta.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it-IT" sz="2400" b="1" u="sng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it-IT" sz="24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N.B. E’ stato eliminato il riferimento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it-IT" sz="24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 Scuole.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GB" sz="2400" b="1" dirty="0" smtClean="0">
              <a:solidFill>
                <a:srgbClr val="0000CC"/>
              </a:solidFill>
            </a:endParaRPr>
          </a:p>
        </p:txBody>
      </p:sp>
      <p:pic>
        <p:nvPicPr>
          <p:cNvPr id="22" name="Picture 5" descr="C:\Users\javier.SWEKARATE\Desktop\New Kata\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060848"/>
            <a:ext cx="2520627" cy="3586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48072"/>
          </a:xfrm>
        </p:spPr>
        <p:txBody>
          <a:bodyPr>
            <a:normAutofit/>
          </a:bodyPr>
          <a:lstStyle/>
          <a:p>
            <a:r>
              <a:rPr lang="it-IT" sz="3200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ORGANIZZAZIONE DELLE GARE</a:t>
            </a:r>
            <a:endParaRPr lang="it-IT" sz="3200" dirty="0"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algn="just">
              <a:buFont typeface="Times New Roman" pitchFamily="18" charset="0"/>
              <a:buNone/>
            </a:pPr>
            <a:r>
              <a:rPr lang="it-IT" altLang="it-IT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Nelle Finali Nazionali dei Campionati Italiani le Squadre/Rappresentative  </a:t>
            </a:r>
            <a:r>
              <a:rPr lang="it-IT" altLang="it-IT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nell’ultimo turno dei ricuperi  e nella finale 1° e 2° posto, devono eseguire un Kata Federale diverso dai precedenti  seguito dall’applicazione </a:t>
            </a:r>
            <a:r>
              <a:rPr lang="it-IT" altLang="it-IT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20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Bunkai</a:t>
            </a:r>
            <a:r>
              <a:rPr lang="it-IT" altLang="it-IT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>
              <a:buFont typeface="Times New Roman" pitchFamily="18" charset="0"/>
              <a:buNone/>
            </a:pPr>
            <a:endParaRPr lang="it-IT" altLang="it-IT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 typeface="Times New Roman" pitchFamily="18" charset="0"/>
              <a:buNone/>
            </a:pPr>
            <a:r>
              <a:rPr lang="it-IT" altLang="it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Considerato che all’applicazione (</a:t>
            </a:r>
            <a:r>
              <a:rPr lang="it-IT" altLang="it-IT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Bunkai</a:t>
            </a:r>
            <a:r>
              <a:rPr lang="it-IT" altLang="it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deve essere riconosciuta la stessa importanza del Kata, la valutazione è unica.</a:t>
            </a:r>
          </a:p>
          <a:p>
            <a:endParaRPr lang="it-IT" dirty="0"/>
          </a:p>
        </p:txBody>
      </p:sp>
      <p:pic>
        <p:nvPicPr>
          <p:cNvPr id="5" name="Immagine 4" descr="SQ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388"/>
          <a:stretch>
            <a:fillRect/>
          </a:stretch>
        </p:blipFill>
        <p:spPr bwMode="auto">
          <a:xfrm>
            <a:off x="250824" y="3789363"/>
            <a:ext cx="4176713" cy="28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C:\Users\javier.SWEKARATE\Desktop\Bild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789363"/>
            <a:ext cx="4278312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8313" y="1484313"/>
            <a:ext cx="8675687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 dirty="0">
                <a:solidFill>
                  <a:schemeClr val="tx2"/>
                </a:solidFill>
                <a:latin typeface="Calibri" pitchFamily="34" charset="0"/>
              </a:rPr>
              <a:t> II </a:t>
            </a:r>
            <a:r>
              <a:rPr lang="it-IT" b="1" dirty="0" err="1">
                <a:solidFill>
                  <a:schemeClr val="tx2"/>
                </a:solidFill>
                <a:latin typeface="Calibri" pitchFamily="34" charset="0"/>
              </a:rPr>
              <a:t>Bunkai</a:t>
            </a:r>
            <a:r>
              <a:rPr lang="it-IT" b="1" dirty="0">
                <a:solidFill>
                  <a:schemeClr val="tx2"/>
                </a:solidFill>
                <a:latin typeface="Calibri" pitchFamily="34" charset="0"/>
              </a:rPr>
              <a:t> rappresenta l’esplicitazione del significato degli schemi posturali (</a:t>
            </a:r>
            <a:r>
              <a:rPr lang="it-IT" b="1" dirty="0" err="1">
                <a:solidFill>
                  <a:schemeClr val="tx2"/>
                </a:solidFill>
                <a:latin typeface="Calibri" pitchFamily="34" charset="0"/>
              </a:rPr>
              <a:t>Zenkutsudachi</a:t>
            </a:r>
            <a:r>
              <a:rPr lang="it-IT" b="1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it-IT" b="1" dirty="0" err="1">
                <a:solidFill>
                  <a:schemeClr val="tx2"/>
                </a:solidFill>
                <a:latin typeface="Calibri" pitchFamily="34" charset="0"/>
              </a:rPr>
              <a:t>Shikodachi</a:t>
            </a:r>
            <a:r>
              <a:rPr lang="it-IT" b="1" dirty="0">
                <a:solidFill>
                  <a:schemeClr val="tx2"/>
                </a:solidFill>
                <a:latin typeface="Calibri" pitchFamily="34" charset="0"/>
              </a:rPr>
              <a:t>, ecc.) e delle azioni finalizzate ad uno scopo (attacchi, parate, proiezioni,ecc.), realizzate in funzione di una situazione che deve rappresentare il combattimento contro più avversari reali. </a:t>
            </a:r>
            <a:endParaRPr lang="it-IT" dirty="0">
              <a:solidFill>
                <a:schemeClr val="tx2"/>
              </a:solidFill>
              <a:latin typeface="Calibri" pitchFamily="34" charset="0"/>
            </a:endParaRPr>
          </a:p>
          <a:p>
            <a:pPr algn="ctr"/>
            <a:endParaRPr lang="it-IT" dirty="0">
              <a:solidFill>
                <a:schemeClr val="tx2"/>
              </a:solidFill>
              <a:latin typeface="Calibri" pitchFamily="34" charset="0"/>
            </a:endParaRPr>
          </a:p>
          <a:p>
            <a:pPr algn="ctr"/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L’applicazione dimostra</a:t>
            </a:r>
            <a:r>
              <a:rPr lang="it-IT" sz="2400" dirty="0">
                <a:solidFill>
                  <a:schemeClr val="tx2"/>
                </a:solidFill>
                <a:latin typeface="Calibri" pitchFamily="34" charset="0"/>
              </a:rPr>
              <a:t>  </a:t>
            </a:r>
          </a:p>
          <a:p>
            <a:pPr algn="ctr"/>
            <a:r>
              <a:rPr lang="it-IT" sz="2800" b="1" u="sng" dirty="0">
                <a:solidFill>
                  <a:srgbClr val="00FF00"/>
                </a:solidFill>
                <a:latin typeface="Calibri" pitchFamily="34" charset="0"/>
              </a:rPr>
              <a:t>“LA PRECISIONE E L’EFFICACIA”</a:t>
            </a:r>
          </a:p>
          <a:p>
            <a:pPr algn="ctr"/>
            <a:r>
              <a:rPr lang="it-IT" sz="2800" b="1" u="sng" dirty="0">
                <a:solidFill>
                  <a:srgbClr val="00FF00"/>
                </a:solidFill>
                <a:latin typeface="Calibri" pitchFamily="34" charset="0"/>
              </a:rPr>
              <a:t> delle azioni eseguite dagli Atleti</a:t>
            </a:r>
            <a:r>
              <a:rPr lang="it-IT" sz="2400" dirty="0">
                <a:solidFill>
                  <a:srgbClr val="00FF00"/>
                </a:solidFill>
                <a:latin typeface="Calibri" pitchFamily="34" charset="0"/>
              </a:rPr>
              <a:t>. </a:t>
            </a:r>
          </a:p>
          <a:p>
            <a:pPr algn="ctr"/>
            <a:r>
              <a:rPr lang="it-IT" dirty="0" smtClean="0">
                <a:solidFill>
                  <a:srgbClr val="00FF00"/>
                </a:solidFill>
                <a:latin typeface="Calibri" pitchFamily="34" charset="0"/>
              </a:rPr>
              <a:t>L’efficacia </a:t>
            </a:r>
            <a:r>
              <a:rPr lang="it-IT" dirty="0">
                <a:solidFill>
                  <a:srgbClr val="00FF00"/>
                </a:solidFill>
                <a:latin typeface="Calibri" pitchFamily="34" charset="0"/>
              </a:rPr>
              <a:t>dipende dalla </a:t>
            </a:r>
            <a:r>
              <a:rPr lang="it-IT" b="1" u="sng" dirty="0">
                <a:solidFill>
                  <a:srgbClr val="00FF00"/>
                </a:solidFill>
                <a:latin typeface="Calibri" pitchFamily="34" charset="0"/>
              </a:rPr>
              <a:t>SCELTA </a:t>
            </a:r>
            <a:r>
              <a:rPr lang="it-IT" b="1" u="sng" dirty="0" err="1">
                <a:solidFill>
                  <a:srgbClr val="00FF00"/>
                </a:solidFill>
                <a:latin typeface="Calibri" pitchFamily="34" charset="0"/>
              </a:rPr>
              <a:t>DI</a:t>
            </a:r>
            <a:r>
              <a:rPr lang="it-IT" b="1" u="sng" dirty="0">
                <a:solidFill>
                  <a:srgbClr val="00FF00"/>
                </a:solidFill>
                <a:latin typeface="Calibri" pitchFamily="34" charset="0"/>
              </a:rPr>
              <a:t> TEMPO</a:t>
            </a:r>
            <a:r>
              <a:rPr lang="it-IT" dirty="0">
                <a:solidFill>
                  <a:srgbClr val="00FF00"/>
                </a:solidFill>
                <a:latin typeface="Calibri" pitchFamily="34" charset="0"/>
              </a:rPr>
              <a:t>, dalla </a:t>
            </a:r>
          </a:p>
          <a:p>
            <a:pPr algn="ctr"/>
            <a:r>
              <a:rPr lang="it-IT" b="1" u="sng" dirty="0" smtClean="0">
                <a:solidFill>
                  <a:srgbClr val="00FF00"/>
                </a:solidFill>
                <a:latin typeface="Calibri" pitchFamily="34" charset="0"/>
              </a:rPr>
              <a:t>CORRETTA </a:t>
            </a:r>
            <a:r>
              <a:rPr lang="it-IT" b="1" u="sng" dirty="0">
                <a:solidFill>
                  <a:srgbClr val="00FF00"/>
                </a:solidFill>
                <a:latin typeface="Calibri" pitchFamily="34" charset="0"/>
              </a:rPr>
              <a:t>DISTANZA</a:t>
            </a:r>
            <a:r>
              <a:rPr lang="it-IT" dirty="0">
                <a:solidFill>
                  <a:srgbClr val="00FF00"/>
                </a:solidFill>
                <a:latin typeface="Calibri" pitchFamily="34" charset="0"/>
              </a:rPr>
              <a:t> di attacchi e difese, </a:t>
            </a:r>
          </a:p>
          <a:p>
            <a:pPr algn="ctr"/>
            <a:r>
              <a:rPr lang="it-IT" dirty="0" smtClean="0">
                <a:solidFill>
                  <a:srgbClr val="00FF00"/>
                </a:solidFill>
                <a:latin typeface="Calibri" pitchFamily="34" charset="0"/>
              </a:rPr>
              <a:t>dalla  </a:t>
            </a:r>
            <a:r>
              <a:rPr lang="it-IT" b="1" u="sng" dirty="0">
                <a:solidFill>
                  <a:srgbClr val="00FF00"/>
                </a:solidFill>
                <a:latin typeface="Calibri" pitchFamily="34" charset="0"/>
              </a:rPr>
              <a:t>COMBINAZIONE</a:t>
            </a:r>
            <a:r>
              <a:rPr lang="it-IT" dirty="0">
                <a:solidFill>
                  <a:srgbClr val="00FF00"/>
                </a:solidFill>
                <a:latin typeface="Calibri" pitchFamily="34" charset="0"/>
              </a:rPr>
              <a:t> e </a:t>
            </a:r>
          </a:p>
          <a:p>
            <a:pPr algn="ctr"/>
            <a:r>
              <a:rPr lang="it-IT" dirty="0" smtClean="0">
                <a:solidFill>
                  <a:srgbClr val="00FF00"/>
                </a:solidFill>
                <a:latin typeface="Calibri" pitchFamily="34" charset="0"/>
              </a:rPr>
              <a:t>dalla </a:t>
            </a:r>
            <a:r>
              <a:rPr lang="it-IT" b="1" u="sng" dirty="0">
                <a:solidFill>
                  <a:srgbClr val="00FF00"/>
                </a:solidFill>
                <a:latin typeface="Calibri" pitchFamily="34" charset="0"/>
              </a:rPr>
              <a:t>POTENZA</a:t>
            </a:r>
            <a:r>
              <a:rPr lang="it-IT" dirty="0">
                <a:solidFill>
                  <a:srgbClr val="00FF00"/>
                </a:solidFill>
                <a:latin typeface="Calibri" pitchFamily="34" charset="0"/>
              </a:rPr>
              <a:t> delle tecniche effettuate</a:t>
            </a:r>
            <a:r>
              <a:rPr lang="it-IT" sz="2400" dirty="0">
                <a:solidFill>
                  <a:srgbClr val="00FF00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3075" name="WordArt 3"/>
          <p:cNvSpPr>
            <a:spLocks noChangeArrowheads="1" noChangeShapeType="1"/>
          </p:cNvSpPr>
          <p:nvPr/>
        </p:nvSpPr>
        <p:spPr bwMode="auto">
          <a:xfrm>
            <a:off x="2051720" y="548680"/>
            <a:ext cx="4968875" cy="728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Calibri" pitchFamily="34" charset="0"/>
              </a:rPr>
              <a:t>BUNKAI</a:t>
            </a:r>
          </a:p>
        </p:txBody>
      </p:sp>
    </p:spTree>
  </p:cSld>
  <p:clrMapOvr>
    <a:masterClrMapping/>
  </p:clrMapOvr>
  <p:transition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0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0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0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3950"/>
            <a:ext cx="9144000" cy="4826000"/>
          </a:xfrm>
        </p:spPr>
        <p:txBody>
          <a:bodyPr/>
          <a:lstStyle/>
          <a:p>
            <a:pPr eaLnBrk="1" hangingPunct="1">
              <a:defRPr/>
            </a:pPr>
            <a:r>
              <a:rPr lang="it-IT" sz="3600" dirty="0" smtClean="0">
                <a:solidFill>
                  <a:schemeClr val="accent2"/>
                </a:solidFill>
                <a:latin typeface="Calibri" pitchFamily="34" charset="0"/>
              </a:rPr>
              <a:t>Criterio di valutazione</a:t>
            </a:r>
            <a:r>
              <a:rPr lang="it-IT" sz="2800" dirty="0" smtClean="0">
                <a:latin typeface="Calibri" pitchFamily="34" charset="0"/>
              </a:rPr>
              <a:t>                      </a:t>
            </a:r>
          </a:p>
          <a:p>
            <a:pPr eaLnBrk="1" hangingPunct="1">
              <a:defRPr/>
            </a:pPr>
            <a:endParaRPr lang="it-IT" sz="28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it-IT" sz="2800" dirty="0" smtClean="0">
                <a:latin typeface="Calibri" pitchFamily="34" charset="0"/>
              </a:rPr>
              <a:t>    </a:t>
            </a:r>
            <a:r>
              <a:rPr lang="it-IT" sz="2400" dirty="0" smtClean="0">
                <a:solidFill>
                  <a:schemeClr val="tx2"/>
                </a:solidFill>
                <a:latin typeface="Calibri" pitchFamily="34" charset="0"/>
              </a:rPr>
              <a:t>Durante la prova di applicazione,</a:t>
            </a:r>
          </a:p>
          <a:p>
            <a:pPr eaLnBrk="1" hangingPunct="1">
              <a:buFontTx/>
              <a:buNone/>
              <a:defRPr/>
            </a:pPr>
            <a:r>
              <a:rPr lang="it-IT" sz="2400" dirty="0" smtClean="0">
                <a:solidFill>
                  <a:schemeClr val="tx2"/>
                </a:solidFill>
                <a:latin typeface="Calibri" pitchFamily="34" charset="0"/>
              </a:rPr>
              <a:t>   </a:t>
            </a:r>
          </a:p>
          <a:p>
            <a:pPr eaLnBrk="1" hangingPunct="1">
              <a:buFontTx/>
              <a:buNone/>
              <a:defRPr/>
            </a:pPr>
            <a:r>
              <a:rPr lang="it-IT" sz="2400" dirty="0" smtClean="0">
                <a:solidFill>
                  <a:schemeClr val="tx2"/>
                </a:solidFill>
                <a:latin typeface="Calibri" pitchFamily="34" charset="0"/>
              </a:rPr>
              <a:t>     l’attenzione del Giudice deve essere orientata a verificare il realismo delle situazioni di combattimento espresse  (distanza, scelta di tempo,potenza, efficacia, ecc.) e la qualità delle tecniche effettuate dai tre componenti della Squadra.</a:t>
            </a:r>
          </a:p>
          <a:p>
            <a:pPr eaLnBrk="1" hangingPunct="1">
              <a:defRPr/>
            </a:pPr>
            <a:endParaRPr lang="it-IT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idx="1"/>
          </p:nvPr>
        </p:nvSpPr>
        <p:spPr>
          <a:xfrm>
            <a:off x="142875" y="1143000"/>
            <a:ext cx="8643938" cy="4525963"/>
          </a:xfrm>
          <a:ln w="57150">
            <a:solidFill>
              <a:schemeClr val="bg1"/>
            </a:solidFill>
          </a:ln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it-IT" sz="4000" b="1" dirty="0" smtClean="0">
                <a:solidFill>
                  <a:schemeClr val="bg1"/>
                </a:solidFill>
                <a:latin typeface="Calibri" pitchFamily="34" charset="0"/>
                <a:hlinkClick r:id="rId3" action="ppaction://hlinkfile"/>
              </a:rPr>
              <a:t>LE IMPERFEZIONI</a:t>
            </a:r>
            <a:endParaRPr lang="it-IT" sz="4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 eaLnBrk="1" hangingPunct="1">
              <a:buFontTx/>
              <a:buNone/>
              <a:defRPr/>
            </a:pPr>
            <a:endParaRPr lang="it-IT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it-IT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it-IT" dirty="0" smtClean="0">
                <a:solidFill>
                  <a:schemeClr val="tx2"/>
                </a:solidFill>
                <a:latin typeface="Calibri" pitchFamily="34" charset="0"/>
              </a:rPr>
              <a:t>sono generalmente dovute ad</a:t>
            </a:r>
          </a:p>
          <a:p>
            <a:pPr algn="ctr" eaLnBrk="1" hangingPunct="1">
              <a:buFontTx/>
              <a:buNone/>
              <a:defRPr/>
            </a:pPr>
            <a:r>
              <a:rPr lang="it-IT" dirty="0" smtClean="0">
                <a:solidFill>
                  <a:schemeClr val="tx2"/>
                </a:solidFill>
                <a:latin typeface="Calibri" pitchFamily="34" charset="0"/>
              </a:rPr>
              <a:t> errori nell’esecuzione delle tecniche</a:t>
            </a:r>
          </a:p>
          <a:p>
            <a:pPr algn="ctr" eaLnBrk="1" hangingPunct="1">
              <a:buFontTx/>
              <a:buNone/>
              <a:defRPr/>
            </a:pPr>
            <a:r>
              <a:rPr lang="it-IT" dirty="0" smtClean="0">
                <a:solidFill>
                  <a:schemeClr val="tx2"/>
                </a:solidFill>
                <a:latin typeface="Calibri" pitchFamily="34" charset="0"/>
              </a:rPr>
              <a:t> (scelta di tempo e distanza), </a:t>
            </a:r>
          </a:p>
          <a:p>
            <a:pPr algn="ctr" eaLnBrk="1" hangingPunct="1">
              <a:buFontTx/>
              <a:buNone/>
              <a:defRPr/>
            </a:pPr>
            <a:r>
              <a:rPr lang="it-IT" dirty="0" smtClean="0">
                <a:solidFill>
                  <a:schemeClr val="tx2"/>
                </a:solidFill>
                <a:latin typeface="Calibri" pitchFamily="34" charset="0"/>
              </a:rPr>
              <a:t>a sbilanciamenti, a scarsa potenza </a:t>
            </a:r>
          </a:p>
          <a:p>
            <a:pPr algn="ctr" eaLnBrk="1" hangingPunct="1">
              <a:buFontTx/>
              <a:buNone/>
              <a:defRPr/>
            </a:pPr>
            <a:r>
              <a:rPr lang="it-IT" dirty="0" smtClean="0">
                <a:solidFill>
                  <a:schemeClr val="tx2"/>
                </a:solidFill>
                <a:latin typeface="Calibri" pitchFamily="34" charset="0"/>
              </a:rPr>
              <a:t>e precisione.</a:t>
            </a:r>
          </a:p>
          <a:p>
            <a:pPr eaLnBrk="1" hangingPunct="1">
              <a:defRPr/>
            </a:pPr>
            <a:endParaRPr lang="it-IT" dirty="0" smtClean="0"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14388" y="285750"/>
            <a:ext cx="7543800" cy="1143000"/>
          </a:xfrm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lang="it-IT" dirty="0" smtClean="0">
                <a:solidFill>
                  <a:schemeClr val="tx1"/>
                </a:solidFill>
                <a:hlinkClick r:id="rId3" action="ppaction://hlinkfile"/>
              </a:rPr>
              <a:t>BUNKAI</a:t>
            </a:r>
            <a:endParaRPr lang="it-IT" dirty="0" smtClean="0">
              <a:solidFill>
                <a:schemeClr val="tx1"/>
              </a:solidFill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2786063"/>
            <a:ext cx="8358187" cy="3267075"/>
          </a:xfrm>
          <a:ln w="57150">
            <a:solidFill>
              <a:srgbClr val="FF0000"/>
            </a:solidFill>
          </a:ln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it-IT" dirty="0" smtClean="0">
                <a:solidFill>
                  <a:schemeClr val="tx2"/>
                </a:solidFill>
                <a:latin typeface="Calibri" pitchFamily="34" charset="0"/>
              </a:rPr>
              <a:t>   </a:t>
            </a:r>
            <a:r>
              <a:rPr lang="it-IT" sz="2800" dirty="0" smtClean="0">
                <a:solidFill>
                  <a:schemeClr val="tx2"/>
                </a:solidFill>
                <a:latin typeface="Calibri" pitchFamily="34" charset="0"/>
              </a:rPr>
              <a:t>BISOGNA ESCLUDERE ASSOLUTAMENTE QUELLE FORME INCOERENTI E GRATUITE </a:t>
            </a:r>
            <a:r>
              <a:rPr lang="it-IT" sz="2800" dirty="0" err="1" smtClean="0">
                <a:solidFill>
                  <a:schemeClr val="tx2"/>
                </a:solidFill>
                <a:latin typeface="Calibri" pitchFamily="34" charset="0"/>
              </a:rPr>
              <a:t>DI</a:t>
            </a:r>
            <a:r>
              <a:rPr lang="it-IT" sz="2800" dirty="0" smtClean="0">
                <a:solidFill>
                  <a:schemeClr val="tx2"/>
                </a:solidFill>
                <a:latin typeface="Calibri" pitchFamily="34" charset="0"/>
              </a:rPr>
              <a:t> ACROBAZIA E OGNI ALTRO GENERE </a:t>
            </a:r>
            <a:r>
              <a:rPr lang="it-IT" sz="2800" dirty="0" err="1" smtClean="0">
                <a:solidFill>
                  <a:schemeClr val="tx2"/>
                </a:solidFill>
                <a:latin typeface="Calibri" pitchFamily="34" charset="0"/>
              </a:rPr>
              <a:t>DI</a:t>
            </a:r>
            <a:r>
              <a:rPr lang="it-IT" sz="2800" dirty="0" smtClean="0">
                <a:solidFill>
                  <a:schemeClr val="tx2"/>
                </a:solidFill>
                <a:latin typeface="Calibri" pitchFamily="34" charset="0"/>
              </a:rPr>
              <a:t> AZIONI PRIVE </a:t>
            </a:r>
            <a:r>
              <a:rPr lang="it-IT" sz="2800" dirty="0" err="1" smtClean="0">
                <a:solidFill>
                  <a:schemeClr val="tx2"/>
                </a:solidFill>
                <a:latin typeface="Calibri" pitchFamily="34" charset="0"/>
              </a:rPr>
              <a:t>DI</a:t>
            </a:r>
            <a:r>
              <a:rPr lang="it-IT" sz="2800" dirty="0" smtClean="0">
                <a:solidFill>
                  <a:schemeClr val="tx2"/>
                </a:solidFill>
                <a:latin typeface="Calibri" pitchFamily="34" charset="0"/>
              </a:rPr>
              <a:t> SIGNIFICATO, POICHÉ NON SONO FUNZIONALI AL CONCETTO </a:t>
            </a:r>
            <a:r>
              <a:rPr lang="it-IT" sz="2800" dirty="0" err="1" smtClean="0">
                <a:solidFill>
                  <a:schemeClr val="tx2"/>
                </a:solidFill>
                <a:latin typeface="Calibri" pitchFamily="34" charset="0"/>
              </a:rPr>
              <a:t>DI</a:t>
            </a:r>
            <a:r>
              <a:rPr lang="it-IT" sz="2800" dirty="0" smtClean="0">
                <a:solidFill>
                  <a:schemeClr val="tx2"/>
                </a:solidFill>
                <a:latin typeface="Calibri" pitchFamily="34" charset="0"/>
              </a:rPr>
              <a:t> COMBATTIMENTO E, SOPRATTUTTO, NON RAPPRESENTANO L’IDENTITÀ DEL KARATE.</a:t>
            </a:r>
            <a:endParaRPr lang="it-IT" dirty="0" smtClean="0">
              <a:solidFill>
                <a:schemeClr val="tx2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it-IT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  <a:defRPr/>
            </a:pPr>
            <a:endParaRPr lang="it-IT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1256" y="-171400"/>
            <a:ext cx="8128992" cy="966738"/>
          </a:xfrm>
        </p:spPr>
        <p:txBody>
          <a:bodyPr/>
          <a:lstStyle/>
          <a:p>
            <a:r>
              <a:rPr lang="en-GB" sz="4000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ARBITRO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07504" y="1225689"/>
            <a:ext cx="9036496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COOPERAZIONE</a:t>
            </a:r>
          </a:p>
          <a:p>
            <a:pPr algn="just"/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it-IT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L’Arbitro non agisce da solo</a:t>
            </a:r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algn="just"/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it-IT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il dovere imprescindibile di collaborare con i colleghi. </a:t>
            </a:r>
          </a:p>
          <a:p>
            <a:pPr lvl="0" algn="just"/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Ogni valutazione arbitrale, infatti, è la risultante di informazioni, spesso parziali, che devono necessariamente integrarsi tra di loro. </a:t>
            </a:r>
          </a:p>
          <a:p>
            <a:pPr algn="just"/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L’Arbitro ha altresì il dovere di attenersi scrupolosamente alle indicazioni del proprio Commissario di Tappeto, nonché di astenersi da qualsiasi commento in merito ai giudizi espressi dai colleghi.</a:t>
            </a:r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332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>
              <a:defRPr/>
            </a:pPr>
            <a:r>
              <a:rPr lang="it-IT" sz="40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n-ea"/>
                <a:cs typeface="Arial" pitchFamily="34" charset="0"/>
              </a:rPr>
              <a:t>VALUTAZIONE</a:t>
            </a:r>
          </a:p>
        </p:txBody>
      </p:sp>
      <p:sp>
        <p:nvSpPr>
          <p:cNvPr id="28675" name="Segnaposto contenuto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4879989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it-IT" altLang="it-IT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Il Kata -individuale o a Squadre- rappresenta un combattimento reale codificato contro uno o più avversari </a:t>
            </a:r>
            <a:r>
              <a:rPr lang="it-IT" altLang="it-IT" sz="18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virtuali.</a:t>
            </a:r>
          </a:p>
          <a:p>
            <a:pPr algn="ctr">
              <a:buFont typeface="Wingdings" pitchFamily="2" charset="2"/>
              <a:buNone/>
            </a:pPr>
            <a:endParaRPr lang="it-IT" altLang="it-IT" sz="1800" b="1" u="sng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it-IT" altLang="it-IT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Come tale, ha la caratteristica di effettuare tecniche codificate </a:t>
            </a:r>
            <a:r>
              <a:rPr lang="it-IT" altLang="it-IT" sz="1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(Stili) </a:t>
            </a:r>
            <a:r>
              <a:rPr lang="it-IT" altLang="it-IT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 un contesto di tipo marziale.</a:t>
            </a:r>
          </a:p>
          <a:p>
            <a:pPr algn="ctr">
              <a:buFont typeface="Wingdings" pitchFamily="2" charset="2"/>
              <a:buNone/>
            </a:pPr>
            <a:endParaRPr lang="it-IT" altLang="it-IT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it-IT" altLang="it-IT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 causa di questa sua origine, ha caratteristiche evidenziate dalla Tecnica dagli Stili, dalla Potenza, dal Kime, dal Ritmo, ecc.</a:t>
            </a:r>
          </a:p>
          <a:p>
            <a:pPr algn="just">
              <a:buClrTx/>
              <a:buNone/>
            </a:pPr>
            <a:endParaRPr lang="it-IT" altLang="it-IT" b="1" dirty="0" smtClean="0"/>
          </a:p>
        </p:txBody>
      </p:sp>
      <p:pic>
        <p:nvPicPr>
          <p:cNvPr id="4" name="Immagine 3" descr="IN.JPG"/>
          <p:cNvPicPr>
            <a:picLocks noChangeAspect="1"/>
          </p:cNvPicPr>
          <p:nvPr/>
        </p:nvPicPr>
        <p:blipFill>
          <a:blip r:embed="rId2" cstate="print"/>
          <a:srcRect l="9479" t="18727" r="17525" b="3403"/>
          <a:stretch>
            <a:fillRect/>
          </a:stretch>
        </p:blipFill>
        <p:spPr bwMode="auto">
          <a:xfrm>
            <a:off x="357158" y="4214818"/>
            <a:ext cx="305911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magine 4" descr="SQ.JPG"/>
          <p:cNvPicPr>
            <a:picLocks noChangeAspect="1"/>
          </p:cNvPicPr>
          <p:nvPr/>
        </p:nvPicPr>
        <p:blipFill>
          <a:blip r:embed="rId3" cstate="print"/>
          <a:srcRect t="14388"/>
          <a:stretch>
            <a:fillRect/>
          </a:stretch>
        </p:blipFill>
        <p:spPr bwMode="auto">
          <a:xfrm>
            <a:off x="5500694" y="4357694"/>
            <a:ext cx="327501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u="sng" dirty="0" smtClean="0">
                <a:solidFill>
                  <a:srgbClr val="F7994B"/>
                </a:solidFill>
                <a:latin typeface="Arial" pitchFamily="34" charset="0"/>
                <a:cs typeface="Arial" pitchFamily="34" charset="0"/>
              </a:rPr>
              <a:t>OPERAZIONI </a:t>
            </a:r>
            <a:r>
              <a:rPr lang="it-IT" sz="4000" u="sng" dirty="0" err="1" smtClean="0">
                <a:solidFill>
                  <a:srgbClr val="F7994B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4000" u="sng" dirty="0" smtClean="0">
                <a:solidFill>
                  <a:srgbClr val="F7994B"/>
                </a:solidFill>
                <a:latin typeface="Arial" pitchFamily="34" charset="0"/>
                <a:cs typeface="Arial" pitchFamily="34" charset="0"/>
              </a:rPr>
              <a:t> GARA</a:t>
            </a:r>
            <a:endParaRPr lang="it-IT" sz="4000" u="sng" dirty="0">
              <a:solidFill>
                <a:srgbClr val="F7994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Ogni Concorrente, all’atto della chiamata, deve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presentare in busta chiusa al Presidente di Giuria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it-IT" b="1" u="sng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il numero e il nome del kata</a:t>
            </a:r>
            <a:endParaRPr lang="it-IT" sz="2400" b="1" u="sng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che intende eseguire.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GB" sz="24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GB" sz="1800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Spetta</a:t>
            </a:r>
            <a:r>
              <a:rPr lang="en-GB" sz="18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800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esclusivamente</a:t>
            </a:r>
            <a:r>
              <a:rPr lang="en-GB" sz="18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800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all'Allenatore</a:t>
            </a:r>
            <a:r>
              <a:rPr lang="en-GB" sz="18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GB" sz="18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en-GB" sz="1800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all’Atleta</a:t>
            </a:r>
            <a:r>
              <a:rPr lang="en-GB" sz="18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800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assicurarsi</a:t>
            </a:r>
            <a:r>
              <a:rPr lang="en-GB" sz="18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800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che</a:t>
            </a:r>
            <a:r>
              <a:rPr lang="en-GB" sz="18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800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n-GB" sz="18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800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Kata</a:t>
            </a:r>
            <a:r>
              <a:rPr lang="en-GB" sz="18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800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notificato</a:t>
            </a:r>
            <a:r>
              <a:rPr lang="en-GB" sz="18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GB" sz="18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al </a:t>
            </a:r>
            <a:r>
              <a:rPr lang="en-GB" sz="1800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tavolo</a:t>
            </a:r>
            <a:r>
              <a:rPr lang="en-GB" sz="18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800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sia</a:t>
            </a:r>
            <a:r>
              <a:rPr lang="en-GB" sz="18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800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adeguato</a:t>
            </a:r>
            <a:r>
              <a:rPr lang="en-GB" sz="18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al </a:t>
            </a:r>
            <a:r>
              <a:rPr lang="en-GB" sz="1800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turno</a:t>
            </a:r>
            <a:r>
              <a:rPr lang="en-GB" sz="18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800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corrispondente</a:t>
            </a:r>
            <a:r>
              <a:rPr lang="en-GB" sz="18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GB" sz="1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it-IT" dirty="0">
              <a:solidFill>
                <a:schemeClr val="tx2"/>
              </a:solidFill>
            </a:endParaRPr>
          </a:p>
        </p:txBody>
      </p:sp>
      <p:pic>
        <p:nvPicPr>
          <p:cNvPr id="4" name="Picture 9" descr="DVC00035%20Kop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2786058"/>
            <a:ext cx="2328864" cy="3357586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400" u="sng" dirty="0" smtClean="0">
                <a:solidFill>
                  <a:srgbClr val="F7994B"/>
                </a:solidFill>
                <a:latin typeface="Arial" pitchFamily="34" charset="0"/>
                <a:cs typeface="Arial" pitchFamily="34" charset="0"/>
              </a:rPr>
              <a:t>OPERAZIONI </a:t>
            </a:r>
            <a:r>
              <a:rPr lang="it-IT" sz="4400" u="sng" dirty="0" err="1" smtClean="0">
                <a:solidFill>
                  <a:srgbClr val="F7994B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4400" u="sng" dirty="0" smtClean="0">
                <a:solidFill>
                  <a:srgbClr val="F7994B"/>
                </a:solidFill>
                <a:latin typeface="Arial" pitchFamily="34" charset="0"/>
                <a:cs typeface="Arial" pitchFamily="34" charset="0"/>
              </a:rPr>
              <a:t> GARA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All’inizio di ogni incontro,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 risposta all’annuncio dei loro nomi,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it-IT" sz="4000" b="1" u="sng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 due Concorrenti,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4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1°</a:t>
            </a: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chiamato</a:t>
            </a: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AKA</a:t>
            </a: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 il </a:t>
            </a:r>
            <a:r>
              <a:rPr lang="it-IT" sz="4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2°</a:t>
            </a:r>
            <a:r>
              <a:rPr lang="it-IT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chiamato</a:t>
            </a:r>
            <a:r>
              <a:rPr lang="it-IT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4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AO</a:t>
            </a:r>
            <a:r>
              <a:rPr lang="it-IT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</a:t>
            </a:r>
            <a:endParaRPr lang="it-IT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si dispongono lungo il perimetro dell’area di gara con il </a:t>
            </a:r>
            <a:r>
              <a:rPr lang="it-IT" b="1" u="sng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volto rivolto</a:t>
            </a: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al Giudice Centrale.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u="sng" dirty="0" smtClean="0">
                <a:solidFill>
                  <a:srgbClr val="F7994B"/>
                </a:solidFill>
                <a:latin typeface="Arial Black" panose="020B0A04020102020204" pitchFamily="34" charset="0"/>
                <a:cs typeface="Arial" pitchFamily="34" charset="0"/>
              </a:rPr>
              <a:t>OPERAZIONI </a:t>
            </a:r>
            <a:r>
              <a:rPr lang="it-IT" sz="4000" u="sng" dirty="0" err="1" smtClean="0">
                <a:solidFill>
                  <a:srgbClr val="F7994B"/>
                </a:solidFill>
                <a:latin typeface="Arial Black" panose="020B0A04020102020204" pitchFamily="34" charset="0"/>
                <a:cs typeface="Arial" pitchFamily="34" charset="0"/>
              </a:rPr>
              <a:t>DI</a:t>
            </a:r>
            <a:r>
              <a:rPr lang="it-IT" sz="4000" u="sng" dirty="0" smtClean="0">
                <a:solidFill>
                  <a:srgbClr val="F7994B"/>
                </a:solidFill>
                <a:latin typeface="Arial Black" panose="020B0A04020102020204" pitchFamily="34" charset="0"/>
                <a:cs typeface="Arial" pitchFamily="34" charset="0"/>
              </a:rPr>
              <a:t> GARA</a:t>
            </a:r>
            <a:endParaRPr lang="it-IT" dirty="0"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en-US" sz="3600" b="1" dirty="0" smtClean="0">
              <a:latin typeface="Arial" pitchFamily="34" charset="0"/>
              <a:cs typeface="Arial" pitchFamily="34" charset="0"/>
            </a:endParaRPr>
          </a:p>
          <a:p>
            <a:pPr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INIZIO INCONTRO</a:t>
            </a:r>
          </a:p>
          <a:p>
            <a:pPr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endParaRPr lang="en-US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15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gli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Atleti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effettuano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il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saluto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prima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ai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Giudici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e poi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tra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loro</a:t>
            </a:r>
            <a:endParaRPr lang="en-US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u="sng" dirty="0" smtClean="0">
                <a:solidFill>
                  <a:srgbClr val="F7994B"/>
                </a:solidFill>
                <a:latin typeface="Arial Black" panose="020B0A04020102020204" pitchFamily="34" charset="0"/>
                <a:cs typeface="Arial" pitchFamily="34" charset="0"/>
              </a:rPr>
              <a:t>OPERAZIONI </a:t>
            </a:r>
            <a:r>
              <a:rPr lang="it-IT" sz="4000" u="sng" dirty="0" err="1" smtClean="0">
                <a:solidFill>
                  <a:srgbClr val="F7994B"/>
                </a:solidFill>
                <a:latin typeface="Arial Black" panose="020B0A04020102020204" pitchFamily="34" charset="0"/>
                <a:cs typeface="Arial" pitchFamily="34" charset="0"/>
              </a:rPr>
              <a:t>DI</a:t>
            </a:r>
            <a:r>
              <a:rPr lang="it-IT" sz="4000" u="sng" dirty="0" smtClean="0">
                <a:solidFill>
                  <a:srgbClr val="F7994B"/>
                </a:solidFill>
                <a:latin typeface="Arial Black" panose="020B0A04020102020204" pitchFamily="34" charset="0"/>
                <a:cs typeface="Arial" pitchFamily="34" charset="0"/>
              </a:rPr>
              <a:t> GARA</a:t>
            </a:r>
            <a:endParaRPr lang="it-IT" dirty="0"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962051"/>
            <a:ext cx="8229600" cy="4895949"/>
          </a:xfrm>
        </p:spPr>
        <p:txBody>
          <a:bodyPr/>
          <a:lstStyle/>
          <a:p>
            <a:pPr algn="just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AO </a:t>
            </a:r>
            <a:r>
              <a:rPr lang="en-US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indietreggia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fino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ad </a:t>
            </a:r>
            <a:r>
              <a:rPr lang="en-US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uscire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dall’area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di </a:t>
            </a:r>
            <a:r>
              <a:rPr lang="en-US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gara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AKA, dopo essersi mosso verso la posizione d’avvio, </a:t>
            </a:r>
            <a:r>
              <a:rPr lang="it-IT" sz="24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esegue il saluto</a:t>
            </a:r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annuncia chiaramente il nome del KATA ed inizia la prova. Completato il KATA, </a:t>
            </a:r>
            <a:r>
              <a:rPr lang="it-IT" sz="24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effettua nuovamente il saluto</a:t>
            </a:r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lascia l’area di gara per attendere l’esecuzione di AO. </a:t>
            </a:r>
          </a:p>
          <a:p>
            <a:pPr algn="just"/>
            <a:endParaRPr lang="it-IT" sz="24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volta terminata la prova di AO entrambi tornano sul perimetro dell’area di gara per attendere la decisione del Gruppo Arbitrale.</a:t>
            </a:r>
            <a:endParaRPr lang="it-IT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835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u="sng" dirty="0" smtClean="0">
                <a:solidFill>
                  <a:srgbClr val="F7994B"/>
                </a:solidFill>
                <a:latin typeface="Arial Black" panose="020B0A04020102020204" pitchFamily="34" charset="0"/>
                <a:cs typeface="Arial" pitchFamily="34" charset="0"/>
              </a:rPr>
              <a:t>OPERAZIONI </a:t>
            </a:r>
            <a:r>
              <a:rPr lang="it-IT" sz="4000" u="sng" dirty="0" err="1" smtClean="0">
                <a:solidFill>
                  <a:srgbClr val="F7994B"/>
                </a:solidFill>
                <a:latin typeface="Arial Black" panose="020B0A04020102020204" pitchFamily="34" charset="0"/>
                <a:cs typeface="Arial" pitchFamily="34" charset="0"/>
              </a:rPr>
              <a:t>DI</a:t>
            </a:r>
            <a:r>
              <a:rPr lang="it-IT" sz="4000" u="sng" dirty="0" smtClean="0">
                <a:solidFill>
                  <a:srgbClr val="F7994B"/>
                </a:solidFill>
                <a:latin typeface="Arial Black" panose="020B0A04020102020204" pitchFamily="34" charset="0"/>
                <a:cs typeface="Arial" pitchFamily="34" charset="0"/>
              </a:rPr>
              <a:t> GARA</a:t>
            </a:r>
            <a:endParaRPr lang="it-IT" sz="4000" dirty="0"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600200"/>
            <a:ext cx="9001156" cy="470852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it-IT" sz="1800" b="1" dirty="0" smtClean="0">
                <a:solidFill>
                  <a:schemeClr val="tx2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Il Giudice Centrale richiede il giudizio (</a:t>
            </a:r>
            <a:r>
              <a:rPr lang="it-IT" sz="1800" b="1" dirty="0" err="1" smtClean="0">
                <a:solidFill>
                  <a:schemeClr val="tx2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Hantei</a:t>
            </a:r>
            <a:r>
              <a:rPr lang="it-IT" sz="1800" b="1" dirty="0" smtClean="0">
                <a:solidFill>
                  <a:schemeClr val="tx2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), usando il fischietto per      emettere un suono a due toni.</a:t>
            </a:r>
          </a:p>
          <a:p>
            <a:pPr algn="ctr" eaLnBrk="1" hangingPunct="1">
              <a:buFontTx/>
              <a:buNone/>
              <a:defRPr/>
            </a:pPr>
            <a:r>
              <a:rPr lang="it-IT" sz="1800" b="1" dirty="0" smtClean="0">
                <a:solidFill>
                  <a:schemeClr val="tx2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</a:p>
          <a:p>
            <a:pPr algn="ctr" eaLnBrk="1" hangingPunct="1">
              <a:buFontTx/>
              <a:buNone/>
              <a:defRPr/>
            </a:pPr>
            <a:endParaRPr lang="it-IT" sz="1800" b="1" dirty="0" smtClean="0">
              <a:solidFill>
                <a:schemeClr val="tx2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it-IT" sz="1800" b="1" dirty="0" smtClean="0">
                <a:solidFill>
                  <a:schemeClr val="tx2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Quindi, i Giudici procedono alla votazione,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it-IT" sz="1800" b="1" dirty="0" smtClean="0">
                <a:solidFill>
                  <a:schemeClr val="tx2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alzando simultaneamente </a:t>
            </a:r>
          </a:p>
          <a:p>
            <a:pPr algn="ctr" eaLnBrk="1" hangingPunct="1">
              <a:buFontTx/>
              <a:buNone/>
              <a:defRPr/>
            </a:pPr>
            <a:r>
              <a:rPr lang="it-IT" sz="1800" b="1" dirty="0" smtClean="0">
                <a:solidFill>
                  <a:schemeClr val="tx2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una sola bandierina. </a:t>
            </a:r>
          </a:p>
          <a:p>
            <a:pPr algn="ctr" eaLnBrk="1" hangingPunct="1">
              <a:buFontTx/>
              <a:buNone/>
              <a:defRPr/>
            </a:pPr>
            <a:endParaRPr lang="it-IT" sz="1800" b="1" dirty="0" smtClean="0">
              <a:solidFill>
                <a:schemeClr val="tx2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it-IT" sz="1800" b="1" dirty="0" smtClean="0">
                <a:solidFill>
                  <a:schemeClr val="tx2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                      </a:t>
            </a:r>
          </a:p>
          <a:p>
            <a:pPr algn="ctr" eaLnBrk="1" hangingPunct="1">
              <a:buFontTx/>
              <a:buNone/>
              <a:defRPr/>
            </a:pPr>
            <a:r>
              <a:rPr lang="it-IT" sz="1800" b="1" dirty="0" smtClean="0">
                <a:solidFill>
                  <a:schemeClr val="tx2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Dopo aver lasciato tempo sufficiente per contare i voti </a:t>
            </a:r>
          </a:p>
          <a:p>
            <a:pPr algn="ctr" eaLnBrk="1" hangingPunct="1">
              <a:buFontTx/>
              <a:buNone/>
              <a:defRPr/>
            </a:pPr>
            <a:r>
              <a:rPr lang="it-IT" sz="1800" b="1" dirty="0" smtClean="0">
                <a:solidFill>
                  <a:schemeClr val="tx2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(approssimativamente 5 secondi)</a:t>
            </a:r>
          </a:p>
          <a:p>
            <a:pPr algn="ctr" eaLnBrk="1" hangingPunct="1">
              <a:buFontTx/>
              <a:buNone/>
              <a:defRPr/>
            </a:pPr>
            <a:r>
              <a:rPr lang="it-IT" sz="1800" b="1" dirty="0" smtClean="0">
                <a:solidFill>
                  <a:schemeClr val="tx2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le bandierine vengono abbassate in seguito ad un altro breve fischio.</a:t>
            </a:r>
          </a:p>
          <a:p>
            <a:endParaRPr lang="it-IT" dirty="0"/>
          </a:p>
        </p:txBody>
      </p:sp>
      <p:pic>
        <p:nvPicPr>
          <p:cNvPr id="5" name="Picture 8" descr="C:\Documents and Settings\Javier\Skrivbord\DSC_08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14554"/>
            <a:ext cx="1511300" cy="2063750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2" descr="C:\Documents and Settings\Javier\Skrivbord\DSC_08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2214554"/>
            <a:ext cx="1428750" cy="2063750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u="sng" dirty="0" smtClean="0">
                <a:solidFill>
                  <a:srgbClr val="F7994B"/>
                </a:solidFill>
                <a:latin typeface="Arial Black" panose="020B0A04020102020204" pitchFamily="34" charset="0"/>
                <a:cs typeface="Arial" pitchFamily="34" charset="0"/>
              </a:rPr>
              <a:t>OPERAZIONI </a:t>
            </a:r>
            <a:r>
              <a:rPr lang="it-IT" sz="4000" u="sng" dirty="0" err="1" smtClean="0">
                <a:solidFill>
                  <a:srgbClr val="F7994B"/>
                </a:solidFill>
                <a:latin typeface="Arial Black" panose="020B0A04020102020204" pitchFamily="34" charset="0"/>
                <a:cs typeface="Arial" pitchFamily="34" charset="0"/>
              </a:rPr>
              <a:t>DI</a:t>
            </a:r>
            <a:r>
              <a:rPr lang="it-IT" sz="4000" u="sng" dirty="0" smtClean="0">
                <a:solidFill>
                  <a:srgbClr val="F7994B"/>
                </a:solidFill>
                <a:latin typeface="Arial Black" panose="020B0A04020102020204" pitchFamily="34" charset="0"/>
                <a:cs typeface="Arial" pitchFamily="34" charset="0"/>
              </a:rPr>
              <a:t> GARA</a:t>
            </a:r>
            <a:endParaRPr lang="it-IT" dirty="0"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708525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endParaRPr lang="it-IT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La decisione presa è a favore di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AKA</a:t>
            </a:r>
            <a:r>
              <a:rPr lang="it-IT" b="1" dirty="0" smtClean="0">
                <a:latin typeface="Arial" pitchFamily="34" charset="0"/>
                <a:cs typeface="Arial" pitchFamily="34" charset="0"/>
              </a:rPr>
              <a:t> o </a:t>
            </a: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AO</a:t>
            </a:r>
            <a:r>
              <a:rPr lang="it-IT" b="1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endParaRPr lang="it-IT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Il Concorrente che riceve la </a:t>
            </a:r>
            <a:r>
              <a:rPr lang="it-IT" b="1" u="sng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maggioranza dei voti</a:t>
            </a: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viene dichiarato vincitore </a:t>
            </a:r>
            <a:b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it-IT" b="1" u="sng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dal Presidente di Giuria.</a:t>
            </a:r>
            <a:endParaRPr lang="sv-SE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u="sng" dirty="0" smtClean="0">
                <a:solidFill>
                  <a:srgbClr val="F7994B"/>
                </a:solidFill>
                <a:latin typeface="Arial Black" panose="020B0A04020102020204" pitchFamily="34" charset="0"/>
                <a:cs typeface="Arial" pitchFamily="34" charset="0"/>
              </a:rPr>
              <a:t>OPERAZIONI </a:t>
            </a:r>
            <a:r>
              <a:rPr lang="it-IT" sz="4000" u="sng" dirty="0" err="1" smtClean="0">
                <a:solidFill>
                  <a:srgbClr val="F7994B"/>
                </a:solidFill>
                <a:latin typeface="Arial Black" panose="020B0A04020102020204" pitchFamily="34" charset="0"/>
                <a:cs typeface="Arial" pitchFamily="34" charset="0"/>
              </a:rPr>
              <a:t>DI</a:t>
            </a:r>
            <a:r>
              <a:rPr lang="it-IT" sz="4000" u="sng" dirty="0" smtClean="0">
                <a:solidFill>
                  <a:srgbClr val="F7994B"/>
                </a:solidFill>
                <a:latin typeface="Arial Black" panose="020B0A04020102020204" pitchFamily="34" charset="0"/>
                <a:cs typeface="Arial" pitchFamily="34" charset="0"/>
              </a:rPr>
              <a:t> GARA</a:t>
            </a:r>
            <a:endParaRPr lang="it-IT" sz="4000" dirty="0"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 algn="ctr" eaLnBrk="1" hangingPunct="1">
              <a:buFont typeface="Wingdings" pitchFamily="2" charset="2"/>
              <a:buNone/>
              <a:defRPr/>
            </a:pPr>
            <a:endParaRPr lang="en-US" sz="3600" b="1" dirty="0" smtClean="0">
              <a:latin typeface="Arial" pitchFamily="34" charset="0"/>
              <a:cs typeface="Arial" pitchFamily="34" charset="0"/>
            </a:endParaRPr>
          </a:p>
          <a:p>
            <a:pPr marL="742950" indent="-742950" algn="ctr" eaLnBrk="1" hangingPunct="1">
              <a:buFont typeface="Wingdings" pitchFamily="2" charset="2"/>
              <a:buNone/>
              <a:defRPr/>
            </a:pPr>
            <a:r>
              <a:rPr lang="en-US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FINE INCONTRO</a:t>
            </a:r>
          </a:p>
          <a:p>
            <a:pPr marL="742950" indent="-742950" algn="ctr" eaLnBrk="1" hangingPunct="1">
              <a:buFont typeface="Wingdings" pitchFamily="2" charset="2"/>
              <a:buNone/>
              <a:defRPr/>
            </a:pPr>
            <a:endParaRPr lang="en-US" sz="36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742950" indent="-742950" algn="ctr" eaLnBrk="1" hangingPunct="1">
              <a:buFont typeface="Wingdings" pitchFamily="2" charset="2"/>
              <a:buNone/>
              <a:defRPr/>
            </a:pP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Dopo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che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è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stato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ufficializzato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il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verdetto</a:t>
            </a:r>
            <a:endParaRPr lang="en-US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742950" indent="-742950" algn="ctr" eaLnBrk="1" hangingPunct="1">
              <a:buFont typeface="Wingdings" pitchFamily="2" charset="2"/>
              <a:buNone/>
              <a:defRPr/>
            </a:pP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gli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Atleti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effettuano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il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saluto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prima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tra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loro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742950" indent="-742950" algn="ctr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 poi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ai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Giudici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75774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u="sng" dirty="0" smtClean="0">
                <a:solidFill>
                  <a:srgbClr val="F7994B"/>
                </a:solidFill>
                <a:latin typeface="Arial" pitchFamily="34" charset="0"/>
                <a:cs typeface="Arial" pitchFamily="34" charset="0"/>
              </a:rPr>
              <a:t>OPERAZIONI </a:t>
            </a:r>
            <a:r>
              <a:rPr lang="it-IT" sz="4000" u="sng" dirty="0" err="1" smtClean="0">
                <a:solidFill>
                  <a:srgbClr val="F7994B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4000" u="sng" dirty="0" smtClean="0">
                <a:solidFill>
                  <a:srgbClr val="F7994B"/>
                </a:solidFill>
                <a:latin typeface="Arial" pitchFamily="34" charset="0"/>
                <a:cs typeface="Arial" pitchFamily="34" charset="0"/>
              </a:rPr>
              <a:t> GARA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endParaRPr lang="it-IT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 i Kata non sono  stati eseguiti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it-IT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CONFORMEMENTE</a:t>
            </a:r>
            <a:r>
              <a:rPr lang="it-IT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alle regole,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il Giudice Centrale o altro Giudice attira l’attenzione per consulte tutto il gruppo arbitrale e raggiungere un verdetto.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it-IT" b="1" dirty="0" smtClean="0">
              <a:latin typeface="Arial" pitchFamily="34" charset="0"/>
              <a:cs typeface="Arial" pitchFamily="34" charset="0"/>
            </a:endParaRP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12974"/>
          </a:xfrm>
        </p:spPr>
        <p:txBody>
          <a:bodyPr/>
          <a:lstStyle/>
          <a:p>
            <a:pPr>
              <a:defRPr/>
            </a:pPr>
            <a:r>
              <a:rPr lang="it-IT" sz="4400" dirty="0" smtClean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u="sng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OPERAZIONI </a:t>
            </a:r>
            <a:r>
              <a:rPr lang="it-IT" sz="4000" u="sng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4000" u="sng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GARA</a:t>
            </a:r>
            <a:r>
              <a:rPr lang="it-IT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288" y="1125538"/>
            <a:ext cx="8229600" cy="46783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GB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SQUALIFICA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GB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(PROCEDURA)</a:t>
            </a:r>
          </a:p>
          <a:p>
            <a:pPr algn="ctr">
              <a:buFont typeface="Wingdings" pitchFamily="2" charset="2"/>
              <a:buNone/>
              <a:defRPr/>
            </a:pPr>
            <a:endParaRPr lang="it-IT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 entrambi i Concorrenti vengono squalificati, </a:t>
            </a:r>
            <a:r>
              <a:rPr lang="it-IT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per quell’incontro non vi sarà alcun vincitore</a:t>
            </a:r>
            <a:r>
              <a:rPr lang="it-IT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L’avversario per il turno successivo vincerà automaticamente l’incontro senza necessità che si presenti sull’area di gara.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it-IT" b="1" dirty="0" smtClean="0">
                <a:latin typeface="Arial" pitchFamily="34" charset="0"/>
                <a:cs typeface="Arial" pitchFamily="34" charset="0"/>
              </a:rPr>
              <a:t> </a:t>
            </a:r>
            <a:endParaRPr lang="it-IT" b="1" u="sng" dirty="0" smtClean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862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1256" y="-171400"/>
            <a:ext cx="8128992" cy="966738"/>
          </a:xfrm>
        </p:spPr>
        <p:txBody>
          <a:bodyPr/>
          <a:lstStyle/>
          <a:p>
            <a:r>
              <a:rPr lang="en-GB" sz="4000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DEFINIZIONE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07504" y="692696"/>
            <a:ext cx="9001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KATA = COMBATTIMENTO CODIFICATO</a:t>
            </a:r>
          </a:p>
          <a:p>
            <a:pPr algn="just"/>
            <a:endParaRPr lang="it-IT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Art. 5 “CRITERI DECISIONALI”</a:t>
            </a:r>
          </a:p>
          <a:p>
            <a:pPr algn="just"/>
            <a:endParaRPr lang="it-IT" sz="22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Spiegazione I</a:t>
            </a:r>
          </a:p>
          <a:p>
            <a:pPr algn="just"/>
            <a:endParaRPr lang="it-IT" sz="22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it-IT" sz="2200" b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Kata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è una danza o una rappresentazione teatrale. Deve essere eseguito nel rispetto dei </a:t>
            </a: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valori e </a:t>
            </a:r>
            <a:r>
              <a:rPr lang="it-IT" sz="2200" b="1" u="sng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princìpi</a:t>
            </a: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tradizionali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Deve essere </a:t>
            </a: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realistico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termini di </a:t>
            </a: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combattimento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mostrare concentrazione, </a:t>
            </a: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potenza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potenziale impatto (efficacia / lesività) in ogni </a:t>
            </a: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tecnica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Deve dimostrare </a:t>
            </a: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forza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velocità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come anche grazia, </a:t>
            </a:r>
            <a:r>
              <a:rPr lang="it-IT" sz="2200" b="1" u="sng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ritmo ed equilibrio</a:t>
            </a:r>
            <a:r>
              <a:rPr lang="it-IT" sz="2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2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332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12974"/>
          </a:xfrm>
        </p:spPr>
        <p:txBody>
          <a:bodyPr/>
          <a:lstStyle/>
          <a:p>
            <a:pPr>
              <a:defRPr/>
            </a:pPr>
            <a:r>
              <a:rPr lang="it-IT" sz="4400" dirty="0" smtClean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u="sng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OPERAZIONI </a:t>
            </a:r>
            <a:r>
              <a:rPr lang="it-IT" sz="4000" u="sng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it-IT" sz="4000" u="sng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GARA</a:t>
            </a:r>
            <a:r>
              <a:rPr lang="it-IT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288" y="1125538"/>
            <a:ext cx="8229600" cy="518378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en-GB" sz="3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GB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SQUALIFICA O KIKEN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GB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(PROCEDURA)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 un Concorrente viene squalificato o non si presenta , il Giudice Centrale si rivolge verso di lui ed incrocia le bandierine nel primo caso, indica verso la sua direzione con la bandiera nel secondo,dando la vittoria al suo avversario.</a:t>
            </a: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endParaRPr lang="it-IT" b="1" u="sng" dirty="0" smtClean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14290"/>
            <a:ext cx="8229600" cy="798684"/>
          </a:xfrm>
        </p:spPr>
        <p:txBody>
          <a:bodyPr/>
          <a:lstStyle/>
          <a:p>
            <a:pPr>
              <a:defRPr/>
            </a:pPr>
            <a:r>
              <a:rPr lang="it-IT" sz="4400" dirty="0" smtClean="0">
                <a:solidFill>
                  <a:srgbClr val="F64B1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4000" u="sng" dirty="0" smtClean="0">
                <a:solidFill>
                  <a:srgbClr val="FF9900"/>
                </a:solidFill>
                <a:latin typeface="Arial Black" panose="020B0A04020102020204" pitchFamily="34" charset="0"/>
                <a:cs typeface="Arial" pitchFamily="34" charset="0"/>
              </a:rPr>
              <a:t>OPERAZIONI </a:t>
            </a:r>
            <a:r>
              <a:rPr lang="it-IT" sz="4000" u="sng" dirty="0" err="1" smtClean="0">
                <a:solidFill>
                  <a:srgbClr val="FF9900"/>
                </a:solidFill>
                <a:latin typeface="Arial Black" panose="020B0A04020102020204" pitchFamily="34" charset="0"/>
                <a:cs typeface="Arial" pitchFamily="34" charset="0"/>
              </a:rPr>
              <a:t>DI</a:t>
            </a:r>
            <a:r>
              <a:rPr lang="it-IT" sz="4000" u="sng" dirty="0" smtClean="0">
                <a:solidFill>
                  <a:srgbClr val="FF9900"/>
                </a:solidFill>
                <a:latin typeface="Arial Black" panose="020B0A04020102020204" pitchFamily="34" charset="0"/>
                <a:cs typeface="Arial" pitchFamily="34" charset="0"/>
              </a:rPr>
              <a:t> GARA</a:t>
            </a:r>
            <a:endParaRPr lang="it-IT" u="sng" dirty="0">
              <a:solidFill>
                <a:srgbClr val="FF9900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288" y="785793"/>
            <a:ext cx="8229600" cy="501810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n-US" altLang="it-IT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</a:pPr>
            <a:endParaRPr lang="en-US" altLang="it-IT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alt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altLang="it-IT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caso</a:t>
            </a:r>
            <a:r>
              <a:rPr lang="en-US" alt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it-IT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en-US" alt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it-IT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squalifica</a:t>
            </a:r>
            <a:r>
              <a:rPr lang="en-US" alt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di </a:t>
            </a:r>
          </a:p>
          <a:p>
            <a:pPr algn="ctr">
              <a:buFont typeface="Wingdings" pitchFamily="2" charset="2"/>
              <a:buNone/>
            </a:pPr>
            <a:r>
              <a:rPr lang="en-US" altLang="it-IT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entrambi</a:t>
            </a:r>
            <a:r>
              <a:rPr lang="en-US" alt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it-IT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alt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it-IT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Concorrenti</a:t>
            </a:r>
            <a:r>
              <a:rPr lang="en-US" alt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algn="ctr">
              <a:buFont typeface="Wingdings" pitchFamily="2" charset="2"/>
              <a:buNone/>
            </a:pPr>
            <a:r>
              <a:rPr lang="en-US" alt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 </a:t>
            </a:r>
            <a:r>
              <a:rPr lang="en-US" altLang="it-IT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questo</a:t>
            </a:r>
            <a:r>
              <a:rPr lang="en-US" alt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è</a:t>
            </a:r>
          </a:p>
          <a:p>
            <a:pPr algn="ctr">
              <a:buFont typeface="Wingdings" pitchFamily="2" charset="2"/>
              <a:buNone/>
            </a:pPr>
            <a:r>
              <a:rPr lang="en-US" altLang="it-IT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l’incontro</a:t>
            </a:r>
            <a:r>
              <a:rPr lang="en-US" alt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buFont typeface="Wingdings" pitchFamily="2" charset="2"/>
              <a:buNone/>
            </a:pPr>
            <a:r>
              <a:rPr lang="en-US" alt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per le </a:t>
            </a:r>
            <a:r>
              <a:rPr lang="en-US" altLang="it-IT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medaglie</a:t>
            </a:r>
            <a:r>
              <a:rPr lang="en-US" alt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altLang="it-IT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it-IT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buFont typeface="Wingdings" pitchFamily="2" charset="2"/>
              <a:buNone/>
            </a:pPr>
            <a:r>
              <a:rPr lang="en-US" altLang="it-IT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HANTEI</a:t>
            </a:r>
            <a:endParaRPr lang="sv-SE" altLang="it-IT" sz="4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endParaRPr lang="it-IT" sz="24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C:\Users\javier\Desktop\Bil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143248"/>
            <a:ext cx="2376488" cy="2717800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5" descr="C:\Documents and Settings\Javier\Skrivbord\DSC_9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214686"/>
            <a:ext cx="2306637" cy="27574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u="sng" dirty="0" smtClean="0">
                <a:solidFill>
                  <a:srgbClr val="FF9900"/>
                </a:solidFill>
                <a:latin typeface="Arial Black" panose="020B0A04020102020204" pitchFamily="34" charset="0"/>
                <a:cs typeface="Arial" pitchFamily="34" charset="0"/>
              </a:rPr>
              <a:t>OPERAZIONI </a:t>
            </a:r>
            <a:r>
              <a:rPr lang="it-IT" sz="4000" u="sng" dirty="0" err="1" smtClean="0">
                <a:solidFill>
                  <a:srgbClr val="FF9900"/>
                </a:solidFill>
                <a:latin typeface="Arial Black" panose="020B0A04020102020204" pitchFamily="34" charset="0"/>
                <a:cs typeface="Arial" pitchFamily="34" charset="0"/>
              </a:rPr>
              <a:t>DI</a:t>
            </a:r>
            <a:r>
              <a:rPr lang="it-IT" sz="4000" u="sng" dirty="0" smtClean="0">
                <a:solidFill>
                  <a:srgbClr val="FF9900"/>
                </a:solidFill>
                <a:latin typeface="Arial Black" panose="020B0A04020102020204" pitchFamily="34" charset="0"/>
                <a:cs typeface="Arial" pitchFamily="34" charset="0"/>
              </a:rPr>
              <a:t> GARA</a:t>
            </a:r>
            <a:endParaRPr lang="it-IT" sz="4000" dirty="0"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708525"/>
          </a:xfrm>
          <a:noFill/>
        </p:spPr>
        <p:txBody>
          <a:bodyPr/>
          <a:lstStyle/>
          <a:p>
            <a:pPr marL="136525" indent="0" algn="just">
              <a:buNone/>
            </a:pPr>
            <a:endParaRPr lang="it-IT" b="1" dirty="0" smtClean="0"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Se un Atleta/Squadra si ritira dopo che l’avversario ha iniziato la sua prova, quest’ultimo potrà nuovamente eseguire lo stesso KATA </a:t>
            </a:r>
            <a:r>
              <a:rPr lang="it-IT" b="1" u="sng" dirty="0" smtClean="0">
                <a:solidFill>
                  <a:schemeClr val="tx2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in uno dei turni successivi</a:t>
            </a: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(non necessariamente nel turno successivo) poiché tale situazione deve essere considerata come una vittoria per </a:t>
            </a:r>
            <a:r>
              <a:rPr lang="it-IT" b="1" dirty="0" err="1" smtClean="0"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Kiken</a:t>
            </a:r>
            <a:r>
              <a:rPr lang="it-IT" b="1" dirty="0" smtClean="0">
                <a:solidFill>
                  <a:srgbClr val="C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. </a:t>
            </a:r>
          </a:p>
          <a:p>
            <a:pPr marL="136525" indent="0" algn="just">
              <a:buNone/>
            </a:pPr>
            <a:endParaRPr lang="en-GB" sz="2400" b="1" u="sng" dirty="0" smtClean="0"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04675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anose="02020603050405020304" pitchFamily="18" charset="0"/>
              </a:rPr>
              <a:t>AREA DI GARA   </a:t>
            </a:r>
            <a:endParaRPr lang="it-IT" sz="4000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Segnaposto contenuto 7"/>
          <p:cNvSpPr>
            <a:spLocks noGrp="1"/>
          </p:cNvSpPr>
          <p:nvPr>
            <p:ph sz="half" idx="1"/>
          </p:nvPr>
        </p:nvSpPr>
        <p:spPr>
          <a:xfrm>
            <a:off x="0" y="1556793"/>
            <a:ext cx="9144000" cy="1728192"/>
          </a:xfrm>
        </p:spPr>
        <p:txBody>
          <a:bodyPr/>
          <a:lstStyle/>
          <a:p>
            <a:pPr marL="136525" indent="0" algn="just">
              <a:lnSpc>
                <a:spcPct val="150000"/>
              </a:lnSpc>
              <a:buNone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L’area di gara deve essere sufficientemente grande da consentire l’esecuzione ininterrotta dei kata.</a:t>
            </a:r>
          </a:p>
          <a:p>
            <a:pPr marL="136525" indent="0" algn="ctr">
              <a:buNone/>
            </a:pPr>
            <a:endParaRPr lang="it-IT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36525" indent="0" algn="just">
              <a:buNone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Solitamente è idonea l’area di gara del </a:t>
            </a:r>
            <a:r>
              <a:rPr lang="it-IT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kumite</a:t>
            </a: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136525" indent="0" algn="ctr">
              <a:buNone/>
            </a:pPr>
            <a:endParaRPr lang="it-IT" sz="28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36525" indent="0" algn="ctr">
              <a:buNone/>
            </a:pPr>
            <a:r>
              <a:rPr lang="it-IT" sz="2400" b="1" u="sng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NOVITA’ 2017</a:t>
            </a:r>
          </a:p>
          <a:p>
            <a:pPr marL="136525" indent="0" algn="ctr">
              <a:buNone/>
            </a:pPr>
            <a:r>
              <a:rPr lang="it-IT" sz="2400" b="1" u="sng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  </a:t>
            </a: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Per la gara di </a:t>
            </a:r>
            <a:r>
              <a:rPr lang="it-IT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kata</a:t>
            </a: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i tappeti del </a:t>
            </a:r>
            <a:r>
              <a:rPr lang="it-IT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kumite</a:t>
            </a: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che indicano il punto di partenza degli atleti, devono essere girati a formare una superficie di gara di colore uniforme.</a:t>
            </a:r>
            <a:endParaRPr lang="it-IT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40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DIVISA UFFICIALE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0206" y="542146"/>
            <a:ext cx="8686800" cy="5615905"/>
          </a:xfrm>
        </p:spPr>
        <p:txBody>
          <a:bodyPr>
            <a:norm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it-IT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it-IT" dirty="0" smtClean="0">
              <a:latin typeface="Times New Roman" pitchFamily="18" charset="0"/>
              <a:cs typeface="Times New Roman" pitchFamily="18" charset="0"/>
            </a:endParaRP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it-IT" b="1" dirty="0" smtClean="0">
              <a:latin typeface="Arial" pitchFamily="34" charset="0"/>
              <a:cs typeface="Arial" pitchFamily="34" charset="0"/>
            </a:endParaRP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Gli Atleti devono indossare un Karate-</a:t>
            </a:r>
            <a:r>
              <a:rPr lang="it-IT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Gi</a:t>
            </a: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bianco senza strisce, decori o ricami personali.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it-IT" b="1" dirty="0" smtClean="0">
              <a:latin typeface="Arial" pitchFamily="34" charset="0"/>
              <a:cs typeface="Arial" pitchFamily="34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it-IT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it-IT" sz="1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C:\Users\javier.SWEKARATE\Desktop\Bild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1" y="3648869"/>
            <a:ext cx="1609725" cy="306070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:\Documents and Settings\Javier\Skrivbord\DSC_86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992174"/>
            <a:ext cx="1872208" cy="268848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C:\Users\javier.SWEKARATE\Desktop\Bild8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040220"/>
            <a:ext cx="2160587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1814513" algn="l"/>
              </a:tabLst>
              <a:defRPr/>
            </a:pPr>
            <a:r>
              <a:rPr lang="it-IT" sz="4400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DIVISA UFFICIALE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136525" indent="0">
              <a:buNone/>
            </a:pPr>
            <a:r>
              <a:rPr lang="it-IT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Solo le etichette originali del produttore possono apparire sul </a:t>
            </a:r>
            <a:r>
              <a:rPr lang="it-IT" b="1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Gi</a:t>
            </a:r>
            <a:endParaRPr lang="it-IT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it-IT" dirty="0"/>
          </a:p>
        </p:txBody>
      </p:sp>
      <p:sp>
        <p:nvSpPr>
          <p:cNvPr id="6" name="Segnaposto risorsa multimediale 5"/>
          <p:cNvSpPr>
            <a:spLocks noGrp="1"/>
          </p:cNvSpPr>
          <p:nvPr>
            <p:ph type="media" sz="half" idx="2"/>
          </p:nvPr>
        </p:nvSpPr>
        <p:spPr/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534" y="1556792"/>
            <a:ext cx="4248472" cy="501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5405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DIVISA UFFICIALE</a:t>
            </a:r>
            <a:endParaRPr lang="it-IT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E’ 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consentito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che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sulla</a:t>
            </a:r>
            <a:endParaRPr lang="en-US" dirty="0">
              <a:solidFill>
                <a:srgbClr val="FFFF00"/>
              </a:solidFill>
              <a:latin typeface="Arial Black" pitchFamily="34" charset="0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dirty="0" err="1">
                <a:solidFill>
                  <a:srgbClr val="FFFF00"/>
                </a:solidFill>
                <a:latin typeface="Arial Black" pitchFamily="34" charset="0"/>
              </a:rPr>
              <a:t>g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iacca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 del Karate-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Gi</a:t>
            </a:r>
            <a:endParaRPr lang="en-US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dirty="0" err="1">
                <a:solidFill>
                  <a:srgbClr val="FFFF00"/>
                </a:solidFill>
                <a:latin typeface="Arial Black" pitchFamily="34" charset="0"/>
              </a:rPr>
              <a:t>v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enga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stampato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 il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dirty="0" err="1">
                <a:solidFill>
                  <a:srgbClr val="FFFF00"/>
                </a:solidFill>
                <a:latin typeface="Arial Black" pitchFamily="34" charset="0"/>
              </a:rPr>
              <a:t>m</a:t>
            </a:r>
            <a:r>
              <a:rPr lang="en-US" dirty="0" err="1" smtClean="0">
                <a:solidFill>
                  <a:srgbClr val="FFFF00"/>
                </a:solidFill>
                <a:latin typeface="Arial Black" pitchFamily="34" charset="0"/>
              </a:rPr>
              <a:t>archio</a:t>
            </a:r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 “CLIMA” 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en-GB" b="1" dirty="0" smtClean="0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</p:txBody>
      </p:sp>
      <p:pic>
        <p:nvPicPr>
          <p:cNvPr id="5" name="Picture 2" descr="C:\Users\Zaytouni\Desktop\K220-AS-WH-1-500x5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72816"/>
            <a:ext cx="3744789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3759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DIVISA UFFICIALE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708525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 algn="ctr"/>
            <a:endParaRPr lang="it-IT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ctr">
              <a:buNone/>
            </a:pPr>
            <a:r>
              <a:rPr lang="it-IT" b="1" dirty="0" smtClean="0">
                <a:latin typeface="Arial" panose="020B0604020202020204" pitchFamily="34" charset="0"/>
                <a:cs typeface="Arial" panose="020B0604020202020204" pitchFamily="34" charset="0"/>
              </a:rPr>
              <a:t>GI giacca</a:t>
            </a:r>
          </a:p>
          <a:p>
            <a:pPr algn="ctr"/>
            <a:endParaRPr lang="it-IT" b="1" dirty="0"/>
          </a:p>
        </p:txBody>
      </p:sp>
      <p:pic>
        <p:nvPicPr>
          <p:cNvPr id="7" name="Picture 11" descr="C:\Users\javier\Desktop\IMG_54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40968"/>
            <a:ext cx="4000500" cy="30003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C:\Users\javier\Desktop\IMG_54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123321"/>
            <a:ext cx="3976688" cy="29829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9399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it-IT" sz="36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DIVISA</a:t>
            </a:r>
            <a:r>
              <a:rPr lang="it-IT" sz="40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UFFICIALE</a:t>
            </a:r>
            <a:r>
              <a:rPr lang="it-IT" sz="4000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it-IT" sz="4000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it-IT" sz="4000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it-IT" sz="4000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it-IT" sz="28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GI giacca</a:t>
            </a:r>
            <a:endParaRPr lang="it-IT" sz="40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Picture 5" descr="D:\GI WHITE BA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366414"/>
            <a:ext cx="3000895" cy="399842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C:\Users\utente1\Desktop\logotipo_adida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800" y="2708920"/>
            <a:ext cx="1600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C:\Users\utente1\Desktop\arawaza_pq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789363"/>
            <a:ext cx="8064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 descr="C:\Users\utente1\Desktop\budonord_pq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724400"/>
            <a:ext cx="792163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 descr="C:\Users\utente1\Desktop\daedo_pq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537200"/>
            <a:ext cx="792163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 descr="C:\Users\utente1\Desktop\hayashi_pq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708275"/>
            <a:ext cx="80645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 descr="C:\Users\utente1\Desktop\shureido_pq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3573463"/>
            <a:ext cx="8064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C:\Users\utente1\Desktop\wesing_pq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581525"/>
            <a:ext cx="73818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 descr="C:\Users\utente1\Desktop\tokaido_pq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5589588"/>
            <a:ext cx="73818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1256" y="-171400"/>
            <a:ext cx="8128992" cy="966738"/>
          </a:xfrm>
        </p:spPr>
        <p:txBody>
          <a:bodyPr/>
          <a:lstStyle/>
          <a:p>
            <a:r>
              <a:rPr lang="en-GB" sz="4000" u="sng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DIVISA UFFICIALE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0" y="1772816"/>
            <a:ext cx="9036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it-IT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giacca, una volta stretta intorno alla vita con la </a:t>
            </a:r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cintura</a:t>
            </a:r>
            <a:r>
              <a:rPr lang="it-IT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it-IT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 ricadere sui fianchi per una lunghezza minima sufficiente a ricoprirli, ma non può superare la lunghezza di tre quarti sulla coscia. Le Atlete possono indossare una T-shirt bianca sotto la giacca del </a:t>
            </a:r>
            <a:r>
              <a:rPr lang="it-IT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Karategi</a:t>
            </a:r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endParaRPr lang="it-IT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giacca deve essere legata. </a:t>
            </a:r>
          </a:p>
          <a:p>
            <a:pPr algn="ctr"/>
            <a:r>
              <a:rPr lang="it-IT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giacche senza laccetti non possono essere utilizzate.</a:t>
            </a:r>
            <a:endParaRPr lang="it-IT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864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CRITERI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marL="136525" indent="0" algn="just">
              <a:lnSpc>
                <a:spcPct val="150000"/>
              </a:lnSpc>
              <a:buNone/>
            </a:pPr>
            <a:endParaRPr lang="it-IT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just">
              <a:lnSpc>
                <a:spcPct val="150000"/>
              </a:lnSpc>
              <a:buNone/>
            </a:pPr>
            <a:endParaRPr lang="it-IT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criteri </a:t>
            </a:r>
            <a:r>
              <a:rPr lang="it-IT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</a:t>
            </a:r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valutazione orientano l’attenzione </a:t>
            </a:r>
            <a:r>
              <a:rPr lang="it-IT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Giudice verso le componenti strutturali della prestazione</a:t>
            </a:r>
            <a:endParaRPr lang="it-IT" sz="24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282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1256" y="-171400"/>
            <a:ext cx="8128992" cy="966738"/>
          </a:xfrm>
        </p:spPr>
        <p:txBody>
          <a:bodyPr/>
          <a:lstStyle/>
          <a:p>
            <a:r>
              <a:rPr lang="en-GB" sz="4000" u="sng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DIVISA UFFICIALE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07504" y="1225689"/>
            <a:ext cx="90364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maniche della giacca devono essere lunghe tanto da coprire più della metà dell’avambraccio e non devono essere più lunghe della piega del polso. Non è consentito arrotolare le maniche della giacca.</a:t>
            </a:r>
          </a:p>
          <a:p>
            <a:pPr algn="just"/>
            <a:endParaRPr lang="it-IT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giacca non può essere rimossa durante l’esecuzione </a:t>
            </a:r>
            <a:endParaRPr lang="it-IT" b="1" u="sng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della prova</a:t>
            </a:r>
          </a:p>
          <a:p>
            <a:pPr algn="just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pantaloni devono essere sufficientemente lunghi da coprire almeno I due terzi della tibia, ma non devono essere più lunghi della caviglia e non possono essere arrotolati.</a:t>
            </a:r>
          </a:p>
          <a:p>
            <a:pPr algn="just"/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745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0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u="sng" dirty="0" smtClean="0">
                <a:solidFill>
                  <a:srgbClr val="FF3300"/>
                </a:solidFill>
                <a:cs typeface="Arial" charset="0"/>
              </a:rPr>
              <a:t/>
            </a:r>
            <a:br>
              <a:rPr lang="en-GB" sz="3200" u="sng" dirty="0" smtClean="0">
                <a:solidFill>
                  <a:srgbClr val="FF3300"/>
                </a:solidFill>
                <a:cs typeface="Arial" charset="0"/>
              </a:rPr>
            </a:br>
            <a:r>
              <a:rPr lang="en-GB" sz="4400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DIVISA UFFICIALE</a:t>
            </a:r>
            <a:r>
              <a:rPr lang="en-GB" sz="6000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 </a:t>
            </a:r>
            <a:r>
              <a:rPr lang="en-GB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it-IT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708525"/>
          </a:xfrm>
        </p:spPr>
        <p:txBody>
          <a:bodyPr/>
          <a:lstStyle/>
          <a:p>
            <a:pPr marL="136525" indent="0" algn="ctr">
              <a:buNone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Le cinture devono essere senza ricami personali, pubblicità o altri segni oltre l’etichetta del produttore </a:t>
            </a:r>
          </a:p>
          <a:p>
            <a:pPr algn="ctr"/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3" name="Rectangle 17"/>
          <p:cNvSpPr>
            <a:spLocks noChangeArrowheads="1"/>
          </p:cNvSpPr>
          <p:nvPr/>
        </p:nvSpPr>
        <p:spPr bwMode="auto">
          <a:xfrm>
            <a:off x="4443413" y="2992438"/>
            <a:ext cx="1841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/>
            <a:r>
              <a:rPr lang="it-IT" altLang="it-IT" sz="1200"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altLang="it-IT" sz="1200">
                <a:latin typeface="Times New Roman" pitchFamily="18" charset="0"/>
                <a:cs typeface="Times New Roman" pitchFamily="18" charset="0"/>
              </a:rPr>
            </a:br>
            <a:endParaRPr lang="it-IT" altLang="it-IT">
              <a:latin typeface="Times New Roman" pitchFamily="18" charset="0"/>
            </a:endParaRPr>
          </a:p>
        </p:txBody>
      </p:sp>
      <p:sp>
        <p:nvSpPr>
          <p:cNvPr id="7184" name="Rectangle 18"/>
          <p:cNvSpPr>
            <a:spLocks noChangeArrowheads="1"/>
          </p:cNvSpPr>
          <p:nvPr/>
        </p:nvSpPr>
        <p:spPr bwMode="auto">
          <a:xfrm>
            <a:off x="-36513" y="3632200"/>
            <a:ext cx="9144001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endParaRPr lang="it-IT" altLang="it-IT">
              <a:latin typeface="Times New Roman" pitchFamily="18" charset="0"/>
            </a:endParaRPr>
          </a:p>
        </p:txBody>
      </p:sp>
      <p:pic>
        <p:nvPicPr>
          <p:cNvPr id="7" name="Picture 4" descr="C:\Users\javier.SWEKARATE\Desktop\DSC_80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12319"/>
            <a:ext cx="2631889" cy="2767173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javier.SWEKARATE\Desktop\DSC_80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312333"/>
            <a:ext cx="2565243" cy="2767159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0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u="sng" dirty="0" smtClean="0">
                <a:solidFill>
                  <a:srgbClr val="FF3300"/>
                </a:solidFill>
                <a:cs typeface="Arial" charset="0"/>
              </a:rPr>
              <a:t/>
            </a:r>
            <a:br>
              <a:rPr lang="en-GB" sz="3200" u="sng" dirty="0" smtClean="0">
                <a:solidFill>
                  <a:srgbClr val="FF3300"/>
                </a:solidFill>
                <a:cs typeface="Arial" charset="0"/>
              </a:rPr>
            </a:br>
            <a:r>
              <a:rPr lang="en-GB" sz="4400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DIVISA UFFICIALE</a:t>
            </a:r>
            <a:r>
              <a:rPr lang="en-GB" sz="6000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 </a:t>
            </a:r>
            <a:r>
              <a:rPr lang="en-GB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36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it-IT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708525"/>
          </a:xfrm>
        </p:spPr>
        <p:txBody>
          <a:bodyPr/>
          <a:lstStyle/>
          <a:p>
            <a:pPr marL="136525" indent="0" algn="ctr">
              <a:buNone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NOVITA’ 2017</a:t>
            </a:r>
          </a:p>
          <a:p>
            <a:pPr marL="136525" indent="0" algn="ctr">
              <a:buNone/>
            </a:pPr>
            <a:endParaRPr lang="it-IT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	La cintura indossata dagli atleti, misurata dal nodo, non deve essere inferiore a 15 cm e non deve superare i ¾ della coscia.</a:t>
            </a:r>
          </a:p>
          <a:p>
            <a:pPr algn="just">
              <a:buNone/>
            </a:pPr>
            <a:endParaRPr lang="it-IT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3" name="Rectangle 17"/>
          <p:cNvSpPr>
            <a:spLocks noChangeArrowheads="1"/>
          </p:cNvSpPr>
          <p:nvPr/>
        </p:nvSpPr>
        <p:spPr bwMode="auto">
          <a:xfrm>
            <a:off x="4443413" y="2992438"/>
            <a:ext cx="1841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/>
            <a:r>
              <a:rPr lang="it-IT" altLang="it-IT" sz="1200"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altLang="it-IT" sz="1200">
                <a:latin typeface="Times New Roman" pitchFamily="18" charset="0"/>
                <a:cs typeface="Times New Roman" pitchFamily="18" charset="0"/>
              </a:rPr>
            </a:br>
            <a:endParaRPr lang="it-IT" altLang="it-IT">
              <a:latin typeface="Times New Roman" pitchFamily="18" charset="0"/>
            </a:endParaRPr>
          </a:p>
        </p:txBody>
      </p:sp>
      <p:sp>
        <p:nvSpPr>
          <p:cNvPr id="7184" name="Rectangle 18"/>
          <p:cNvSpPr>
            <a:spLocks noChangeArrowheads="1"/>
          </p:cNvSpPr>
          <p:nvPr/>
        </p:nvSpPr>
        <p:spPr bwMode="auto">
          <a:xfrm>
            <a:off x="-36513" y="3632200"/>
            <a:ext cx="9144001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439150" algn="l"/>
              </a:tabLst>
              <a:defRPr sz="2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endParaRPr lang="it-IT" altLang="it-IT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474840" cy="11620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it-IT" sz="3600" b="1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DIVISA UFFICIALE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idx="2"/>
          </p:nvPr>
        </p:nvSpPr>
        <p:spPr>
          <a:xfrm>
            <a:off x="0" y="1412776"/>
            <a:ext cx="3563888" cy="5445224"/>
          </a:xfrm>
        </p:spPr>
        <p:txBody>
          <a:bodyPr/>
          <a:lstStyle/>
          <a:p>
            <a:endParaRPr lang="it-IT" b="1" dirty="0" smtClean="0">
              <a:latin typeface="Arial" pitchFamily="34" charset="0"/>
              <a:cs typeface="Arial" pitchFamily="34" charset="0"/>
            </a:endParaRPr>
          </a:p>
          <a:p>
            <a:endParaRPr lang="it-IT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Immagine </a:t>
            </a:r>
            <a:r>
              <a:rPr lang="it-IT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della tenuta di Karate omologata con pubblicità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0"/>
            <a:ext cx="55801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it-IT" sz="40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imes New Roman" pitchFamily="18" charset="0"/>
              </a:rPr>
              <a:t>DIVISA UFFICIALE</a:t>
            </a:r>
            <a:r>
              <a:rPr lang="it-IT" sz="4000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it-IT" sz="4000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it-IT" sz="2800" i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noFill/>
          <a:ln w="28575">
            <a:noFill/>
            <a:round/>
            <a:headEnd/>
            <a:tailEnd/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GB" altLang="it-IT" b="1" dirty="0" smtClean="0">
                <a:solidFill>
                  <a:srgbClr val="FFFF00"/>
                </a:solidFill>
              </a:rPr>
              <a:t>   </a:t>
            </a:r>
            <a:r>
              <a:rPr lang="en-GB" altLang="it-IT" b="1" dirty="0" err="1" smtClean="0">
                <a:solidFill>
                  <a:schemeClr val="tx2"/>
                </a:solidFill>
                <a:latin typeface="Calibri" pitchFamily="34" charset="0"/>
              </a:rPr>
              <a:t>Pubblicità</a:t>
            </a:r>
            <a:r>
              <a:rPr lang="en-GB" altLang="it-IT" b="1" dirty="0" smtClean="0">
                <a:solidFill>
                  <a:schemeClr val="tx2"/>
                </a:solidFill>
                <a:latin typeface="Calibri" pitchFamily="34" charset="0"/>
              </a:rPr>
              <a:t>                                              </a:t>
            </a:r>
            <a:r>
              <a:rPr lang="en-GB" altLang="it-IT" b="1" dirty="0" err="1" smtClean="0">
                <a:solidFill>
                  <a:schemeClr val="tx2"/>
                </a:solidFill>
                <a:latin typeface="Calibri" pitchFamily="34" charset="0"/>
              </a:rPr>
              <a:t>Pubblicità</a:t>
            </a:r>
            <a:r>
              <a:rPr lang="en-GB" altLang="it-IT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endParaRPr lang="en-GB" altLang="it-IT" b="1" dirty="0" smtClean="0">
              <a:solidFill>
                <a:srgbClr val="0000FF"/>
              </a:solidFill>
            </a:endParaRPr>
          </a:p>
        </p:txBody>
      </p:sp>
      <p:pic>
        <p:nvPicPr>
          <p:cNvPr id="5" name="Picture 5" descr="DVC00047%20Kopi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88840"/>
            <a:ext cx="2922587" cy="388778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u="sng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DIVISA UFFICIALE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484784"/>
            <a:ext cx="8373616" cy="5112568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it-IT" dirty="0" smtClean="0"/>
              <a:t>                         </a:t>
            </a:r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SONO PROIBITI</a:t>
            </a:r>
          </a:p>
          <a:p>
            <a:pPr marL="1984248" lvl="7" indent="0">
              <a:buNone/>
            </a:pPr>
            <a:r>
              <a:rPr lang="it-IT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FERMACAPELLI</a:t>
            </a:r>
          </a:p>
          <a:p>
            <a:pPr marL="1984248" lvl="7" indent="0">
              <a:buNone/>
            </a:pPr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MOLLETTE METALLICHE</a:t>
            </a:r>
          </a:p>
          <a:p>
            <a:pPr marL="1984248" lvl="7" indent="0">
              <a:buNone/>
            </a:pPr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NASTRI</a:t>
            </a:r>
          </a:p>
          <a:p>
            <a:pPr marL="1984248" lvl="7" indent="0">
              <a:buNone/>
            </a:pPr>
            <a:r>
              <a:rPr lang="it-IT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PERLINE</a:t>
            </a:r>
          </a:p>
          <a:p>
            <a:pPr marL="1984248" lvl="7" indent="0">
              <a:buNone/>
            </a:pPr>
            <a:r>
              <a:rPr lang="it-IT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DECORAZIONI  </a:t>
            </a:r>
            <a:r>
              <a:rPr lang="it-IT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it-IT" b="1" dirty="0" smtClean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1781175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806" y="4293097"/>
            <a:ext cx="1884809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 descr="C:\Users\javier.SWEKARATE\Desktop\Bild18.jpg"/>
          <p:cNvPicPr>
            <a:picLocks noGrp="1"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71806" y="1988840"/>
            <a:ext cx="1837273" cy="2058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:\Users\javier.SWEKARATE\Desktop\Bild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9" y="4367901"/>
            <a:ext cx="2808311" cy="1938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8601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it-IT" sz="40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Times New Roman" pitchFamily="18" charset="0"/>
              </a:rPr>
              <a:t>DIVISA UFFICIALE</a:t>
            </a:r>
            <a:endParaRPr lang="it-IT" sz="2800" dirty="0">
              <a:latin typeface="Arial Black" panose="020B0A04020102020204" pitchFamily="34" charset="0"/>
            </a:endParaRPr>
          </a:p>
        </p:txBody>
      </p:sp>
      <p:sp>
        <p:nvSpPr>
          <p:cNvPr id="10243" name="Segnaposto contenuto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it-IT" alt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NOVITA’ 2017</a:t>
            </a:r>
          </a:p>
          <a:p>
            <a:pPr marL="0" indent="0" algn="ctr">
              <a:buFont typeface="Wingdings 2" pitchFamily="18" charset="2"/>
              <a:buNone/>
            </a:pPr>
            <a:endParaRPr lang="it-IT" altLang="it-IT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Font typeface="Wingdings 2" pitchFamily="18" charset="2"/>
              <a:buNone/>
            </a:pPr>
            <a:r>
              <a:rPr lang="it-IT" alt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E’consentito l’uso di uno o massimo due elastici discreti per fermare i capelli</a:t>
            </a:r>
          </a:p>
          <a:p>
            <a:pPr marL="0" indent="0" algn="ctr">
              <a:buFont typeface="Wingdings 2" pitchFamily="18" charset="2"/>
              <a:buNone/>
            </a:pPr>
            <a:endParaRPr lang="it-IT" altLang="it-IT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</a:pPr>
            <a:endParaRPr lang="it-IT" altLang="it-IT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C:\Users\javier\Desktop\IMG_54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3652838"/>
            <a:ext cx="2811463" cy="210820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javier\Desktop\IMG_54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643313"/>
            <a:ext cx="2506663" cy="2500312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javier\Desktop\IMG_54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325" y="3652838"/>
            <a:ext cx="2714625" cy="2036762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u="sng" dirty="0" smtClean="0">
                <a:solidFill>
                  <a:schemeClr val="accent6"/>
                </a:solidFill>
                <a:latin typeface="Arial Black" pitchFamily="34" charset="0"/>
                <a:cs typeface="Times New Roman" panose="02020603050405020304" pitchFamily="18" charset="0"/>
              </a:rPr>
              <a:t>DIVISA UFFICIALE</a:t>
            </a:r>
            <a:endParaRPr lang="it-IT" sz="4000" u="sng" dirty="0">
              <a:solidFill>
                <a:schemeClr val="accent6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708525"/>
          </a:xfrm>
        </p:spPr>
        <p:txBody>
          <a:bodyPr/>
          <a:lstStyle/>
          <a:p>
            <a:pPr marL="136525" indent="0" algn="ctr">
              <a:buNone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 nastri adesivi sono considerati decorazioni</a:t>
            </a:r>
          </a:p>
          <a:p>
            <a:pPr algn="ctr"/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9" descr="C:\Users\javier.SWEKARATE\Desktop\Bild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3000372"/>
            <a:ext cx="1828800" cy="271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:\Users\javier.SWEKARATE\Desktop\Bild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8" y="3071810"/>
            <a:ext cx="1828800" cy="271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9530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sz="4000" u="sng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DIVISA UFFICIALE</a:t>
            </a:r>
            <a:endParaRPr lang="it-IT" sz="4000" u="sng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1973"/>
          </a:xfrm>
        </p:spPr>
        <p:txBody>
          <a:bodyPr/>
          <a:lstStyle/>
          <a:p>
            <a:pPr algn="ctr" eaLnBrk="1" hangingPunct="1">
              <a:spcBef>
                <a:spcPct val="50000"/>
              </a:spcBef>
              <a:buFont typeface="Wingdings 2" pitchFamily="18" charset="2"/>
              <a:buNone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Alle Atlete è consentito portare l’</a:t>
            </a:r>
            <a:r>
              <a:rPr lang="it-IT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Hijab</a:t>
            </a: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 eaLnBrk="1" hangingPunct="1">
              <a:spcBef>
                <a:spcPct val="50000"/>
              </a:spcBef>
              <a:buFont typeface="Wingdings 2" pitchFamily="18" charset="2"/>
              <a:buNone/>
              <a:defRPr/>
            </a:pPr>
            <a:r>
              <a:rPr lang="it-IT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urché sia di colore nero e rechi il marchio della WKF</a:t>
            </a:r>
          </a:p>
          <a:p>
            <a:pPr algn="ctr" eaLnBrk="1" hangingPunct="1">
              <a:spcBef>
                <a:spcPct val="50000"/>
              </a:spcBef>
              <a:buFont typeface="Wingdings 2" pitchFamily="18" charset="2"/>
              <a:buNone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La gola deve restare scoperta</a:t>
            </a:r>
          </a:p>
          <a:p>
            <a:pPr algn="ctr" eaLnBrk="1" hangingPunct="1">
              <a:spcBef>
                <a:spcPct val="50000"/>
              </a:spcBef>
              <a:buFont typeface="Wingdings 2" pitchFamily="18" charset="2"/>
              <a:buNone/>
              <a:defRPr/>
            </a:pPr>
            <a:endParaRPr lang="it-IT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50000"/>
              </a:spcBef>
              <a:buFont typeface="Wingdings 2" pitchFamily="18" charset="2"/>
              <a:buNone/>
              <a:defRPr/>
            </a:pPr>
            <a:r>
              <a:rPr lang="it-IT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Immagine 3" descr="http://mail.tiscali.it/cp/ps/Mail/Downloader?d=tiscali.it&amp;fp=INBOX&amp;contentSeed=123d3&amp;c=yes&amp;u=g.zaccaro&amp;disposition=inline&amp;an=g.zaccaro&amp;uid=21237&amp;pct=d89d1&amp;dhid=attachmentDownloader&amp;l=it&amp;ai=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52936"/>
            <a:ext cx="7200800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sz="4000" u="sng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DIVISA UFFICIALE</a:t>
            </a:r>
            <a:endParaRPr lang="it-IT" sz="4000" u="sng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1973"/>
          </a:xfrm>
        </p:spPr>
        <p:txBody>
          <a:bodyPr/>
          <a:lstStyle/>
          <a:p>
            <a:pPr algn="ctr" eaLnBrk="1" hangingPunct="1">
              <a:spcBef>
                <a:spcPct val="50000"/>
              </a:spcBef>
              <a:buFont typeface="Wingdings 2" pitchFamily="18" charset="2"/>
              <a:buNone/>
              <a:defRPr/>
            </a:pPr>
            <a:endParaRPr lang="it-IT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50000"/>
              </a:spcBef>
              <a:buFont typeface="Wingdings 2" pitchFamily="18" charset="2"/>
              <a:buNone/>
              <a:defRPr/>
            </a:pPr>
            <a:endParaRPr lang="it-IT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50000"/>
              </a:lnSpc>
              <a:spcBef>
                <a:spcPct val="50000"/>
              </a:spcBef>
              <a:buNone/>
              <a:defRPr/>
            </a:pPr>
            <a:r>
              <a:rPr lang="it-IT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Le allenatrici possono indossare, per motivi religiosi, il medesimo copricapo approvato dalla WKF previsto per arbitri e giudici.</a:t>
            </a:r>
            <a:endParaRPr lang="it-IT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CRITERI DI VALUTAZIONE</a:t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it-IT" sz="32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sz="28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REGOLAMENTO WKF</a:t>
            </a:r>
            <a:endParaRPr lang="it-IT" sz="3200" dirty="0">
              <a:solidFill>
                <a:srgbClr val="FF99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879989"/>
          </a:xfrm>
        </p:spPr>
        <p:txBody>
          <a:bodyPr/>
          <a:lstStyle/>
          <a:p>
            <a:pPr algn="just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1800" b="1" u="sng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CONFORMITA’</a:t>
            </a:r>
          </a:p>
          <a:p>
            <a:pPr algn="just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 tecniche ed agli standard dello stile applicabile</a:t>
            </a:r>
          </a:p>
          <a:p>
            <a:pPr algn="just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it-IT" sz="1800" b="1" u="sng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PRESTAZIONE TECNICA</a:t>
            </a:r>
          </a:p>
          <a:p>
            <a:pPr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  <a:defRPr/>
            </a:pPr>
            <a:r>
              <a:rPr lang="it-IT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Posizioni</a:t>
            </a:r>
          </a:p>
          <a:p>
            <a:pPr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  <a:defRPr/>
            </a:pPr>
            <a:r>
              <a:rPr lang="it-IT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Tecniche</a:t>
            </a:r>
          </a:p>
          <a:p>
            <a:pPr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  <a:defRPr/>
            </a:pPr>
            <a:r>
              <a:rPr lang="it-IT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Movimenti di Transizione</a:t>
            </a:r>
          </a:p>
          <a:p>
            <a:pPr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  <a:defRPr/>
            </a:pPr>
            <a:r>
              <a:rPr lang="it-IT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Scelta del Tempo / Sincronizzazione</a:t>
            </a:r>
          </a:p>
          <a:p>
            <a:pPr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  <a:defRPr/>
            </a:pPr>
            <a:r>
              <a:rPr lang="it-IT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Respirazione corretta</a:t>
            </a:r>
          </a:p>
          <a:p>
            <a:pPr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  <a:defRPr/>
            </a:pPr>
            <a:r>
              <a:rPr lang="it-IT" sz="18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Kime</a:t>
            </a:r>
            <a:endParaRPr lang="it-IT" sz="18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v"/>
              <a:defRPr/>
            </a:pPr>
            <a:r>
              <a:rPr lang="it-IT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Difficoltà tecnica</a:t>
            </a:r>
          </a:p>
          <a:p>
            <a:pPr marL="136525" indent="0" algn="just" eaLnBrk="1" hangingPunct="1">
              <a:spcBef>
                <a:spcPts val="0"/>
              </a:spcBef>
              <a:buClrTx/>
              <a:buNone/>
              <a:defRPr/>
            </a:pPr>
            <a:endParaRPr lang="it-IT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 algn="just" eaLnBrk="1" hangingPunct="1">
              <a:buNone/>
              <a:defRPr/>
            </a:pPr>
            <a:r>
              <a:rPr lang="it-IT" sz="1800" b="1" u="sng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PRESTAZIONE FISICA</a:t>
            </a:r>
          </a:p>
          <a:p>
            <a:pPr algn="just" eaLnBrk="1" hangingPunct="1">
              <a:buClrTx/>
              <a:buFont typeface="Wingdings" panose="05000000000000000000" pitchFamily="2" charset="2"/>
              <a:buChar char="v"/>
              <a:defRPr/>
            </a:pPr>
            <a:r>
              <a:rPr lang="it-IT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Forza</a:t>
            </a:r>
          </a:p>
          <a:p>
            <a:pPr algn="just" eaLnBrk="1" hangingPunct="1">
              <a:buClrTx/>
              <a:buFont typeface="Wingdings" panose="05000000000000000000" pitchFamily="2" charset="2"/>
              <a:buChar char="v"/>
              <a:defRPr/>
            </a:pPr>
            <a:r>
              <a:rPr lang="it-IT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Velocità</a:t>
            </a:r>
          </a:p>
          <a:p>
            <a:pPr algn="just" eaLnBrk="1" hangingPunct="1">
              <a:buClrTx/>
              <a:buFont typeface="Wingdings" panose="05000000000000000000" pitchFamily="2" charset="2"/>
              <a:buChar char="v"/>
              <a:defRPr/>
            </a:pPr>
            <a:r>
              <a:rPr lang="it-IT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Equilibrio</a:t>
            </a:r>
          </a:p>
          <a:p>
            <a:pPr algn="just" eaLnBrk="1" hangingPunct="1">
              <a:buClrTx/>
              <a:buFont typeface="Wingdings" panose="05000000000000000000" pitchFamily="2" charset="2"/>
              <a:buChar char="v"/>
              <a:defRPr/>
            </a:pPr>
            <a:r>
              <a:rPr lang="it-IT" sz="1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Ritmo</a:t>
            </a:r>
          </a:p>
        </p:txBody>
      </p:sp>
    </p:spTree>
    <p:extLst>
      <p:ext uri="{BB962C8B-B14F-4D97-AF65-F5344CB8AC3E}">
        <p14:creationId xmlns="" xmlns:p14="http://schemas.microsoft.com/office/powerpoint/2010/main" val="356879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u="sng" dirty="0" smtClean="0">
                <a:solidFill>
                  <a:schemeClr val="accent6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DIVISA UFFICIALE</a:t>
            </a:r>
            <a:endParaRPr lang="it-IT" sz="4000" u="sng" dirty="0">
              <a:solidFill>
                <a:schemeClr val="accent6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6525" indent="0" algn="ctr">
              <a:buNone/>
            </a:pPr>
            <a:endParaRPr lang="it-IT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6525" indent="0" algn="ctr">
              <a:buNone/>
            </a:pPr>
            <a:endParaRPr lang="it-IT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6525" indent="0" algn="ctr">
              <a:buNone/>
            </a:pPr>
            <a:endParaRPr lang="it-IT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6525" indent="0" algn="just">
              <a:lnSpc>
                <a:spcPct val="150000"/>
              </a:lnSpc>
              <a:buNone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Agli Atleti che si presenteranno non propriamente abbigliati verrà concesso un minuto di tempo per rimediare</a:t>
            </a:r>
            <a:r>
              <a:rPr lang="it-IT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it-IT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4000" u="sng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DIVISA UFFICIALE</a:t>
            </a:r>
            <a:endParaRPr lang="it-IT" sz="4000" u="sng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5949"/>
          </a:xfrm>
        </p:spPr>
        <p:txBody>
          <a:bodyPr/>
          <a:lstStyle/>
          <a:p>
            <a:pPr algn="just">
              <a:buFont typeface="Wingdings 2" pitchFamily="18" charset="2"/>
              <a:buNone/>
              <a:defRPr/>
            </a:pPr>
            <a:r>
              <a:rPr lang="it-IT" sz="24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Gli Allenatori devono indossare la tuta ufficiale della Federazione d’appartenenza (ovvero la tuta sociale).</a:t>
            </a:r>
          </a:p>
          <a:p>
            <a:pPr algn="just">
              <a:buFont typeface="Wingdings 2" pitchFamily="18" charset="2"/>
              <a:buNone/>
              <a:defRPr/>
            </a:pPr>
            <a:r>
              <a:rPr lang="it-IT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	Possono assistere gli Atleti ma devono sedersi al di fuori dell’area di sicurezza, rivolti verso il tavolo ufficiale</a:t>
            </a:r>
          </a:p>
          <a:p>
            <a:pPr algn="ctr">
              <a:buFont typeface="Wingdings 2" pitchFamily="18" charset="2"/>
              <a:buNone/>
              <a:defRPr/>
            </a:pPr>
            <a:endParaRPr lang="it-IT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javier.SWEKARATE\Desktop\_MLY96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933057"/>
            <a:ext cx="7537450" cy="273630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Immagine 8" descr="Stemma FIJLKAM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09550"/>
            <a:ext cx="6553200" cy="651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6" name="Segnaposto contenuto 2"/>
          <p:cNvSpPr>
            <a:spLocks noGrp="1"/>
          </p:cNvSpPr>
          <p:nvPr>
            <p:ph idx="1"/>
          </p:nvPr>
        </p:nvSpPr>
        <p:spPr>
          <a:xfrm>
            <a:off x="571500" y="1857375"/>
            <a:ext cx="8115300" cy="42687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it-IT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GRAZIE  PER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it-IT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it-IT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L’ATTENZIONE</a:t>
            </a:r>
          </a:p>
        </p:txBody>
      </p:sp>
      <p:pic>
        <p:nvPicPr>
          <p:cNvPr id="61444" name="Picture 9" descr="wkfritagli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033" t="13692" r="34933" b="22414"/>
          <a:stretch>
            <a:fillRect/>
          </a:stretch>
        </p:blipFill>
        <p:spPr bwMode="auto">
          <a:xfrm>
            <a:off x="611188" y="476250"/>
            <a:ext cx="108108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5" name="Picture 5" descr="cerch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49275"/>
            <a:ext cx="11318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st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25048</TotalTime>
  <Words>3759</Words>
  <Application>Microsoft Office PowerPoint</Application>
  <PresentationFormat>Presentazione su schermo (4:3)</PresentationFormat>
  <Paragraphs>690</Paragraphs>
  <Slides>92</Slides>
  <Notes>10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92</vt:i4>
      </vt:variant>
    </vt:vector>
  </HeadingPairs>
  <TitlesOfParts>
    <vt:vector size="94" baseType="lpstr">
      <vt:lpstr>Vertice</vt:lpstr>
      <vt:lpstr>Document</vt:lpstr>
      <vt:lpstr>Diapositiva 1</vt:lpstr>
      <vt:lpstr>ARBITRO</vt:lpstr>
      <vt:lpstr>ARBITRO</vt:lpstr>
      <vt:lpstr>ARBITRO</vt:lpstr>
      <vt:lpstr>ARBITRO</vt:lpstr>
      <vt:lpstr>ARBITRO</vt:lpstr>
      <vt:lpstr>DEFINIZIONE</vt:lpstr>
      <vt:lpstr>  CRITERI DI VALUTAZIONE  </vt:lpstr>
      <vt:lpstr>CRITERI DI VALUTAZIONE  REGOLAMENTO WKF</vt:lpstr>
      <vt:lpstr>ESEMPI Elementi che determinano la difficoltà</vt:lpstr>
      <vt:lpstr>CRITERI DI VALUTAZIONE  REGOLAMENTO FIJLKAM</vt:lpstr>
      <vt:lpstr>CRITERI DI VALUTAZIONE  REGOLAMENTO FIJLKAM</vt:lpstr>
      <vt:lpstr>CRITERI DI VALUTAZIONE  REGOLAMENTO FIJLKAM</vt:lpstr>
      <vt:lpstr>CRITERI DI VALUTAZIONE  REGOLAMENTO FIJLKAM</vt:lpstr>
      <vt:lpstr>CRITERI DI VALUTAZIONE  REGOLAMENTO FIJLKAM</vt:lpstr>
      <vt:lpstr>CRITERI DI VALUTAZIONE  REGOLAMENTO FIJLKAM</vt:lpstr>
      <vt:lpstr>CRITERI DI VALUTAZIONE  REGOLAMENTO FIJLKAM</vt:lpstr>
      <vt:lpstr>PROPRIOCEZIONE</vt:lpstr>
      <vt:lpstr>CRITERI DI VALUTAZIONE  REGOLAMENTO FIJLKAM</vt:lpstr>
      <vt:lpstr>CRITERI DI VALUTAZIONE  REGOLAMENTO FIJLKAM</vt:lpstr>
      <vt:lpstr>CRITERI DI VALUTAZIONE  REGOLAMENTO FIJLKAM</vt:lpstr>
      <vt:lpstr>CRITERI DI VALUTAZIONE  REGOLAMENTO FIJLKAM</vt:lpstr>
      <vt:lpstr>CRITERI DI VALUTAZIONE  REGOLAMENTO FIJLKAM</vt:lpstr>
      <vt:lpstr>CRITERI DI VALUTAZIONE  REGOLAMENTO FIJLKAM</vt:lpstr>
      <vt:lpstr>CRITERI DI VALUTAZIONE  REGOLAMENTO FIJLKAM</vt:lpstr>
      <vt:lpstr>ALTRI PUNTI    </vt:lpstr>
      <vt:lpstr>Diapositiva 27</vt:lpstr>
      <vt:lpstr>PARAMETRI DI VALUTAZIONE  </vt:lpstr>
      <vt:lpstr>PARAMETRI DI VALUTAZIONE  </vt:lpstr>
      <vt:lpstr>Diapositiva 30</vt:lpstr>
      <vt:lpstr>PARAMETRI DI VALUTAZIONE  </vt:lpstr>
      <vt:lpstr>PARAMETRI DI VALUTAZIONE  </vt:lpstr>
      <vt:lpstr>PARAMETRI DI VALUTAZIONE  </vt:lpstr>
      <vt:lpstr>PARAMETRI DI VALUTAZIONE  </vt:lpstr>
      <vt:lpstr>PARAMETRI DI VALUTAZIONE  </vt:lpstr>
      <vt:lpstr>Diapositiva 36</vt:lpstr>
      <vt:lpstr>CRITERI DECISIONALI    </vt:lpstr>
      <vt:lpstr>Diapositiva 38</vt:lpstr>
      <vt:lpstr>ERRORI </vt:lpstr>
      <vt:lpstr>ERRORI   </vt:lpstr>
      <vt:lpstr> ERRORI   </vt:lpstr>
      <vt:lpstr> ERRORI   </vt:lpstr>
      <vt:lpstr>Diapositiva 43</vt:lpstr>
      <vt:lpstr> CASI DI SQUALIFICA         </vt:lpstr>
      <vt:lpstr>CASI DI SQUALIFICA            </vt:lpstr>
      <vt:lpstr>ORGANIZZAZIONE DELLE GARE  </vt:lpstr>
      <vt:lpstr>GRUPPO ARBITRALE</vt:lpstr>
      <vt:lpstr>GRUPPO ARBITRALE</vt:lpstr>
      <vt:lpstr>GRUPPO ARBITRALE</vt:lpstr>
      <vt:lpstr>ORGANIZZAZIONE DELLE GARE</vt:lpstr>
      <vt:lpstr>Elenco Kata</vt:lpstr>
      <vt:lpstr>Diapositiva 52</vt:lpstr>
      <vt:lpstr>ORGANIZZAZIONE DELLE GARE</vt:lpstr>
      <vt:lpstr>ORGANIZZAZIONE DELLE GARE</vt:lpstr>
      <vt:lpstr>ORGANIZZAZIONE DELLE GARE</vt:lpstr>
      <vt:lpstr>Diapositiva 56</vt:lpstr>
      <vt:lpstr>Diapositiva 57</vt:lpstr>
      <vt:lpstr>Diapositiva 58</vt:lpstr>
      <vt:lpstr>BUNKAI</vt:lpstr>
      <vt:lpstr>VALUTAZIONE</vt:lpstr>
      <vt:lpstr>OPERAZIONI DI GARA</vt:lpstr>
      <vt:lpstr>OPERAZIONI DI GARA</vt:lpstr>
      <vt:lpstr>OPERAZIONI DI GARA</vt:lpstr>
      <vt:lpstr>OPERAZIONI DI GARA</vt:lpstr>
      <vt:lpstr>OPERAZIONI DI GARA</vt:lpstr>
      <vt:lpstr>OPERAZIONI DI GARA</vt:lpstr>
      <vt:lpstr>OPERAZIONI DI GARA</vt:lpstr>
      <vt:lpstr>OPERAZIONI DI GARA</vt:lpstr>
      <vt:lpstr> OPERAZIONI DI GARA </vt:lpstr>
      <vt:lpstr> OPERAZIONI DI GARA </vt:lpstr>
      <vt:lpstr> OPERAZIONI DI GARA</vt:lpstr>
      <vt:lpstr>OPERAZIONI DI GARA</vt:lpstr>
      <vt:lpstr>AREA DI GARA   </vt:lpstr>
      <vt:lpstr>DIVISA UFFICIALE</vt:lpstr>
      <vt:lpstr>DIVISA UFFICIALE</vt:lpstr>
      <vt:lpstr>DIVISA UFFICIALE</vt:lpstr>
      <vt:lpstr>DIVISA UFFICIALE</vt:lpstr>
      <vt:lpstr>DIVISA UFFICIALE  GI giacca</vt:lpstr>
      <vt:lpstr>DIVISA UFFICIALE</vt:lpstr>
      <vt:lpstr>DIVISA UFFICIALE</vt:lpstr>
      <vt:lpstr> DIVISA UFFICIALE  </vt:lpstr>
      <vt:lpstr> DIVISA UFFICIALE  </vt:lpstr>
      <vt:lpstr>DIVISA UFFICIALE</vt:lpstr>
      <vt:lpstr>DIVISA UFFICIALE </vt:lpstr>
      <vt:lpstr>DIVISA UFFICIALE</vt:lpstr>
      <vt:lpstr>DIVISA UFFICIALE</vt:lpstr>
      <vt:lpstr>DIVISA UFFICIALE</vt:lpstr>
      <vt:lpstr>DIVISA UFFICIALE</vt:lpstr>
      <vt:lpstr>DIVISA UFFICIALE</vt:lpstr>
      <vt:lpstr>DIVISA UFFICIALE</vt:lpstr>
      <vt:lpstr>DIVISA UFFICIALE</vt:lpstr>
      <vt:lpstr>Diapositiva 92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Variazioni regolamento WKF</dc:title>
  <dc:creator>.</dc:creator>
  <cp:lastModifiedBy>nando</cp:lastModifiedBy>
  <cp:revision>1522</cp:revision>
  <dcterms:created xsi:type="dcterms:W3CDTF">2003-08-12T10:25:47Z</dcterms:created>
  <dcterms:modified xsi:type="dcterms:W3CDTF">2018-01-09T15:30:55Z</dcterms:modified>
</cp:coreProperties>
</file>